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53" d="100"/>
          <a:sy n="53" d="100"/>
        </p:scale>
        <p:origin x="444"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96779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9519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04313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1039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888876-3597-4B53-A9C5-9EB8783F875C}"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9938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888876-3597-4B53-A9C5-9EB8783F875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7521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888876-3597-4B53-A9C5-9EB8783F875C}" type="datetimeFigureOut">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59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888876-3597-4B53-A9C5-9EB8783F875C}" type="datetimeFigureOut">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330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88876-3597-4B53-A9C5-9EB8783F875C}" type="datetimeFigureOut">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8416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0680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64645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E888876-3597-4B53-A9C5-9EB8783F875C}" type="datetimeFigureOut">
              <a:rPr lang="en-GB" smtClean="0"/>
              <a:t>11/03/2021</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9FE4644-79CD-4A8A-8188-607CB0CAAE93}" type="slidenum">
              <a:rPr lang="en-GB" smtClean="0"/>
              <a:t>‹#›</a:t>
            </a:fld>
            <a:endParaRPr lang="en-GB"/>
          </a:p>
        </p:txBody>
      </p:sp>
    </p:spTree>
    <p:extLst>
      <p:ext uri="{BB962C8B-B14F-4D97-AF65-F5344CB8AC3E}">
        <p14:creationId xmlns:p14="http://schemas.microsoft.com/office/powerpoint/2010/main" val="215771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1720" y="329184"/>
            <a:ext cx="8138160" cy="461665"/>
          </a:xfrm>
          <a:prstGeom prst="rect">
            <a:avLst/>
          </a:prstGeom>
          <a:noFill/>
        </p:spPr>
        <p:txBody>
          <a:bodyPr wrap="square" rtlCol="0">
            <a:spAutoFit/>
          </a:bodyPr>
          <a:lstStyle/>
          <a:p>
            <a:pPr algn="ctr"/>
            <a:r>
              <a:rPr lang="en-GB" sz="2400" dirty="0" smtClean="0">
                <a:solidFill>
                  <a:schemeClr val="accent1">
                    <a:lumMod val="50000"/>
                  </a:schemeClr>
                </a:solidFill>
                <a:latin typeface="Arial" panose="020B0604020202020204" pitchFamily="34" charset="0"/>
                <a:cs typeface="Arial" panose="020B0604020202020204" pitchFamily="34" charset="0"/>
              </a:rPr>
              <a:t>Energy Generation and Storage</a:t>
            </a:r>
            <a:endParaRPr lang="en-GB" sz="2400"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01506522"/>
              </p:ext>
            </p:extLst>
          </p:nvPr>
        </p:nvGraphicFramePr>
        <p:xfrm>
          <a:off x="414528" y="1096264"/>
          <a:ext cx="5766816" cy="4829048"/>
        </p:xfrm>
        <a:graphic>
          <a:graphicData uri="http://schemas.openxmlformats.org/drawingml/2006/table">
            <a:tbl>
              <a:tblPr firstRow="1" bandRow="1">
                <a:tableStyleId>{5940675A-B579-460E-94D1-54222C63F5DA}</a:tableStyleId>
              </a:tblPr>
              <a:tblGrid>
                <a:gridCol w="2154318">
                  <a:extLst>
                    <a:ext uri="{9D8B030D-6E8A-4147-A177-3AD203B41FA5}">
                      <a16:colId xmlns:a16="http://schemas.microsoft.com/office/drawing/2014/main" val="1964215478"/>
                    </a:ext>
                  </a:extLst>
                </a:gridCol>
                <a:gridCol w="3612498">
                  <a:extLst>
                    <a:ext uri="{9D8B030D-6E8A-4147-A177-3AD203B41FA5}">
                      <a16:colId xmlns:a16="http://schemas.microsoft.com/office/drawing/2014/main" val="3262686226"/>
                    </a:ext>
                  </a:extLst>
                </a:gridCol>
              </a:tblGrid>
              <a:tr h="628995">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Non-Renewable</a:t>
                      </a:r>
                      <a:r>
                        <a:rPr lang="en-GB" sz="1400" b="1" baseline="0" dirty="0" smtClean="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when certain sources of energy will run out eventually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13448664"/>
                  </a:ext>
                </a:extLst>
              </a:tr>
              <a:tr h="1566581">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Fossil Fuels </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0" dirty="0" smtClean="0">
                          <a:latin typeface="Tahoma" panose="020B0604030504040204" pitchFamily="34" charset="0"/>
                          <a:ea typeface="Tahoma" panose="020B0604030504040204" pitchFamily="34" charset="0"/>
                          <a:cs typeface="Tahoma" panose="020B0604030504040204" pitchFamily="34" charset="0"/>
                        </a:rPr>
                        <a:t>Coal,</a:t>
                      </a:r>
                      <a:r>
                        <a:rPr lang="en-GB" sz="1400" b="0" baseline="0" dirty="0" smtClean="0">
                          <a:latin typeface="Tahoma" panose="020B0604030504040204" pitchFamily="34" charset="0"/>
                          <a:ea typeface="Tahoma" panose="020B0604030504040204" pitchFamily="34" charset="0"/>
                          <a:cs typeface="Tahoma" panose="020B0604030504040204" pitchFamily="34" charset="0"/>
                        </a:rPr>
                        <a:t> Oil and Gas</a:t>
                      </a:r>
                    </a:p>
                    <a:p>
                      <a:pPr marL="285750" indent="-285750" algn="ctr">
                        <a:buFont typeface="Arial" panose="020B0604020202020204" pitchFamily="34" charset="0"/>
                        <a:buChar char="•"/>
                      </a:pPr>
                      <a:r>
                        <a:rPr lang="en-GB" sz="1400" b="0" baseline="0" dirty="0" smtClean="0">
                          <a:latin typeface="Tahoma" panose="020B0604030504040204" pitchFamily="34" charset="0"/>
                          <a:ea typeface="Tahoma" panose="020B0604030504040204" pitchFamily="34" charset="0"/>
                          <a:cs typeface="Tahoma" panose="020B0604030504040204" pitchFamily="34" charset="0"/>
                        </a:rPr>
                        <a:t>Burned to create steam, turned in turbines to create electricity. </a:t>
                      </a:r>
                    </a:p>
                    <a:p>
                      <a:pPr marL="285750" indent="-285750" algn="ctr">
                        <a:buFont typeface="Arial" panose="020B0604020202020204" pitchFamily="34" charset="0"/>
                        <a:buChar char="•"/>
                      </a:pPr>
                      <a:r>
                        <a:rPr lang="en-GB" sz="1400" b="0" baseline="0" dirty="0" smtClean="0">
                          <a:latin typeface="Tahoma" panose="020B0604030504040204" pitchFamily="34" charset="0"/>
                          <a:ea typeface="Tahoma" panose="020B0604030504040204" pitchFamily="34" charset="0"/>
                          <a:cs typeface="Tahoma" panose="020B0604030504040204" pitchFamily="34" charset="0"/>
                        </a:rPr>
                        <a:t>Burning creates C02 which adds to </a:t>
                      </a:r>
                      <a:r>
                        <a:rPr lang="en-GB" sz="1400" b="1" baseline="0" dirty="0" smtClean="0">
                          <a:latin typeface="Tahoma" panose="020B0604030504040204" pitchFamily="34" charset="0"/>
                          <a:ea typeface="Tahoma" panose="020B0604030504040204" pitchFamily="34" charset="0"/>
                          <a:cs typeface="Tahoma" panose="020B0604030504040204" pitchFamily="34" charset="0"/>
                        </a:rPr>
                        <a:t>Global Warming</a:t>
                      </a:r>
                    </a:p>
                  </a:txBody>
                  <a:tcPr anchor="ctr"/>
                </a:tc>
                <a:extLst>
                  <a:ext uri="{0D108BD9-81ED-4DB2-BD59-A6C34878D82A}">
                    <a16:rowId xmlns:a16="http://schemas.microsoft.com/office/drawing/2014/main" val="3014616221"/>
                  </a:ext>
                </a:extLst>
              </a:tr>
              <a:tr h="2633472">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Nuclear Power</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Nuclear Fission controls the reactor (that creates</a:t>
                      </a:r>
                      <a:r>
                        <a:rPr lang="en-GB" sz="1400" baseline="0" dirty="0" smtClean="0">
                          <a:latin typeface="Tahoma" panose="020B0604030504040204" pitchFamily="34" charset="0"/>
                          <a:ea typeface="Tahoma" panose="020B0604030504040204" pitchFamily="34" charset="0"/>
                          <a:cs typeface="Tahoma" panose="020B0604030504040204" pitchFamily="34" charset="0"/>
                        </a:rPr>
                        <a:t> the electricity). This requires </a:t>
                      </a:r>
                      <a:r>
                        <a:rPr lang="en-GB" sz="1400" b="1" baseline="0" dirty="0" smtClean="0">
                          <a:latin typeface="Tahoma" panose="020B0604030504040204" pitchFamily="34" charset="0"/>
                          <a:ea typeface="Tahoma" panose="020B0604030504040204" pitchFamily="34" charset="0"/>
                          <a:cs typeface="Tahoma" panose="020B0604030504040204" pitchFamily="34" charset="0"/>
                        </a:rPr>
                        <a:t>Uranium</a:t>
                      </a:r>
                      <a:r>
                        <a:rPr lang="en-GB" sz="1400" baseline="0" dirty="0" smtClean="0">
                          <a:latin typeface="Tahoma" panose="020B0604030504040204" pitchFamily="34" charset="0"/>
                          <a:ea typeface="Tahoma" panose="020B0604030504040204" pitchFamily="34" charset="0"/>
                          <a:cs typeface="Tahoma" panose="020B0604030504040204" pitchFamily="34" charset="0"/>
                        </a:rPr>
                        <a:t> which is non-renewable</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Accidents and waste can severely damage the environment and cause radiation poisoning</a:t>
                      </a:r>
                    </a:p>
                    <a:p>
                      <a:pPr marL="171450" indent="-171450" algn="ctr">
                        <a:buFont typeface="Arial" panose="020B0604020202020204" pitchFamily="34" charset="0"/>
                        <a:buChar char="•"/>
                      </a:pPr>
                      <a:r>
                        <a:rPr lang="en-GB" sz="1400" b="1" baseline="0" dirty="0" smtClean="0">
                          <a:latin typeface="Tahoma" panose="020B0604030504040204" pitchFamily="34" charset="0"/>
                          <a:ea typeface="Tahoma" panose="020B0604030504040204" pitchFamily="34" charset="0"/>
                          <a:cs typeface="Tahoma" panose="020B0604030504040204" pitchFamily="34" charset="0"/>
                        </a:rPr>
                        <a:t>Radiation poisoning </a:t>
                      </a:r>
                      <a:r>
                        <a:rPr lang="en-GB" sz="1400" baseline="0" dirty="0" smtClean="0">
                          <a:latin typeface="Tahoma" panose="020B0604030504040204" pitchFamily="34" charset="0"/>
                          <a:ea typeface="Tahoma" panose="020B0604030504040204" pitchFamily="34" charset="0"/>
                          <a:cs typeface="Tahoma" panose="020B0604030504040204" pitchFamily="34" charset="0"/>
                        </a:rPr>
                        <a:t>can be fatal and cause physical deformations</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Nuclear waste has to be disposed of properly and is hazardous for thousands of years.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6266370"/>
              </p:ext>
            </p:extLst>
          </p:nvPr>
        </p:nvGraphicFramePr>
        <p:xfrm>
          <a:off x="6784848" y="1907032"/>
          <a:ext cx="5602224" cy="6816344"/>
        </p:xfrm>
        <a:graphic>
          <a:graphicData uri="http://schemas.openxmlformats.org/drawingml/2006/table">
            <a:tbl>
              <a:tblPr firstRow="1" bandRow="1">
                <a:tableStyleId>{5940675A-B579-460E-94D1-54222C63F5DA}</a:tableStyleId>
              </a:tblPr>
              <a:tblGrid>
                <a:gridCol w="2092831">
                  <a:extLst>
                    <a:ext uri="{9D8B030D-6E8A-4147-A177-3AD203B41FA5}">
                      <a16:colId xmlns:a16="http://schemas.microsoft.com/office/drawing/2014/main" val="1964215478"/>
                    </a:ext>
                  </a:extLst>
                </a:gridCol>
                <a:gridCol w="3509393">
                  <a:extLst>
                    <a:ext uri="{9D8B030D-6E8A-4147-A177-3AD203B41FA5}">
                      <a16:colId xmlns:a16="http://schemas.microsoft.com/office/drawing/2014/main" val="3262686226"/>
                    </a:ext>
                  </a:extLst>
                </a:gridCol>
              </a:tblGrid>
              <a:tr h="632421">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Renewable</a:t>
                      </a:r>
                      <a:r>
                        <a:rPr lang="en-GB" sz="1400" b="1" baseline="0" dirty="0" smtClean="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when certain sources of energy will not run</a:t>
                      </a:r>
                      <a:r>
                        <a:rPr lang="en-GB" sz="1400" baseline="0" dirty="0" smtClean="0">
                          <a:latin typeface="Tahoma" panose="020B0604030504040204" pitchFamily="34" charset="0"/>
                          <a:ea typeface="Tahoma" panose="020B0604030504040204" pitchFamily="34" charset="0"/>
                          <a:cs typeface="Tahoma" panose="020B0604030504040204" pitchFamily="34" charset="0"/>
                        </a:rPr>
                        <a:t> out.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13448664"/>
                  </a:ext>
                </a:extLst>
              </a:tr>
              <a:tr h="1764896">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Solar</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smtClean="0">
                          <a:latin typeface="Tahoma" panose="020B0604030504040204" pitchFamily="34" charset="0"/>
                          <a:ea typeface="Tahoma" panose="020B0604030504040204" pitchFamily="34" charset="0"/>
                          <a:cs typeface="Tahoma" panose="020B0604030504040204" pitchFamily="34" charset="0"/>
                        </a:rPr>
                        <a:t>Solar</a:t>
                      </a:r>
                      <a:r>
                        <a:rPr lang="en-GB" sz="1400" b="1" baseline="0" dirty="0" smtClean="0">
                          <a:latin typeface="Tahoma" panose="020B0604030504040204" pitchFamily="34" charset="0"/>
                          <a:ea typeface="Tahoma" panose="020B0604030504040204" pitchFamily="34" charset="0"/>
                          <a:cs typeface="Tahoma" panose="020B0604030504040204" pitchFamily="34" charset="0"/>
                        </a:rPr>
                        <a:t> panels </a:t>
                      </a:r>
                      <a:r>
                        <a:rPr lang="en-GB" sz="1400" b="0" baseline="0" dirty="0" smtClean="0">
                          <a:latin typeface="Tahoma" panose="020B0604030504040204" pitchFamily="34" charset="0"/>
                          <a:ea typeface="Tahoma" panose="020B0604030504040204" pitchFamily="34" charset="0"/>
                          <a:cs typeface="Tahoma" panose="020B0604030504040204" pitchFamily="34" charset="0"/>
                        </a:rPr>
                        <a:t>are used to collect light and convert it into electricity</a:t>
                      </a:r>
                    </a:p>
                    <a:p>
                      <a:pPr marL="285750" indent="-285750" algn="ctr">
                        <a:buFont typeface="Arial" panose="020B0604020202020204" pitchFamily="34" charset="0"/>
                        <a:buChar char="•"/>
                      </a:pPr>
                      <a:r>
                        <a:rPr lang="en-GB" sz="1400" b="0" baseline="0" dirty="0" smtClean="0">
                          <a:latin typeface="Tahoma" panose="020B0604030504040204" pitchFamily="34" charset="0"/>
                          <a:ea typeface="Tahoma" panose="020B0604030504040204" pitchFamily="34" charset="0"/>
                          <a:cs typeface="Tahoma" panose="020B0604030504040204" pitchFamily="34" charset="0"/>
                        </a:rPr>
                        <a:t>There is no waste and a consistent supply</a:t>
                      </a:r>
                    </a:p>
                    <a:p>
                      <a:pPr marL="285750" indent="-285750" algn="ctr">
                        <a:buFont typeface="Arial" panose="020B0604020202020204" pitchFamily="34" charset="0"/>
                        <a:buChar char="•"/>
                      </a:pPr>
                      <a:r>
                        <a:rPr lang="en-GB" sz="1400" b="0" baseline="0" dirty="0" smtClean="0">
                          <a:latin typeface="Tahoma" panose="020B0604030504040204" pitchFamily="34" charset="0"/>
                          <a:ea typeface="Tahoma" panose="020B0604030504040204" pitchFamily="34" charset="0"/>
                          <a:cs typeface="Tahoma" panose="020B0604030504040204" pitchFamily="34" charset="0"/>
                        </a:rPr>
                        <a:t>However, the panels are not effective at night or in countries where there isn’t a lot of sunlight</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14616221"/>
                  </a:ext>
                </a:extLst>
              </a:tr>
              <a:tr h="1445857">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Wind</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smtClean="0">
                          <a:latin typeface="Tahoma" panose="020B0604030504040204" pitchFamily="34" charset="0"/>
                          <a:ea typeface="Tahoma" panose="020B0604030504040204" pitchFamily="34" charset="0"/>
                          <a:cs typeface="Tahoma" panose="020B0604030504040204" pitchFamily="34" charset="0"/>
                        </a:rPr>
                        <a:t>Turbines</a:t>
                      </a:r>
                      <a:r>
                        <a:rPr lang="en-GB" sz="1400" dirty="0" smtClean="0">
                          <a:latin typeface="Tahoma" panose="020B0604030504040204" pitchFamily="34" charset="0"/>
                          <a:ea typeface="Tahoma" panose="020B0604030504040204" pitchFamily="34" charset="0"/>
                          <a:cs typeface="Tahoma" panose="020B0604030504040204" pitchFamily="34" charset="0"/>
                        </a:rPr>
                        <a:t> harness wind energy</a:t>
                      </a:r>
                    </a:p>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Not effective on non-windy days</a:t>
                      </a:r>
                    </a:p>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Some people don’t like turbines</a:t>
                      </a:r>
                      <a:r>
                        <a:rPr lang="en-GB" sz="1400" baseline="0" dirty="0" smtClean="0">
                          <a:latin typeface="Tahoma" panose="020B0604030504040204" pitchFamily="34" charset="0"/>
                          <a:ea typeface="Tahoma" panose="020B0604030504040204" pitchFamily="34" charset="0"/>
                          <a:cs typeface="Tahoma" panose="020B0604030504040204" pitchFamily="34" charset="0"/>
                        </a:rPr>
                        <a:t> as they are noisy, and not attractive to look at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r h="1527313">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Hydro-Electrical</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This harnesses energy from water held behind a </a:t>
                      </a:r>
                      <a:r>
                        <a:rPr lang="en-GB" sz="1400" b="1" dirty="0" smtClean="0">
                          <a:latin typeface="Tahoma" panose="020B0604030504040204" pitchFamily="34" charset="0"/>
                          <a:ea typeface="Tahoma" panose="020B0604030504040204" pitchFamily="34" charset="0"/>
                          <a:cs typeface="Tahoma" panose="020B0604030504040204" pitchFamily="34" charset="0"/>
                        </a:rPr>
                        <a:t>dam</a:t>
                      </a:r>
                    </a:p>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Has</a:t>
                      </a:r>
                      <a:r>
                        <a:rPr lang="en-GB" sz="1400" baseline="0" dirty="0" smtClean="0">
                          <a:latin typeface="Tahoma" panose="020B0604030504040204" pitchFamily="34" charset="0"/>
                          <a:ea typeface="Tahoma" panose="020B0604030504040204" pitchFamily="34" charset="0"/>
                          <a:cs typeface="Tahoma" panose="020B0604030504040204" pitchFamily="34" charset="0"/>
                        </a:rPr>
                        <a:t> to be created by flooding land – damaging wildlife habitats</a:t>
                      </a:r>
                    </a:p>
                    <a:p>
                      <a:pPr marL="285750" indent="-285750" algn="ctr">
                        <a:buFont typeface="Arial" panose="020B0604020202020204" pitchFamily="34" charset="0"/>
                        <a:buChar char="•"/>
                      </a:pPr>
                      <a:r>
                        <a:rPr lang="en-GB" sz="1400" b="1" baseline="0" dirty="0" smtClean="0">
                          <a:latin typeface="Tahoma" panose="020B0604030504040204" pitchFamily="34" charset="0"/>
                          <a:ea typeface="Tahoma" panose="020B0604030504040204" pitchFamily="34" charset="0"/>
                          <a:cs typeface="Tahoma" panose="020B0604030504040204" pitchFamily="34" charset="0"/>
                        </a:rPr>
                        <a:t>Tidal </a:t>
                      </a:r>
                      <a:r>
                        <a:rPr lang="en-GB" sz="1400" b="0" baseline="0" dirty="0" smtClean="0">
                          <a:latin typeface="Tahoma" panose="020B0604030504040204" pitchFamily="34" charset="0"/>
                          <a:ea typeface="Tahoma" panose="020B0604030504040204" pitchFamily="34" charset="0"/>
                          <a:cs typeface="Tahoma" panose="020B0604030504040204" pitchFamily="34" charset="0"/>
                        </a:rPr>
                        <a:t>energy comes from using energy from waves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28144354"/>
                  </a:ext>
                </a:extLst>
              </a:tr>
              <a:tr h="1445857">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Biomass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This is fuel from</a:t>
                      </a:r>
                      <a:r>
                        <a:rPr lang="en-GB" sz="1400" baseline="0" dirty="0" smtClean="0">
                          <a:latin typeface="Tahoma" panose="020B0604030504040204" pitchFamily="34" charset="0"/>
                          <a:ea typeface="Tahoma" panose="020B0604030504040204" pitchFamily="34" charset="0"/>
                          <a:cs typeface="Tahoma" panose="020B0604030504040204" pitchFamily="34" charset="0"/>
                        </a:rPr>
                        <a:t> natural sources e.g. crops, scrap woods and animal waste</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Growing biomass crops produces oxygen and uses up C02</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However, is a very expensive method</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300935836"/>
                  </a:ext>
                </a:extLst>
              </a:tr>
            </a:tbl>
          </a:graphicData>
        </a:graphic>
      </p:graphicFrame>
      <p:sp>
        <p:nvSpPr>
          <p:cNvPr id="7" name="TextBox 6"/>
          <p:cNvSpPr txBox="1"/>
          <p:nvPr/>
        </p:nvSpPr>
        <p:spPr>
          <a:xfrm>
            <a:off x="310896" y="6181344"/>
            <a:ext cx="6089904" cy="3200876"/>
          </a:xfrm>
          <a:prstGeom prst="roundRect">
            <a:avLst/>
          </a:prstGeom>
          <a:noFill/>
          <a:ln w="28575">
            <a:solidFill>
              <a:srgbClr val="0070C0"/>
            </a:solidFill>
          </a:ln>
        </p:spPr>
        <p:txBody>
          <a:bodyPr wrap="square" rtlCol="0">
            <a:spAutoFit/>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Storing Energy</a:t>
            </a: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smtClean="0">
                <a:latin typeface="Tahoma" panose="020B0604030504040204" pitchFamily="34" charset="0"/>
                <a:ea typeface="Tahoma" panose="020B0604030504040204" pitchFamily="34" charset="0"/>
                <a:cs typeface="Tahoma" panose="020B0604030504040204" pitchFamily="34" charset="0"/>
              </a:rPr>
              <a:t>Pneumatics: </a:t>
            </a:r>
            <a:r>
              <a:rPr lang="en-GB" sz="1400" dirty="0" smtClean="0">
                <a:latin typeface="Tahoma" panose="020B0604030504040204" pitchFamily="34" charset="0"/>
                <a:ea typeface="Tahoma" panose="020B0604030504040204" pitchFamily="34" charset="0"/>
                <a:cs typeface="Tahoma" panose="020B0604030504040204" pitchFamily="34" charset="0"/>
              </a:rPr>
              <a:t>This is the production of energy using compressed gas or air. E.g. Pistons in an engine</a:t>
            </a:r>
            <a:endParaRPr lang="en-GB" sz="1400" b="1"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smtClean="0">
                <a:latin typeface="Tahoma" panose="020B0604030504040204" pitchFamily="34" charset="0"/>
                <a:ea typeface="Tahoma" panose="020B0604030504040204" pitchFamily="34" charset="0"/>
                <a:cs typeface="Tahoma" panose="020B0604030504040204" pitchFamily="34" charset="0"/>
              </a:rPr>
              <a:t>Hydraulics: </a:t>
            </a:r>
            <a:r>
              <a:rPr lang="en-GB" sz="1400" dirty="0" smtClean="0">
                <a:latin typeface="Tahoma" panose="020B0604030504040204" pitchFamily="34" charset="0"/>
                <a:ea typeface="Tahoma" panose="020B0604030504040204" pitchFamily="34" charset="0"/>
                <a:cs typeface="Tahoma" panose="020B0604030504040204" pitchFamily="34" charset="0"/>
              </a:rPr>
              <a:t>Like a Pneumatic system, but uses water or oil under pressure. E.g. Wheelchair lifts</a:t>
            </a:r>
            <a:endParaRPr lang="en-GB" sz="1400" b="1"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smtClean="0">
                <a:latin typeface="Tahoma" panose="020B0604030504040204" pitchFamily="34" charset="0"/>
                <a:ea typeface="Tahoma" panose="020B0604030504040204" pitchFamily="34" charset="0"/>
                <a:cs typeface="Tahoma" panose="020B0604030504040204" pitchFamily="34" charset="0"/>
              </a:rPr>
              <a:t>Kinetic: </a:t>
            </a:r>
            <a:r>
              <a:rPr lang="en-GB" sz="1400" dirty="0" smtClean="0">
                <a:latin typeface="Tahoma" panose="020B0604030504040204" pitchFamily="34" charset="0"/>
                <a:ea typeface="Tahoma" panose="020B0604030504040204" pitchFamily="34" charset="0"/>
                <a:cs typeface="Tahoma" panose="020B0604030504040204" pitchFamily="34" charset="0"/>
              </a:rPr>
              <a:t>Energy that is generated by movement. This is stored by items like springs in a “clickable” pen or balloons,</a:t>
            </a:r>
            <a:endParaRPr lang="en-GB" sz="1400" b="1"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smtClean="0">
                <a:latin typeface="Tahoma" panose="020B0604030504040204" pitchFamily="34" charset="0"/>
                <a:ea typeface="Tahoma" panose="020B0604030504040204" pitchFamily="34" charset="0"/>
                <a:cs typeface="Tahoma" panose="020B0604030504040204" pitchFamily="34" charset="0"/>
              </a:rPr>
              <a:t>Batteries: </a:t>
            </a:r>
            <a:r>
              <a:rPr lang="en-GB" sz="1400" dirty="0" smtClean="0">
                <a:latin typeface="Tahoma" panose="020B0604030504040204" pitchFamily="34" charset="0"/>
                <a:ea typeface="Tahoma" panose="020B0604030504040204" pitchFamily="34" charset="0"/>
                <a:cs typeface="Tahoma" panose="020B0604030504040204" pitchFamily="34" charset="0"/>
              </a:rPr>
              <a:t>Electrical power can be stored in batteries. Rechargeable batteries are becoming increasingly popular.</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21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7119"/>
            <a:ext cx="12856465" cy="523220"/>
          </a:xfrm>
          <a:prstGeom prst="rect">
            <a:avLst/>
          </a:prstGeom>
          <a:noFill/>
        </p:spPr>
        <p:txBody>
          <a:bodyPr wrap="square" rtlCol="0">
            <a:spAutoFit/>
          </a:bodyPr>
          <a:lstStyle/>
          <a:p>
            <a:pPr algn="ctr"/>
            <a:r>
              <a:rPr lang="en-GB" sz="2800" dirty="0">
                <a:solidFill>
                  <a:schemeClr val="accent6">
                    <a:lumMod val="50000"/>
                  </a:schemeClr>
                </a:solidFill>
                <a:latin typeface="Arial" panose="020B0604020202020204" pitchFamily="34" charset="0"/>
                <a:cs typeface="Arial" panose="020B0604020202020204" pitchFamily="34" charset="0"/>
              </a:rPr>
              <a:t>Production Techniques and Systems</a:t>
            </a:r>
          </a:p>
        </p:txBody>
      </p:sp>
      <p:graphicFrame>
        <p:nvGraphicFramePr>
          <p:cNvPr id="5" name="Table 4"/>
          <p:cNvGraphicFramePr>
            <a:graphicFrameLocks noGrp="1"/>
          </p:cNvGraphicFramePr>
          <p:nvPr>
            <p:extLst/>
          </p:nvPr>
        </p:nvGraphicFramePr>
        <p:xfrm>
          <a:off x="319238" y="1019262"/>
          <a:ext cx="5916970" cy="3004121"/>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91494">
                <a:tc gridSpan="2">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CAD </a:t>
                      </a:r>
                      <a:r>
                        <a:rPr lang="en-GB" sz="1400" b="0" dirty="0" smtClean="0">
                          <a:latin typeface="Tahoma" panose="020B0604030504040204" pitchFamily="34" charset="0"/>
                          <a:ea typeface="Tahoma" panose="020B0604030504040204" pitchFamily="34" charset="0"/>
                          <a:cs typeface="Tahoma" panose="020B0604030504040204" pitchFamily="34" charset="0"/>
                        </a:rPr>
                        <a:t>Computer Aided Design</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91494">
                <a:tc gridSpan="2">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Examples; </a:t>
                      </a:r>
                      <a:r>
                        <a:rPr lang="en-GB" sz="1400" b="0" dirty="0" smtClean="0">
                          <a:latin typeface="Tahoma" panose="020B0604030504040204" pitchFamily="34" charset="0"/>
                          <a:ea typeface="Tahoma" panose="020B0604030504040204" pitchFamily="34" charset="0"/>
                          <a:cs typeface="Tahoma" panose="020B0604030504040204" pitchFamily="34" charset="0"/>
                        </a:rPr>
                        <a:t>2D Design, Autodesk Inventor, Fusion 360,</a:t>
                      </a:r>
                      <a:r>
                        <a:rPr lang="en-GB" sz="1400" b="0" baseline="0" dirty="0" smtClean="0">
                          <a:latin typeface="Tahoma" panose="020B0604030504040204" pitchFamily="34" charset="0"/>
                          <a:ea typeface="Tahoma" panose="020B0604030504040204" pitchFamily="34" charset="0"/>
                          <a:cs typeface="Tahoma" panose="020B0604030504040204" pitchFamily="34" charset="0"/>
                        </a:rPr>
                        <a:t> Photoshop, </a:t>
                      </a:r>
                      <a:r>
                        <a:rPr lang="en-GB" sz="1400" b="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422813">
                <a:tc>
                  <a:txBody>
                    <a:bodyPr/>
                    <a:lstStyle/>
                    <a:p>
                      <a:pPr algn="ctr"/>
                      <a:r>
                        <a:rPr lang="en-GB" sz="1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endPar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endPar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424587761"/>
                  </a:ext>
                </a:extLst>
              </a:tr>
              <a:tr h="1761722">
                <a:tc>
                  <a:txBody>
                    <a:bodyPr/>
                    <a:lstStyle/>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Easy to change designs</a:t>
                      </a:r>
                    </a:p>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Designs are easily saved and sent</a:t>
                      </a:r>
                    </a:p>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Can be worked on by</a:t>
                      </a:r>
                      <a:r>
                        <a:rPr lang="en-GB" sz="1400" baseline="0" dirty="0" smtClean="0">
                          <a:latin typeface="Tahoma" panose="020B0604030504040204" pitchFamily="34" charset="0"/>
                          <a:ea typeface="Tahoma" panose="020B0604030504040204" pitchFamily="34" charset="0"/>
                          <a:cs typeface="Tahoma" panose="020B0604030504040204" pitchFamily="34" charset="0"/>
                        </a:rPr>
                        <a:t> multiple people simultaneously</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Can be used for virtual testing</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Can produce high-quality designs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Complex and</a:t>
                      </a:r>
                      <a:r>
                        <a:rPr lang="en-GB" sz="1400" baseline="0" dirty="0" smtClean="0">
                          <a:latin typeface="Tahoma" panose="020B0604030504040204" pitchFamily="34" charset="0"/>
                          <a:ea typeface="Tahoma" panose="020B0604030504040204" pitchFamily="34" charset="0"/>
                          <a:cs typeface="Tahoma" panose="020B0604030504040204" pitchFamily="34" charset="0"/>
                        </a:rPr>
                        <a:t> time-consuming to learn</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Expensive to buy</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PCs can crash or be hacked – causing work to be lost</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Takes up PC memory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6" name="Table 5"/>
          <p:cNvGraphicFramePr>
            <a:graphicFrameLocks noGrp="1"/>
          </p:cNvGraphicFramePr>
          <p:nvPr>
            <p:extLst/>
          </p:nvPr>
        </p:nvGraphicFramePr>
        <p:xfrm>
          <a:off x="6652982" y="1263102"/>
          <a:ext cx="5916970" cy="2943138"/>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27744">
                <a:tc gridSpan="2">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CAM </a:t>
                      </a:r>
                      <a:r>
                        <a:rPr lang="en-GB" sz="1400" b="0" dirty="0" smtClean="0">
                          <a:latin typeface="Tahoma" panose="020B0604030504040204" pitchFamily="34" charset="0"/>
                          <a:ea typeface="Tahoma" panose="020B0604030504040204" pitchFamily="34" charset="0"/>
                          <a:cs typeface="Tahoma" panose="020B0604030504040204" pitchFamily="34" charset="0"/>
                        </a:rPr>
                        <a:t>Computer Aided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557164">
                <a:tc gridSpan="2">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Examples;</a:t>
                      </a:r>
                      <a:r>
                        <a:rPr lang="en-GB" sz="1400" b="1" baseline="0" dirty="0" smtClean="0">
                          <a:latin typeface="Tahoma" panose="020B0604030504040204" pitchFamily="34" charset="0"/>
                          <a:ea typeface="Tahoma" panose="020B0604030504040204" pitchFamily="34" charset="0"/>
                          <a:cs typeface="Tahoma" panose="020B0604030504040204" pitchFamily="34" charset="0"/>
                        </a:rPr>
                        <a:t> </a:t>
                      </a:r>
                      <a:r>
                        <a:rPr lang="en-GB" sz="1400" b="0" baseline="0" dirty="0" smtClean="0">
                          <a:latin typeface="Tahoma" panose="020B0604030504040204" pitchFamily="34" charset="0"/>
                          <a:ea typeface="Tahoma" panose="020B0604030504040204" pitchFamily="34" charset="0"/>
                          <a:cs typeface="Tahoma" panose="020B0604030504040204" pitchFamily="34" charset="0"/>
                        </a:rPr>
                        <a:t>3D Printing, Laser Cutting, CNC Router, Automated Machines and Robotics, </a:t>
                      </a:r>
                      <a:r>
                        <a:rPr lang="en-GB" sz="1400" b="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353963">
                <a:tc>
                  <a:txBody>
                    <a:bodyPr/>
                    <a:lstStyle/>
                    <a:p>
                      <a:pPr algn="ctr"/>
                      <a:r>
                        <a:rPr lang="en-GB" sz="1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endPar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endPar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424587761"/>
                  </a:ext>
                </a:extLst>
              </a:tr>
              <a:tr h="1704267">
                <a:tc>
                  <a:txBody>
                    <a:bodyPr/>
                    <a:lstStyle/>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Faster and</a:t>
                      </a:r>
                      <a:r>
                        <a:rPr lang="en-GB" sz="1400" baseline="0" dirty="0" smtClean="0">
                          <a:latin typeface="Tahoma" panose="020B0604030504040204" pitchFamily="34" charset="0"/>
                          <a:ea typeface="Tahoma" panose="020B0604030504040204" pitchFamily="34" charset="0"/>
                          <a:cs typeface="Tahoma" panose="020B0604030504040204" pitchFamily="34" charset="0"/>
                        </a:rPr>
                        <a:t> more accurate than traditional tools</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Repetitive accuracy/ consistent outcomes</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Machines can run 24/7</a:t>
                      </a:r>
                    </a:p>
                    <a:p>
                      <a:pPr marL="171450" indent="-171450" algn="ct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Expensive to buy the</a:t>
                      </a:r>
                      <a:r>
                        <a:rPr lang="en-GB" sz="1400" baseline="0" dirty="0" smtClean="0">
                          <a:latin typeface="Tahoma" panose="020B0604030504040204" pitchFamily="34" charset="0"/>
                          <a:ea typeface="Tahoma" panose="020B0604030504040204" pitchFamily="34" charset="0"/>
                          <a:cs typeface="Tahoma" panose="020B0604030504040204" pitchFamily="34" charset="0"/>
                        </a:rPr>
                        <a:t> equipment, </a:t>
                      </a:r>
                      <a:r>
                        <a:rPr lang="en-GB" sz="140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Training takes cost and time</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Need specialists to maintain and repair the machines</a:t>
                      </a:r>
                    </a:p>
                    <a:p>
                      <a:pPr marL="171450" indent="-1714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Dependence on CAM can cause unemployment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7" name="Table 6"/>
          <p:cNvGraphicFramePr>
            <a:graphicFrameLocks noGrp="1"/>
          </p:cNvGraphicFramePr>
          <p:nvPr>
            <p:extLst/>
          </p:nvPr>
        </p:nvGraphicFramePr>
        <p:xfrm>
          <a:off x="325334" y="4306824"/>
          <a:ext cx="5916970" cy="2743200"/>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297474">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Flexible</a:t>
                      </a:r>
                      <a:r>
                        <a:rPr lang="en-GB" sz="1400" b="1" baseline="0" dirty="0" smtClean="0">
                          <a:latin typeface="Tahoma" panose="020B0604030504040204" pitchFamily="34" charset="0"/>
                          <a:ea typeface="Tahoma" panose="020B0604030504040204" pitchFamily="34" charset="0"/>
                          <a:cs typeface="Tahoma" panose="020B0604030504040204" pitchFamily="34" charset="0"/>
                        </a:rPr>
                        <a:t> Manufacturing Systems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86860000"/>
                  </a:ext>
                </a:extLst>
              </a:tr>
              <a:tr h="1207008">
                <a:tc>
                  <a:txBody>
                    <a:bodyPr/>
                    <a:lstStyle/>
                    <a:p>
                      <a:pPr marL="0" indent="0" algn="ctr">
                        <a:buFont typeface="Arial" panose="020B0604020202020204" pitchFamily="34" charset="0"/>
                        <a:buNone/>
                      </a:pPr>
                      <a:r>
                        <a:rPr lang="en-GB" sz="1400" dirty="0" smtClean="0">
                          <a:latin typeface="Tahoma" panose="020B0604030504040204" pitchFamily="34" charset="0"/>
                          <a:ea typeface="Tahoma" panose="020B0604030504040204" pitchFamily="34" charset="0"/>
                          <a:cs typeface="Tahoma" panose="020B0604030504040204" pitchFamily="34" charset="0"/>
                        </a:rPr>
                        <a:t>This</a:t>
                      </a:r>
                      <a:r>
                        <a:rPr lang="en-GB" sz="1400" baseline="0" dirty="0" smtClean="0">
                          <a:latin typeface="Tahoma" panose="020B0604030504040204" pitchFamily="34" charset="0"/>
                          <a:ea typeface="Tahoma" panose="020B0604030504040204" pitchFamily="34" charset="0"/>
                          <a:cs typeface="Tahoma" panose="020B0604030504040204" pitchFamily="34" charset="0"/>
                        </a:rPr>
                        <a:t> is where </a:t>
                      </a:r>
                      <a:r>
                        <a:rPr lang="en-GB" sz="1400" b="1" baseline="0" dirty="0" smtClean="0">
                          <a:latin typeface="Tahoma" panose="020B0604030504040204" pitchFamily="34" charset="0"/>
                          <a:ea typeface="Tahoma" panose="020B0604030504040204" pitchFamily="34" charset="0"/>
                          <a:cs typeface="Tahoma" panose="020B0604030504040204" pitchFamily="34" charset="0"/>
                        </a:rPr>
                        <a:t>automated machines </a:t>
                      </a:r>
                      <a:r>
                        <a:rPr lang="en-GB" sz="1400" baseline="0" dirty="0" smtClean="0">
                          <a:latin typeface="Tahoma" panose="020B0604030504040204" pitchFamily="34" charset="0"/>
                          <a:ea typeface="Tahoma" panose="020B0604030504040204" pitchFamily="34" charset="0"/>
                          <a:cs typeface="Tahoma" panose="020B0604030504040204" pitchFamily="34" charset="0"/>
                        </a:rPr>
                        <a:t>are adaptable and can produce different products if needed. </a:t>
                      </a:r>
                    </a:p>
                    <a:p>
                      <a:pPr marL="0" indent="0" algn="ctr">
                        <a:buFont typeface="Arial" panose="020B0604020202020204" pitchFamily="34" charset="0"/>
                        <a:buNone/>
                      </a:pP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smtClean="0">
                          <a:latin typeface="Tahoma" panose="020B0604030504040204" pitchFamily="34" charset="0"/>
                          <a:ea typeface="Tahoma" panose="020B0604030504040204" pitchFamily="34" charset="0"/>
                          <a:cs typeface="Tahoma" panose="020B0604030504040204" pitchFamily="34" charset="0"/>
                        </a:rPr>
                        <a:t>If a manufacture is making a product with machines that are just dedicated to specific tasks they have to be reprogrammed and re-tooled before changing to a new task. This is time consuming and expensive. </a:t>
                      </a:r>
                    </a:p>
                    <a:p>
                      <a:pPr marL="0" indent="0" algn="ctr">
                        <a:buFont typeface="Arial" panose="020B0604020202020204" pitchFamily="34" charset="0"/>
                        <a:buNone/>
                      </a:pP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dirty="0" smtClean="0">
                          <a:latin typeface="Tahoma" panose="020B0604030504040204" pitchFamily="34" charset="0"/>
                          <a:ea typeface="Tahoma" panose="020B0604030504040204" pitchFamily="34" charset="0"/>
                          <a:cs typeface="Tahoma" panose="020B0604030504040204" pitchFamily="34" charset="0"/>
                        </a:rPr>
                        <a:t>Examples include;</a:t>
                      </a:r>
                      <a:r>
                        <a:rPr lang="en-GB" sz="1400" baseline="0" dirty="0" smtClean="0">
                          <a:latin typeface="Tahoma" panose="020B0604030504040204" pitchFamily="34" charset="0"/>
                          <a:ea typeface="Tahoma" panose="020B0604030504040204" pitchFamily="34" charset="0"/>
                          <a:cs typeface="Tahoma" panose="020B0604030504040204" pitchFamily="34" charset="0"/>
                        </a:rPr>
                        <a:t> CNC Machines, 3D Printers, Laser Cutters, Robotic arms, </a:t>
                      </a:r>
                      <a:r>
                        <a:rPr lang="en-GB" sz="140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8" name="Table 7"/>
          <p:cNvGraphicFramePr>
            <a:graphicFrameLocks noGrp="1"/>
          </p:cNvGraphicFramePr>
          <p:nvPr>
            <p:extLst/>
          </p:nvPr>
        </p:nvGraphicFramePr>
        <p:xfrm>
          <a:off x="6585926" y="4564086"/>
          <a:ext cx="5916970" cy="4342170"/>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664527945"/>
                    </a:ext>
                  </a:extLst>
                </a:gridCol>
              </a:tblGrid>
              <a:tr h="352874">
                <a:tc gridSpan="2">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Just-in-Time</a:t>
                      </a:r>
                      <a:r>
                        <a:rPr lang="en-GB" sz="1400" b="1" baseline="0" dirty="0" smtClean="0">
                          <a:latin typeface="Tahoma" panose="020B0604030504040204" pitchFamily="34" charset="0"/>
                          <a:ea typeface="Tahoma" panose="020B0604030504040204" pitchFamily="34" charset="0"/>
                          <a:cs typeface="Tahoma" panose="020B0604030504040204" pitchFamily="34" charset="0"/>
                        </a:rPr>
                        <a:t> (JIT)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386860000"/>
                  </a:ext>
                </a:extLst>
              </a:tr>
              <a:tr h="1834946">
                <a:tc gridSpan="2">
                  <a:txBody>
                    <a:bodyPr/>
                    <a:lstStyle/>
                    <a:p>
                      <a:pPr marL="0" indent="0" algn="ctr">
                        <a:buFont typeface="Arial" panose="020B0604020202020204" pitchFamily="34" charset="0"/>
                        <a:buNone/>
                      </a:pPr>
                      <a:r>
                        <a:rPr lang="en-GB" sz="1400" dirty="0" smtClean="0">
                          <a:latin typeface="Tahoma" panose="020B0604030504040204" pitchFamily="34" charset="0"/>
                          <a:ea typeface="Tahoma" panose="020B0604030504040204" pitchFamily="34" charset="0"/>
                          <a:cs typeface="Tahoma" panose="020B0604030504040204" pitchFamily="34" charset="0"/>
                        </a:rPr>
                        <a:t>This</a:t>
                      </a:r>
                      <a:r>
                        <a:rPr lang="en-GB" sz="1400" baseline="0" dirty="0" smtClean="0">
                          <a:latin typeface="Tahoma" panose="020B0604030504040204" pitchFamily="34" charset="0"/>
                          <a:ea typeface="Tahoma" panose="020B0604030504040204" pitchFamily="34" charset="0"/>
                          <a:cs typeface="Tahoma" panose="020B0604030504040204" pitchFamily="34" charset="0"/>
                        </a:rPr>
                        <a:t> is where manufacturers only order materials, parts, </a:t>
                      </a:r>
                      <a:r>
                        <a:rPr lang="en-GB" sz="1400" baseline="0" dirty="0" err="1" smtClean="0">
                          <a:latin typeface="Tahoma" panose="020B0604030504040204" pitchFamily="34" charset="0"/>
                          <a:ea typeface="Tahoma" panose="020B0604030504040204" pitchFamily="34" charset="0"/>
                          <a:cs typeface="Tahoma" panose="020B0604030504040204" pitchFamily="34" charset="0"/>
                        </a:rPr>
                        <a:t>etc</a:t>
                      </a:r>
                      <a:r>
                        <a:rPr lang="en-GB" sz="1400" baseline="0" dirty="0" smtClean="0">
                          <a:latin typeface="Tahoma" panose="020B0604030504040204" pitchFamily="34" charset="0"/>
                          <a:ea typeface="Tahoma" panose="020B0604030504040204" pitchFamily="34" charset="0"/>
                          <a:cs typeface="Tahoma" panose="020B0604030504040204" pitchFamily="34" charset="0"/>
                        </a:rPr>
                        <a:t> when needed. The customer’s order triggers the production process and the resources needed for that order are the only ones bought.</a:t>
                      </a:r>
                    </a:p>
                    <a:p>
                      <a:pPr marL="0" indent="0" algn="ctr">
                        <a:buFont typeface="Arial" panose="020B0604020202020204" pitchFamily="34" charset="0"/>
                        <a:buNone/>
                      </a:pPr>
                      <a:endParaRPr lang="en-GB" sz="1400" baseline="0" dirty="0" smtClean="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smtClean="0">
                          <a:latin typeface="Tahoma" panose="020B0604030504040204" pitchFamily="34" charset="0"/>
                          <a:ea typeface="Tahoma" panose="020B0604030504040204" pitchFamily="34" charset="0"/>
                          <a:cs typeface="Tahoma" panose="020B0604030504040204" pitchFamily="34" charset="0"/>
                        </a:rPr>
                        <a:t>This can be used in any </a:t>
                      </a:r>
                      <a:r>
                        <a:rPr lang="en-GB" sz="1400" b="1" baseline="0" dirty="0" smtClean="0">
                          <a:latin typeface="Tahoma" panose="020B0604030504040204" pitchFamily="34" charset="0"/>
                          <a:ea typeface="Tahoma" panose="020B0604030504040204" pitchFamily="34" charset="0"/>
                          <a:cs typeface="Tahoma" panose="020B0604030504040204" pitchFamily="34" charset="0"/>
                        </a:rPr>
                        <a:t>scale of production</a:t>
                      </a:r>
                      <a:r>
                        <a:rPr lang="en-GB" sz="1400" b="0" baseline="0" dirty="0" smtClean="0">
                          <a:latin typeface="Tahoma" panose="020B0604030504040204" pitchFamily="34" charset="0"/>
                          <a:ea typeface="Tahoma" panose="020B0604030504040204" pitchFamily="34" charset="0"/>
                          <a:cs typeface="Tahoma" panose="020B0604030504040204" pitchFamily="34" charset="0"/>
                        </a:rPr>
                        <a:t> but is particularly useful for one-off production.</a:t>
                      </a: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1167969636"/>
                  </a:ext>
                </a:extLst>
              </a:tr>
              <a:tr h="439669">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912842463"/>
                  </a:ext>
                </a:extLst>
              </a:tr>
              <a:tr h="1714681">
                <a:tc>
                  <a:txBody>
                    <a:bodyPr/>
                    <a:lstStyle/>
                    <a:p>
                      <a:pPr marL="285750" indent="-285750" algn="ctr">
                        <a:buFont typeface="Arial" panose="020B0604020202020204" pitchFamily="34" charset="0"/>
                        <a:buChar char="•"/>
                      </a:pPr>
                      <a:r>
                        <a:rPr lang="en-GB" sz="1400" dirty="0" smtClean="0">
                          <a:latin typeface="Tahoma" panose="020B0604030504040204" pitchFamily="34" charset="0"/>
                          <a:ea typeface="Tahoma" panose="020B0604030504040204" pitchFamily="34" charset="0"/>
                          <a:cs typeface="Tahoma" panose="020B0604030504040204" pitchFamily="34" charset="0"/>
                        </a:rPr>
                        <a:t>Saves on warehouse</a:t>
                      </a:r>
                      <a:r>
                        <a:rPr lang="en-GB" sz="1400" baseline="0" dirty="0" smtClean="0">
                          <a:latin typeface="Tahoma" panose="020B0604030504040204" pitchFamily="34" charset="0"/>
                          <a:ea typeface="Tahoma" panose="020B0604030504040204" pitchFamily="34" charset="0"/>
                          <a:cs typeface="Tahoma" panose="020B0604030504040204" pitchFamily="34" charset="0"/>
                        </a:rPr>
                        <a:t> and storage costs</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Money is not tied-up in stock</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Little/minimal waste</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Customer often pays in advance so money is secure before production</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All production stops if a part/ material is missing</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Needs to have a fast, reliable and good quality supply chain to work properly</a:t>
                      </a:r>
                    </a:p>
                    <a:p>
                      <a:pPr marL="285750" indent="-285750" algn="ctr">
                        <a:buFont typeface="Arial" panose="020B0604020202020204" pitchFamily="34" charset="0"/>
                        <a:buChar char="•"/>
                      </a:pPr>
                      <a:r>
                        <a:rPr lang="en-GB" sz="1400" baseline="0" dirty="0" smtClean="0">
                          <a:latin typeface="Tahoma" panose="020B0604030504040204" pitchFamily="34" charset="0"/>
                          <a:ea typeface="Tahoma" panose="020B0604030504040204" pitchFamily="34" charset="0"/>
                          <a:cs typeface="Tahoma" panose="020B0604030504040204" pitchFamily="34" charset="0"/>
                        </a:rPr>
                        <a:t>Can be time-consuming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50839854"/>
                  </a:ext>
                </a:extLst>
              </a:tr>
            </a:tbl>
          </a:graphicData>
        </a:graphic>
      </p:graphicFrame>
      <p:graphicFrame>
        <p:nvGraphicFramePr>
          <p:cNvPr id="9" name="Table 8"/>
          <p:cNvGraphicFramePr>
            <a:graphicFrameLocks noGrp="1"/>
          </p:cNvGraphicFramePr>
          <p:nvPr>
            <p:extLst/>
          </p:nvPr>
        </p:nvGraphicFramePr>
        <p:xfrm>
          <a:off x="331430" y="7288998"/>
          <a:ext cx="5916970" cy="1763562"/>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355557">
                <a:tc>
                  <a:txBody>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Lean Manufacturing</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86860000"/>
                  </a:ext>
                </a:extLst>
              </a:tr>
              <a:tr h="1408005">
                <a:tc>
                  <a:txBody>
                    <a:bodyPr/>
                    <a:lstStyle/>
                    <a:p>
                      <a:pPr marL="0" indent="0" algn="ctr">
                        <a:buFont typeface="Arial" panose="020B0604020202020204" pitchFamily="34" charset="0"/>
                        <a:buNone/>
                      </a:pPr>
                      <a:r>
                        <a:rPr lang="en-GB" sz="1400" dirty="0" smtClean="0">
                          <a:latin typeface="Tahoma" panose="020B0604030504040204" pitchFamily="34" charset="0"/>
                          <a:ea typeface="Tahoma" panose="020B0604030504040204" pitchFamily="34" charset="0"/>
                          <a:cs typeface="Tahoma" panose="020B0604030504040204" pitchFamily="34" charset="0"/>
                        </a:rPr>
                        <a:t>This is where waste and energy is kept to a minimum. </a:t>
                      </a:r>
                      <a:br>
                        <a:rPr lang="en-GB" sz="1400" dirty="0" smtClean="0">
                          <a:latin typeface="Tahoma" panose="020B0604030504040204" pitchFamily="34" charset="0"/>
                          <a:ea typeface="Tahoma" panose="020B0604030504040204" pitchFamily="34" charset="0"/>
                          <a:cs typeface="Tahoma" panose="020B0604030504040204" pitchFamily="34" charset="0"/>
                        </a:rPr>
                      </a:br>
                      <a:r>
                        <a:rPr lang="en-GB" sz="1400" dirty="0" smtClean="0">
                          <a:latin typeface="Tahoma" panose="020B0604030504040204" pitchFamily="34" charset="0"/>
                          <a:ea typeface="Tahoma" panose="020B0604030504040204" pitchFamily="34" charset="0"/>
                          <a:cs typeface="Tahoma" panose="020B0604030504040204" pitchFamily="34" charset="0"/>
                        </a:rPr>
                        <a:t>This helps manufacturers save money</a:t>
                      </a:r>
                      <a:r>
                        <a:rPr lang="en-GB" sz="1400" baseline="0" dirty="0" smtClean="0">
                          <a:latin typeface="Tahoma" panose="020B0604030504040204" pitchFamily="34" charset="0"/>
                          <a:ea typeface="Tahoma" panose="020B0604030504040204" pitchFamily="34" charset="0"/>
                          <a:cs typeface="Tahoma" panose="020B0604030504040204" pitchFamily="34" charset="0"/>
                        </a:rPr>
                        <a:t> and resources in production, as well as helping minimise the </a:t>
                      </a:r>
                      <a:r>
                        <a:rPr lang="en-GB" sz="1400" b="1" baseline="0" dirty="0" smtClean="0">
                          <a:latin typeface="Tahoma" panose="020B0604030504040204" pitchFamily="34" charset="0"/>
                          <a:ea typeface="Tahoma" panose="020B0604030504040204" pitchFamily="34" charset="0"/>
                          <a:cs typeface="Tahoma" panose="020B0604030504040204" pitchFamily="34" charset="0"/>
                        </a:rPr>
                        <a:t>environmental impact </a:t>
                      </a:r>
                      <a:r>
                        <a:rPr lang="en-GB" sz="1400" baseline="0" dirty="0" smtClean="0">
                          <a:latin typeface="Tahoma" panose="020B0604030504040204" pitchFamily="34" charset="0"/>
                          <a:ea typeface="Tahoma" panose="020B0604030504040204" pitchFamily="34" charset="0"/>
                          <a:cs typeface="Tahoma" panose="020B0604030504040204" pitchFamily="34" charset="0"/>
                        </a:rPr>
                        <a:t>of producing products.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344943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7034" y="55273"/>
            <a:ext cx="3694176" cy="523220"/>
          </a:xfrm>
          <a:prstGeom prst="rect">
            <a:avLst/>
          </a:prstGeom>
          <a:noFill/>
        </p:spPr>
        <p:txBody>
          <a:bodyPr wrap="square" rtlCol="0">
            <a:spAutoFit/>
          </a:bodyPr>
          <a:lstStyle/>
          <a:p>
            <a:pPr algn="ctr"/>
            <a:r>
              <a:rPr lang="en-GB" sz="2800" dirty="0" smtClean="0">
                <a:solidFill>
                  <a:srgbClr val="7030A0"/>
                </a:solidFill>
                <a:latin typeface="Arial" panose="020B0604020202020204" pitchFamily="34" charset="0"/>
                <a:cs typeface="Arial" panose="020B0604020202020204" pitchFamily="34" charset="0"/>
              </a:rPr>
              <a:t>Environment</a:t>
            </a:r>
            <a:endParaRPr lang="en-GB" sz="2800" dirty="0">
              <a:solidFill>
                <a:srgbClr val="7030A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323088" y="803656"/>
          <a:ext cx="5876544" cy="4088932"/>
        </p:xfrm>
        <a:graphic>
          <a:graphicData uri="http://schemas.openxmlformats.org/drawingml/2006/table">
            <a:tbl>
              <a:tblPr firstRow="1" bandRow="1">
                <a:tableStyleId>{5940675A-B579-460E-94D1-54222C63F5DA}</a:tableStyleId>
              </a:tblPr>
              <a:tblGrid>
                <a:gridCol w="1061975">
                  <a:extLst>
                    <a:ext uri="{9D8B030D-6E8A-4147-A177-3AD203B41FA5}">
                      <a16:colId xmlns:a16="http://schemas.microsoft.com/office/drawing/2014/main" val="4053896986"/>
                    </a:ext>
                  </a:extLst>
                </a:gridCol>
                <a:gridCol w="4814569">
                  <a:extLst>
                    <a:ext uri="{9D8B030D-6E8A-4147-A177-3AD203B41FA5}">
                      <a16:colId xmlns:a16="http://schemas.microsoft.com/office/drawing/2014/main" val="2687723683"/>
                    </a:ext>
                  </a:extLst>
                </a:gridCol>
              </a:tblGrid>
              <a:tr h="392026">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The 6Rs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D3B5E9"/>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Meaning</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D3B5E9"/>
                    </a:solidFill>
                  </a:tcPr>
                </a:tc>
                <a:extLst>
                  <a:ext uri="{0D108BD9-81ED-4DB2-BD59-A6C34878D82A}">
                    <a16:rowId xmlns:a16="http://schemas.microsoft.com/office/drawing/2014/main" val="917795933"/>
                  </a:ext>
                </a:extLst>
              </a:tr>
              <a:tr h="48332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Reuse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 use</a:t>
                      </a:r>
                      <a:r>
                        <a:rPr lang="en-GB" sz="1200" baseline="0" dirty="0" smtClean="0">
                          <a:latin typeface="Tahoma" panose="020B0604030504040204" pitchFamily="34" charset="0"/>
                          <a:ea typeface="Tahoma" panose="020B0604030504040204" pitchFamily="34" charset="0"/>
                          <a:cs typeface="Tahoma" panose="020B0604030504040204" pitchFamily="34" charset="0"/>
                        </a:rPr>
                        <a:t> a product again either for the same purpose or a different one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185962943"/>
                  </a:ext>
                </a:extLst>
              </a:tr>
              <a:tr h="48332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Reduce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 have less of material/packaging/pollution when</a:t>
                      </a:r>
                      <a:r>
                        <a:rPr lang="en-GB" sz="1200" baseline="0" dirty="0" smtClean="0">
                          <a:latin typeface="Tahoma" panose="020B0604030504040204" pitchFamily="34" charset="0"/>
                          <a:ea typeface="Tahoma" panose="020B0604030504040204" pitchFamily="34" charset="0"/>
                          <a:cs typeface="Tahoma" panose="020B0604030504040204" pitchFamily="34" charset="0"/>
                        </a:rPr>
                        <a:t> making products by making them more efficient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524216170"/>
                  </a:ext>
                </a:extLst>
              </a:tr>
              <a:tr h="392026">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Recycle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Breaking down and forming</a:t>
                      </a:r>
                      <a:r>
                        <a:rPr lang="en-GB" sz="1200" baseline="0" dirty="0" smtClean="0">
                          <a:latin typeface="Tahoma" panose="020B0604030504040204" pitchFamily="34" charset="0"/>
                          <a:ea typeface="Tahoma" panose="020B0604030504040204" pitchFamily="34" charset="0"/>
                          <a:cs typeface="Tahoma" panose="020B0604030504040204" pitchFamily="34" charset="0"/>
                        </a:rPr>
                        <a:t> the material into another product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31819278"/>
                  </a:ext>
                </a:extLst>
              </a:tr>
              <a:tr h="48332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Refuse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Customers not buying or supporting products that</a:t>
                      </a:r>
                      <a:r>
                        <a:rPr lang="en-GB" sz="1200" baseline="0" dirty="0" smtClean="0">
                          <a:latin typeface="Tahoma" panose="020B0604030504040204" pitchFamily="34" charset="0"/>
                          <a:ea typeface="Tahoma" panose="020B0604030504040204" pitchFamily="34" charset="0"/>
                          <a:cs typeface="Tahoma" panose="020B0604030504040204" pitchFamily="34" charset="0"/>
                        </a:rPr>
                        <a:t> make an environmental impact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64601702"/>
                  </a:ext>
                </a:extLst>
              </a:tr>
              <a:tr h="48332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Rethink</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Designers and</a:t>
                      </a:r>
                      <a:r>
                        <a:rPr lang="en-GB" sz="1200" baseline="0" dirty="0" smtClean="0">
                          <a:latin typeface="Tahoma" panose="020B0604030504040204" pitchFamily="34" charset="0"/>
                          <a:ea typeface="Tahoma" panose="020B0604030504040204" pitchFamily="34" charset="0"/>
                          <a:cs typeface="Tahoma" panose="020B0604030504040204" pitchFamily="34" charset="0"/>
                        </a:rPr>
                        <a:t> customer rethinking their decisions when making and buying products.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81728753"/>
                  </a:ext>
                </a:extLst>
              </a:tr>
              <a:tr h="48332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Repair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Fixin</a:t>
                      </a:r>
                      <a:r>
                        <a:rPr lang="en-GB" sz="1200" baseline="0" dirty="0" smtClean="0">
                          <a:latin typeface="Tahoma" panose="020B0604030504040204" pitchFamily="34" charset="0"/>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Often products are </a:t>
                      </a:r>
                      <a:r>
                        <a:rPr lang="en-GB" sz="1200" b="1" baseline="0" dirty="0" smtClean="0">
                          <a:latin typeface="Tahoma" panose="020B0604030504040204" pitchFamily="34" charset="0"/>
                          <a:ea typeface="Tahoma" panose="020B0604030504040204" pitchFamily="34" charset="0"/>
                          <a:cs typeface="Tahoma" panose="020B0604030504040204" pitchFamily="34" charset="0"/>
                        </a:rPr>
                        <a:t>Designed for Maintenance </a:t>
                      </a:r>
                      <a:r>
                        <a:rPr lang="en-GB" sz="1200" b="0" baseline="0" dirty="0" smtClean="0">
                          <a:latin typeface="Tahoma" panose="020B0604030504040204" pitchFamily="34" charset="0"/>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657162031"/>
                  </a:ext>
                </a:extLst>
              </a:tr>
            </a:tbl>
          </a:graphicData>
        </a:graphic>
      </p:graphicFrame>
      <p:graphicFrame>
        <p:nvGraphicFramePr>
          <p:cNvPr id="7" name="Table 6"/>
          <p:cNvGraphicFramePr>
            <a:graphicFrameLocks noGrp="1"/>
          </p:cNvGraphicFramePr>
          <p:nvPr>
            <p:extLst/>
          </p:nvPr>
        </p:nvGraphicFramePr>
        <p:xfrm>
          <a:off x="6588813" y="5038344"/>
          <a:ext cx="5876544" cy="3153356"/>
        </p:xfrm>
        <a:graphic>
          <a:graphicData uri="http://schemas.openxmlformats.org/drawingml/2006/table">
            <a:tbl>
              <a:tblPr firstRow="1" bandRow="1">
                <a:tableStyleId>{5940675A-B579-460E-94D1-54222C63F5DA}</a:tableStyleId>
              </a:tblPr>
              <a:tblGrid>
                <a:gridCol w="2999232">
                  <a:extLst>
                    <a:ext uri="{9D8B030D-6E8A-4147-A177-3AD203B41FA5}">
                      <a16:colId xmlns:a16="http://schemas.microsoft.com/office/drawing/2014/main" val="4053896986"/>
                    </a:ext>
                  </a:extLst>
                </a:gridCol>
                <a:gridCol w="2877312">
                  <a:extLst>
                    <a:ext uri="{9D8B030D-6E8A-4147-A177-3AD203B41FA5}">
                      <a16:colId xmlns:a16="http://schemas.microsoft.com/office/drawing/2014/main" val="2687723683"/>
                    </a:ext>
                  </a:extLst>
                </a:gridCol>
              </a:tblGrid>
              <a:tr h="659076">
                <a:tc gridSpan="2">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Sustainability</a:t>
                      </a:r>
                      <a:r>
                        <a:rPr lang="en-GB" sz="1200" b="1" baseline="0" dirty="0" smtClean="0">
                          <a:latin typeface="Tahoma" panose="020B0604030504040204" pitchFamily="34" charset="0"/>
                          <a:ea typeface="Tahoma" panose="020B0604030504040204" pitchFamily="34" charset="0"/>
                          <a:cs typeface="Tahoma" panose="020B0604030504040204" pitchFamily="34" charset="0"/>
                        </a:rPr>
                        <a:t> is </a:t>
                      </a:r>
                      <a:r>
                        <a:rPr lang="en-GB" sz="1200" b="0" baseline="0" dirty="0" smtClean="0">
                          <a:latin typeface="Tahoma" panose="020B0604030504040204" pitchFamily="34" charset="0"/>
                          <a:ea typeface="Tahoma" panose="020B0604030504040204" pitchFamily="34" charset="0"/>
                          <a:cs typeface="Tahoma" panose="020B0604030504040204" pitchFamily="34" charset="0"/>
                        </a:rPr>
                        <a:t>maintaining our planet and its resources and making a minimal negative impact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370840">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Finite Resources </a:t>
                      </a:r>
                      <a:br>
                        <a:rPr lang="en-GB" sz="1200" b="1" dirty="0" smtClean="0">
                          <a:latin typeface="Tahoma" panose="020B0604030504040204" pitchFamily="34" charset="0"/>
                          <a:ea typeface="Tahoma" panose="020B0604030504040204" pitchFamily="34" charset="0"/>
                          <a:cs typeface="Tahoma" panose="020B0604030504040204" pitchFamily="34" charset="0"/>
                        </a:rPr>
                      </a:br>
                      <a:r>
                        <a:rPr lang="en-GB" sz="1200" b="0" i="1" dirty="0" smtClean="0">
                          <a:latin typeface="Tahoma" panose="020B0604030504040204" pitchFamily="34" charset="0"/>
                          <a:ea typeface="Tahoma" panose="020B0604030504040204" pitchFamily="34" charset="0"/>
                          <a:cs typeface="Tahoma" panose="020B0604030504040204" pitchFamily="34" charset="0"/>
                        </a:rPr>
                        <a:t>Will run out of eventually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Infinite Resources </a:t>
                      </a:r>
                      <a:br>
                        <a:rPr lang="en-GB" sz="1200" b="1" dirty="0" smtClean="0">
                          <a:latin typeface="Tahoma" panose="020B0604030504040204" pitchFamily="34" charset="0"/>
                          <a:ea typeface="Tahoma" panose="020B0604030504040204" pitchFamily="34" charset="0"/>
                          <a:cs typeface="Tahoma" panose="020B0604030504040204" pitchFamily="34" charset="0"/>
                        </a:rPr>
                      </a:br>
                      <a:r>
                        <a:rPr lang="en-GB" sz="1200" b="0" i="1" dirty="0" smtClean="0">
                          <a:latin typeface="Tahoma" panose="020B0604030504040204" pitchFamily="34" charset="0"/>
                          <a:ea typeface="Tahoma" panose="020B0604030504040204" pitchFamily="34" charset="0"/>
                          <a:cs typeface="Tahoma" panose="020B0604030504040204" pitchFamily="34" charset="0"/>
                        </a:rPr>
                        <a:t>Can be re-grown and re-bread. Will not run out of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2185962943"/>
                  </a:ext>
                </a:extLst>
              </a:tr>
              <a:tr h="37084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Paper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524216170"/>
                  </a:ext>
                </a:extLst>
              </a:tr>
              <a:tr h="37084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Metals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Boards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31819278"/>
                  </a:ext>
                </a:extLst>
              </a:tr>
              <a:tr h="370840">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Polymers</a:t>
                      </a:r>
                      <a:r>
                        <a:rPr lang="en-GB" sz="1200" baseline="0" dirty="0" smtClean="0">
                          <a:latin typeface="Tahoma" panose="020B0604030504040204" pitchFamily="34" charset="0"/>
                          <a:ea typeface="Tahoma" panose="020B0604030504040204" pitchFamily="34" charset="0"/>
                          <a:cs typeface="Tahoma" panose="020B0604030504040204" pitchFamily="34" charset="0"/>
                        </a:rPr>
                        <a:t> (Textiles)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Natural Timbers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64601702"/>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Cotton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81728753"/>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Leather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657162031"/>
                  </a:ext>
                </a:extLst>
              </a:tr>
            </a:tbl>
          </a:graphicData>
        </a:graphic>
      </p:graphicFrame>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302514" y="6002196"/>
            <a:ext cx="3061901" cy="2934324"/>
          </a:xfrm>
          <a:prstGeom prst="rect">
            <a:avLst/>
          </a:prstGeom>
        </p:spPr>
      </p:pic>
      <p:sp>
        <p:nvSpPr>
          <p:cNvPr id="9" name="Rectangle 8"/>
          <p:cNvSpPr/>
          <p:nvPr/>
        </p:nvSpPr>
        <p:spPr>
          <a:xfrm>
            <a:off x="391749" y="5207445"/>
            <a:ext cx="5807884" cy="402799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081210" y="2167690"/>
            <a:ext cx="2796339" cy="1341656"/>
          </a:xfrm>
          <a:prstGeom prst="ellipse">
            <a:avLst/>
          </a:prstGeom>
          <a:solidFill>
            <a:srgbClr val="F3EBF9"/>
          </a:solidFill>
          <a:ln w="38100">
            <a:solidFill>
              <a:srgbClr val="7030A0"/>
            </a:solidFill>
          </a:ln>
        </p:spPr>
        <p:txBody>
          <a:bodyPr wrap="square" rtlCol="0">
            <a:spAutoFit/>
          </a:bodyPr>
          <a:lstStyle/>
          <a:p>
            <a:pPr algn="ctr"/>
            <a:r>
              <a:rPr lang="en-GB" sz="1400" dirty="0" smtClean="0">
                <a:latin typeface="Tahoma" panose="020B0604030504040204" pitchFamily="34" charset="0"/>
                <a:ea typeface="Tahoma" panose="020B0604030504040204" pitchFamily="34" charset="0"/>
                <a:cs typeface="Tahoma" panose="020B0604030504040204" pitchFamily="34" charset="0"/>
              </a:rPr>
              <a:t>What can we do to reduce environmental impact or products and manufacture?</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493264" y="5336784"/>
            <a:ext cx="2317953" cy="309181"/>
          </a:xfrm>
          <a:prstGeom prst="rect">
            <a:avLst/>
          </a:prstGeom>
          <a:noFill/>
        </p:spPr>
        <p:txBody>
          <a:bodyPr wrap="square" rtlCol="0">
            <a:spAutoFit/>
          </a:bodyPr>
          <a:lstStyle/>
          <a:p>
            <a:pPr algn="ctr"/>
            <a:r>
              <a:rPr lang="en-GB" sz="1400" b="1" dirty="0" smtClean="0">
                <a:latin typeface="Tahoma" panose="020B0604030504040204" pitchFamily="34" charset="0"/>
                <a:ea typeface="Tahoma" panose="020B0604030504040204" pitchFamily="34" charset="0"/>
                <a:cs typeface="Tahoma" panose="020B0604030504040204" pitchFamily="34" charset="0"/>
              </a:rPr>
              <a:t>Life Cycle Assessment</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331464" y="5896022"/>
            <a:ext cx="2716945" cy="3060885"/>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This is </a:t>
            </a:r>
            <a:r>
              <a:rPr lang="en-GB" sz="1200" dirty="0" smtClean="0">
                <a:latin typeface="Tahoma" panose="020B0604030504040204" pitchFamily="34" charset="0"/>
                <a:ea typeface="Tahoma" panose="020B0604030504040204" pitchFamily="34" charset="0"/>
                <a:cs typeface="Tahoma" panose="020B0604030504040204" pitchFamily="34" charset="0"/>
              </a:rPr>
              <a:t>when a designer looks at the </a:t>
            </a:r>
            <a:r>
              <a:rPr lang="en-GB" sz="1200" dirty="0">
                <a:latin typeface="Tahoma" panose="020B0604030504040204" pitchFamily="34" charset="0"/>
                <a:ea typeface="Tahoma" panose="020B0604030504040204" pitchFamily="34" charset="0"/>
                <a:cs typeface="Tahoma" panose="020B0604030504040204" pitchFamily="34" charset="0"/>
              </a:rPr>
              <a:t>environmental impact a product makes over its life </a:t>
            </a:r>
            <a:r>
              <a:rPr lang="en-GB" sz="1200" dirty="0" smtClean="0">
                <a:latin typeface="Tahoma" panose="020B0604030504040204" pitchFamily="34" charset="0"/>
                <a:ea typeface="Tahoma" panose="020B0604030504040204" pitchFamily="34" charset="0"/>
                <a:cs typeface="Tahoma" panose="020B0604030504040204" pitchFamily="34" charset="0"/>
              </a:rPr>
              <a:t>time and how it could be reduced. </a:t>
            </a:r>
            <a:r>
              <a:rPr lang="en-GB" sz="1200" dirty="0">
                <a:latin typeface="Tahoma" panose="020B0604030504040204" pitchFamily="34" charset="0"/>
                <a:ea typeface="Tahoma" panose="020B0604030504040204" pitchFamily="34" charset="0"/>
                <a:cs typeface="Tahoma" panose="020B0604030504040204" pitchFamily="34" charset="0"/>
              </a:rPr>
              <a:t>Including:</a:t>
            </a:r>
          </a:p>
          <a:p>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materials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processes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Product Miles (how far a product has to travel to get from factory to consumer)</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while in use</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when disposed of (6Rs) </a:t>
            </a:r>
          </a:p>
        </p:txBody>
      </p:sp>
      <p:sp>
        <p:nvSpPr>
          <p:cNvPr id="14" name="TextBox 13"/>
          <p:cNvSpPr txBox="1"/>
          <p:nvPr/>
        </p:nvSpPr>
        <p:spPr>
          <a:xfrm>
            <a:off x="8896350" y="666750"/>
            <a:ext cx="2209800" cy="461665"/>
          </a:xfrm>
          <a:prstGeom prst="rect">
            <a:avLst/>
          </a:prstGeom>
          <a:noFill/>
        </p:spPr>
        <p:txBody>
          <a:bodyPr wrap="square" rtlCol="0">
            <a:spAutoFit/>
          </a:bodyPr>
          <a:lstStyle/>
          <a:p>
            <a:pPr algn="ctr"/>
            <a:r>
              <a:rPr lang="en-GB" sz="1200" dirty="0" smtClean="0"/>
              <a:t>Repairing products rather than throwing them away</a:t>
            </a:r>
            <a:endParaRPr lang="en-GB" sz="1200" dirty="0"/>
          </a:p>
        </p:txBody>
      </p:sp>
      <p:sp>
        <p:nvSpPr>
          <p:cNvPr id="15" name="TextBox 14"/>
          <p:cNvSpPr txBox="1"/>
          <p:nvPr/>
        </p:nvSpPr>
        <p:spPr>
          <a:xfrm>
            <a:off x="10629900" y="3695700"/>
            <a:ext cx="1638300" cy="461665"/>
          </a:xfrm>
          <a:prstGeom prst="rect">
            <a:avLst/>
          </a:prstGeom>
          <a:noFill/>
        </p:spPr>
        <p:txBody>
          <a:bodyPr wrap="square" rtlCol="0">
            <a:spAutoFit/>
          </a:bodyPr>
          <a:lstStyle/>
          <a:p>
            <a:pPr algn="ctr"/>
            <a:r>
              <a:rPr lang="en-GB" sz="1200" dirty="0" smtClean="0"/>
              <a:t>Recycling products and materials</a:t>
            </a:r>
            <a:endParaRPr lang="en-GB" sz="1200" dirty="0"/>
          </a:p>
        </p:txBody>
      </p:sp>
      <p:sp>
        <p:nvSpPr>
          <p:cNvPr id="16" name="TextBox 15"/>
          <p:cNvSpPr txBox="1"/>
          <p:nvPr/>
        </p:nvSpPr>
        <p:spPr>
          <a:xfrm>
            <a:off x="6591300" y="1314450"/>
            <a:ext cx="2095500" cy="646331"/>
          </a:xfrm>
          <a:prstGeom prst="rect">
            <a:avLst/>
          </a:prstGeom>
          <a:noFill/>
        </p:spPr>
        <p:txBody>
          <a:bodyPr wrap="square" rtlCol="0">
            <a:spAutoFit/>
          </a:bodyPr>
          <a:lstStyle/>
          <a:p>
            <a:pPr algn="ctr"/>
            <a:r>
              <a:rPr lang="en-GB" sz="1200" dirty="0" smtClean="0"/>
              <a:t>Reducing </a:t>
            </a:r>
            <a:r>
              <a:rPr lang="en-GB" sz="1200" b="1" dirty="0" smtClean="0"/>
              <a:t>Product Miles</a:t>
            </a:r>
            <a:r>
              <a:rPr lang="en-GB" sz="1200" dirty="0" smtClean="0"/>
              <a:t> buy making the product in the country it is sold in</a:t>
            </a:r>
            <a:endParaRPr lang="en-GB" sz="1200" dirty="0"/>
          </a:p>
        </p:txBody>
      </p:sp>
      <p:sp>
        <p:nvSpPr>
          <p:cNvPr id="17" name="TextBox 16"/>
          <p:cNvSpPr txBox="1"/>
          <p:nvPr/>
        </p:nvSpPr>
        <p:spPr>
          <a:xfrm>
            <a:off x="6560058" y="3821450"/>
            <a:ext cx="2152650" cy="1015663"/>
          </a:xfrm>
          <a:prstGeom prst="rect">
            <a:avLst/>
          </a:prstGeom>
          <a:noFill/>
        </p:spPr>
        <p:txBody>
          <a:bodyPr wrap="square" rtlCol="0">
            <a:spAutoFit/>
          </a:bodyPr>
          <a:lstStyle/>
          <a:p>
            <a:pPr algn="ctr"/>
            <a:r>
              <a:rPr lang="en-GB" sz="1200" dirty="0" smtClean="0"/>
              <a:t>Reducing </a:t>
            </a:r>
            <a:r>
              <a:rPr lang="en-GB" sz="1200" b="1" dirty="0" smtClean="0"/>
              <a:t>Pollution</a:t>
            </a:r>
            <a:r>
              <a:rPr lang="en-GB" sz="1200" dirty="0" smtClean="0"/>
              <a:t> by using less plastics, efficient manufacture, less waste and using </a:t>
            </a:r>
            <a:r>
              <a:rPr lang="en-GB" sz="1200" b="1" dirty="0" smtClean="0"/>
              <a:t>renewable energy</a:t>
            </a:r>
            <a:r>
              <a:rPr lang="en-GB" sz="1200" dirty="0" smtClean="0"/>
              <a:t> (like solar and wind)</a:t>
            </a:r>
            <a:endParaRPr lang="en-GB" sz="1200" dirty="0"/>
          </a:p>
        </p:txBody>
      </p:sp>
      <p:sp>
        <p:nvSpPr>
          <p:cNvPr id="18" name="TextBox 17"/>
          <p:cNvSpPr txBox="1"/>
          <p:nvPr/>
        </p:nvSpPr>
        <p:spPr>
          <a:xfrm>
            <a:off x="9220200" y="4375448"/>
            <a:ext cx="1428750" cy="461665"/>
          </a:xfrm>
          <a:prstGeom prst="rect">
            <a:avLst/>
          </a:prstGeom>
          <a:noFill/>
        </p:spPr>
        <p:txBody>
          <a:bodyPr wrap="square" rtlCol="0">
            <a:spAutoFit/>
          </a:bodyPr>
          <a:lstStyle/>
          <a:p>
            <a:pPr algn="ctr"/>
            <a:r>
              <a:rPr lang="en-GB" sz="1200" dirty="0" smtClean="0"/>
              <a:t>Using less finite resources</a:t>
            </a:r>
            <a:endParaRPr lang="en-GB" sz="1200" dirty="0"/>
          </a:p>
        </p:txBody>
      </p:sp>
      <p:sp>
        <p:nvSpPr>
          <p:cNvPr id="19" name="TextBox 18"/>
          <p:cNvSpPr txBox="1"/>
          <p:nvPr/>
        </p:nvSpPr>
        <p:spPr>
          <a:xfrm>
            <a:off x="11372850" y="1714500"/>
            <a:ext cx="1123950" cy="830997"/>
          </a:xfrm>
          <a:prstGeom prst="rect">
            <a:avLst/>
          </a:prstGeom>
          <a:noFill/>
        </p:spPr>
        <p:txBody>
          <a:bodyPr wrap="square" rtlCol="0">
            <a:spAutoFit/>
          </a:bodyPr>
          <a:lstStyle/>
          <a:p>
            <a:pPr algn="ctr"/>
            <a:r>
              <a:rPr lang="en-GB" sz="1200" dirty="0" smtClean="0"/>
              <a:t>Planting more trees to reduce </a:t>
            </a:r>
            <a:r>
              <a:rPr lang="en-GB" sz="1200" b="1" dirty="0" smtClean="0"/>
              <a:t>deforestation</a:t>
            </a:r>
            <a:endParaRPr lang="en-GB" sz="1200" dirty="0"/>
          </a:p>
        </p:txBody>
      </p:sp>
      <p:cxnSp>
        <p:nvCxnSpPr>
          <p:cNvPr id="21" name="Straight Connector 20"/>
          <p:cNvCxnSpPr>
            <a:endCxn id="19" idx="1"/>
          </p:cNvCxnSpPr>
          <p:nvPr/>
        </p:nvCxnSpPr>
        <p:spPr>
          <a:xfrm flipV="1">
            <a:off x="10725150" y="2129999"/>
            <a:ext cx="647700" cy="4227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886950" y="1238250"/>
            <a:ext cx="38100" cy="952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1"/>
          </p:cNvCxnSpPr>
          <p:nvPr/>
        </p:nvCxnSpPr>
        <p:spPr>
          <a:xfrm flipH="1" flipV="1">
            <a:off x="8305800" y="1943100"/>
            <a:ext cx="184924" cy="4210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p:cNvCxnSpPr>
          <p:nvPr/>
        </p:nvCxnSpPr>
        <p:spPr>
          <a:xfrm flipH="1">
            <a:off x="8229600" y="3312865"/>
            <a:ext cx="261124" cy="27158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980" y="3509346"/>
            <a:ext cx="121820" cy="8150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48950" y="3219450"/>
            <a:ext cx="228600" cy="3619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nvPr>
        </p:nvGraphicFramePr>
        <p:xfrm>
          <a:off x="6614160" y="8374888"/>
          <a:ext cx="5876544" cy="1005840"/>
        </p:xfrm>
        <a:graphic>
          <a:graphicData uri="http://schemas.openxmlformats.org/drawingml/2006/table">
            <a:tbl>
              <a:tblPr firstRow="1" bandRow="1">
                <a:tableStyleId>{5940675A-B579-460E-94D1-54222C63F5DA}</a:tableStyleId>
              </a:tblPr>
              <a:tblGrid>
                <a:gridCol w="1616050">
                  <a:extLst>
                    <a:ext uri="{9D8B030D-6E8A-4147-A177-3AD203B41FA5}">
                      <a16:colId xmlns:a16="http://schemas.microsoft.com/office/drawing/2014/main" val="3447142776"/>
                    </a:ext>
                  </a:extLst>
                </a:gridCol>
                <a:gridCol w="4260494">
                  <a:extLst>
                    <a:ext uri="{9D8B030D-6E8A-4147-A177-3AD203B41FA5}">
                      <a16:colId xmlns:a16="http://schemas.microsoft.com/office/drawing/2014/main" val="1518561632"/>
                    </a:ext>
                  </a:extLst>
                </a:gridCol>
              </a:tblGrid>
              <a:tr h="370840">
                <a:tc>
                  <a:txBody>
                    <a:bodyPr/>
                    <a:lstStyle/>
                    <a:p>
                      <a:pPr algn="ctr"/>
                      <a:r>
                        <a:rPr lang="en-GB" sz="1200" b="1" dirty="0" smtClean="0"/>
                        <a:t>Planned Obsolescence</a:t>
                      </a:r>
                      <a:endParaRPr lang="en-GB" sz="1200" b="1" dirty="0"/>
                    </a:p>
                  </a:txBody>
                  <a:tcPr anchor="ctr">
                    <a:solidFill>
                      <a:srgbClr val="F3EBF9"/>
                    </a:solidFill>
                  </a:tcPr>
                </a:tc>
                <a:tc>
                  <a:txBody>
                    <a:bodyPr/>
                    <a:lstStyle/>
                    <a:p>
                      <a:pPr algn="ctr"/>
                      <a:r>
                        <a:rPr lang="en-GB" sz="1200" dirty="0" smtClean="0"/>
                        <a:t>This is where products</a:t>
                      </a:r>
                      <a:r>
                        <a:rPr lang="en-GB" sz="1200" baseline="0" dirty="0" smtClean="0"/>
                        <a:t> “die” after a certain amount of time. E.g. Disposable cups, Phones, Lightbulbs, Printer Ink, </a:t>
                      </a:r>
                      <a:r>
                        <a:rPr lang="en-GB" sz="1200" baseline="0" dirty="0" err="1" smtClean="0"/>
                        <a:t>etc</a:t>
                      </a:r>
                      <a:endParaRPr lang="en-GB" sz="1200" baseline="0" dirty="0" smtClean="0"/>
                    </a:p>
                    <a:p>
                      <a:pPr algn="ctr"/>
                      <a:r>
                        <a:rPr lang="en-GB" sz="1200" baseline="0" dirty="0" smtClean="0"/>
                        <a:t>This can have a big environmental impact as customers are throwing away lots of products, and resources are being used to create new ones.</a:t>
                      </a:r>
                      <a:endParaRPr lang="en-GB" sz="1200" dirty="0"/>
                    </a:p>
                  </a:txBody>
                  <a:tcPr anchor="ctr"/>
                </a:tc>
                <a:extLst>
                  <a:ext uri="{0D108BD9-81ED-4DB2-BD59-A6C34878D82A}">
                    <a16:rowId xmlns:a16="http://schemas.microsoft.com/office/drawing/2014/main" val="2473602527"/>
                  </a:ext>
                </a:extLst>
              </a:tr>
            </a:tbl>
          </a:graphicData>
        </a:graphic>
      </p:graphicFrame>
    </p:spTree>
    <p:extLst>
      <p:ext uri="{BB962C8B-B14F-4D97-AF65-F5344CB8AC3E}">
        <p14:creationId xmlns:p14="http://schemas.microsoft.com/office/powerpoint/2010/main" val="375932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16" y="133767"/>
            <a:ext cx="7808976" cy="523220"/>
          </a:xfrm>
          <a:prstGeom prst="rect">
            <a:avLst/>
          </a:prstGeom>
          <a:noFill/>
        </p:spPr>
        <p:txBody>
          <a:bodyPr wrap="square" rtlCol="0">
            <a:spAutoFit/>
          </a:bodyPr>
          <a:lstStyle/>
          <a:p>
            <a:r>
              <a:rPr lang="en-GB" sz="2800" dirty="0" smtClean="0">
                <a:solidFill>
                  <a:srgbClr val="7030A0"/>
                </a:solidFill>
                <a:latin typeface="Arial" panose="020B0604020202020204" pitchFamily="34" charset="0"/>
                <a:cs typeface="Arial" panose="020B0604020202020204" pitchFamily="34" charset="0"/>
              </a:rPr>
              <a:t>Industry and Enterprise</a:t>
            </a:r>
            <a:endParaRPr lang="en-GB" sz="2800"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a:off x="256032" y="914400"/>
            <a:ext cx="5998464" cy="3439239"/>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Automation</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when machines and robotics help make products or make them for you.</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Often this is done by </a:t>
            </a:r>
            <a:r>
              <a:rPr lang="en-GB" sz="1400" b="1" dirty="0" smtClean="0">
                <a:latin typeface="Tahoma" panose="020B0604030504040204" pitchFamily="34" charset="0"/>
                <a:ea typeface="Tahoma" panose="020B0604030504040204" pitchFamily="34" charset="0"/>
                <a:cs typeface="Tahoma" panose="020B0604030504040204" pitchFamily="34" charset="0"/>
              </a:rPr>
              <a:t>CAD (Computer Aided Design) </a:t>
            </a:r>
            <a:r>
              <a:rPr lang="en-GB" sz="1400" dirty="0" smtClean="0">
                <a:latin typeface="Tahoma" panose="020B0604030504040204" pitchFamily="34" charset="0"/>
                <a:ea typeface="Tahoma" panose="020B0604030504040204" pitchFamily="34" charset="0"/>
                <a:cs typeface="Tahoma" panose="020B0604030504040204" pitchFamily="34" charset="0"/>
              </a:rPr>
              <a:t>and </a:t>
            </a:r>
            <a:r>
              <a:rPr lang="en-GB" sz="1400" b="1" dirty="0" smtClean="0">
                <a:latin typeface="Tahoma" panose="020B0604030504040204" pitchFamily="34" charset="0"/>
                <a:ea typeface="Tahoma" panose="020B0604030504040204" pitchFamily="34" charset="0"/>
                <a:cs typeface="Tahoma" panose="020B0604030504040204" pitchFamily="34" charset="0"/>
              </a:rPr>
              <a:t>CAM (Computer Aided Manufacture)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helps products be made quicker, with more accuracy. Reducing errors humans make to products.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However, these machines are expensive to buy, need specialist training to use and need constant maintenance to keep them working properly</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553200" y="1688592"/>
            <a:ext cx="6028944" cy="2485787"/>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Enterprise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when an idea is developed into a business and produces a viable product.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Often, one of the biggest enterprises in in apps for smartphones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To make sure ideas are protected from being copied, a </a:t>
            </a:r>
            <a:r>
              <a:rPr lang="en-GB" sz="1400" b="1" dirty="0" smtClean="0">
                <a:latin typeface="Tahoma" panose="020B0604030504040204" pitchFamily="34" charset="0"/>
                <a:ea typeface="Tahoma" panose="020B0604030504040204" pitchFamily="34" charset="0"/>
                <a:cs typeface="Tahoma" panose="020B0604030504040204" pitchFamily="34" charset="0"/>
              </a:rPr>
              <a:t>Patent</a:t>
            </a:r>
            <a:r>
              <a:rPr lang="en-GB" sz="1400" dirty="0" smtClean="0">
                <a:latin typeface="Tahoma" panose="020B0604030504040204" pitchFamily="34" charset="0"/>
                <a:ea typeface="Tahoma" panose="020B0604030504040204" pitchFamily="34" charset="0"/>
                <a:cs typeface="Tahoma" panose="020B0604030504040204" pitchFamily="34" charset="0"/>
              </a:rPr>
              <a:t> can be applied for. This legally protects your idea on invention from being stolen.</a:t>
            </a:r>
          </a:p>
        </p:txBody>
      </p:sp>
      <p:sp>
        <p:nvSpPr>
          <p:cNvPr id="8" name="TextBox 7"/>
          <p:cNvSpPr txBox="1"/>
          <p:nvPr/>
        </p:nvSpPr>
        <p:spPr>
          <a:xfrm>
            <a:off x="6626352" y="4431792"/>
            <a:ext cx="5937504" cy="1293971"/>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Crowdfunding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where ideas are funded by large groups of ordinary people.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www.Kickstarter.com is a good example of this.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49936" y="4636008"/>
            <a:ext cx="5967984" cy="2247424"/>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Virtual Marketing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when websites, social media and email are used to promote and sell products. This has become very popular in recent years, with big social media apps being funded by advertisers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Companies can also pay search engines to push their company further to the top of the results page, so customers are more likely to click it.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65760" y="7120128"/>
            <a:ext cx="5760720" cy="2247424"/>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Cooperatives</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A Cooperative is an Enterprise that is run by members that are part of the workforce or customers.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means the organisation is democratic and often supports the local community. They are set-up to protect the rights of their members and ensure the same rules apply to everyone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38544" y="5964745"/>
            <a:ext cx="5870448" cy="2485787"/>
          </a:xfrm>
          <a:prstGeom prst="roundRect">
            <a:avLst/>
          </a:prstGeom>
          <a:noFill/>
          <a:ln w="38100">
            <a:solidFill>
              <a:srgbClr val="7030A0"/>
            </a:solidFill>
          </a:ln>
        </p:spPr>
        <p:txBody>
          <a:bodyPr wrap="square" rtlCol="0">
            <a:spAutoFit/>
          </a:bodyPr>
          <a:lstStyle/>
          <a:p>
            <a:pPr algn="ctr"/>
            <a:r>
              <a:rPr lang="en-GB" sz="1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Fair Trade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smtClean="0">
                <a:latin typeface="Tahoma" panose="020B0604030504040204" pitchFamily="34" charset="0"/>
                <a:ea typeface="Tahoma" panose="020B0604030504040204" pitchFamily="34" charset="0"/>
                <a:cs typeface="Tahoma" panose="020B0604030504040204" pitchFamily="34" charset="0"/>
              </a:rPr>
              <a:t>This is an organisation that promotes fair pay, working conditions and better trade with farmers in developing countries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smtClean="0">
                <a:latin typeface="Tahoma" panose="020B0604030504040204" pitchFamily="34" charset="0"/>
                <a:ea typeface="Tahoma" panose="020B0604030504040204" pitchFamily="34" charset="0"/>
                <a:cs typeface="Tahoma" panose="020B0604030504040204" pitchFamily="34" charset="0"/>
              </a:rPr>
              <a:t>You can tell when something is Fairtrade </a:t>
            </a:r>
            <a:br>
              <a:rPr lang="en-GB" sz="1400" dirty="0" smtClean="0">
                <a:latin typeface="Tahoma" panose="020B0604030504040204" pitchFamily="34" charset="0"/>
                <a:ea typeface="Tahoma" panose="020B0604030504040204" pitchFamily="34" charset="0"/>
                <a:cs typeface="Tahoma" panose="020B0604030504040204" pitchFamily="34" charset="0"/>
              </a:rPr>
            </a:br>
            <a:r>
              <a:rPr lang="en-GB" sz="1400" dirty="0" smtClean="0">
                <a:latin typeface="Tahoma" panose="020B0604030504040204" pitchFamily="34" charset="0"/>
                <a:ea typeface="Tahoma" panose="020B0604030504040204" pitchFamily="34" charset="0"/>
                <a:cs typeface="Tahoma" panose="020B0604030504040204" pitchFamily="34" charset="0"/>
              </a:rPr>
              <a:t>as it will often have the symbol on the </a:t>
            </a:r>
            <a:br>
              <a:rPr lang="en-GB" sz="1400" dirty="0" smtClean="0">
                <a:latin typeface="Tahoma" panose="020B0604030504040204" pitchFamily="34" charset="0"/>
                <a:ea typeface="Tahoma" panose="020B0604030504040204" pitchFamily="34" charset="0"/>
                <a:cs typeface="Tahoma" panose="020B0604030504040204" pitchFamily="34" charset="0"/>
              </a:rPr>
            </a:br>
            <a:r>
              <a:rPr lang="en-GB" sz="1400" dirty="0" smtClean="0">
                <a:latin typeface="Tahoma" panose="020B0604030504040204" pitchFamily="34" charset="0"/>
                <a:ea typeface="Tahoma" panose="020B0604030504040204" pitchFamily="34" charset="0"/>
                <a:cs typeface="Tahoma" panose="020B0604030504040204" pitchFamily="34" charset="0"/>
              </a:rPr>
              <a:t>product or packaging. Common Fairtrade </a:t>
            </a:r>
            <a:br>
              <a:rPr lang="en-GB" sz="1400" dirty="0" smtClean="0">
                <a:latin typeface="Tahoma" panose="020B0604030504040204" pitchFamily="34" charset="0"/>
                <a:ea typeface="Tahoma" panose="020B0604030504040204" pitchFamily="34" charset="0"/>
                <a:cs typeface="Tahoma" panose="020B0604030504040204" pitchFamily="34" charset="0"/>
              </a:rPr>
            </a:br>
            <a:r>
              <a:rPr lang="en-GB" sz="1400" dirty="0" smtClean="0">
                <a:latin typeface="Tahoma" panose="020B0604030504040204" pitchFamily="34" charset="0"/>
                <a:ea typeface="Tahoma" panose="020B0604030504040204" pitchFamily="34" charset="0"/>
                <a:cs typeface="Tahoma" panose="020B0604030504040204" pitchFamily="34" charset="0"/>
              </a:rPr>
              <a:t>items include; bananas, cotton and chocolate.</a:t>
            </a: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816" y="7156323"/>
            <a:ext cx="956310" cy="1121491"/>
          </a:xfrm>
          <a:prstGeom prst="rect">
            <a:avLst/>
          </a:prstGeom>
          <a:ln w="28575">
            <a:solidFill>
              <a:schemeClr val="tx1"/>
            </a:solidFill>
          </a:ln>
        </p:spPr>
      </p:pic>
    </p:spTree>
    <p:extLst>
      <p:ext uri="{BB962C8B-B14F-4D97-AF65-F5344CB8AC3E}">
        <p14:creationId xmlns:p14="http://schemas.microsoft.com/office/powerpoint/2010/main" val="179114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3548" y="135705"/>
            <a:ext cx="1191174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Modern and Smart </a:t>
            </a:r>
            <a:r>
              <a:rPr lang="en-GB" sz="2800" dirty="0" smtClean="0">
                <a:solidFill>
                  <a:schemeClr val="accent2"/>
                </a:solidFill>
                <a:latin typeface="Arial" panose="020B0604020202020204" pitchFamily="34" charset="0"/>
                <a:cs typeface="Arial" panose="020B0604020202020204" pitchFamily="34" charset="0"/>
              </a:rPr>
              <a:t>Materials</a:t>
            </a:r>
            <a:endParaRPr lang="en-GB" sz="2800" dirty="0">
              <a:solidFill>
                <a:schemeClr val="accent2"/>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245285" y="876807"/>
          <a:ext cx="5313307" cy="4354578"/>
        </p:xfrm>
        <a:graphic>
          <a:graphicData uri="http://schemas.openxmlformats.org/drawingml/2006/table">
            <a:tbl>
              <a:tblPr firstRow="1" bandRow="1">
                <a:tableStyleId>{5940675A-B579-460E-94D1-54222C63F5DA}</a:tableStyleId>
              </a:tblPr>
              <a:tblGrid>
                <a:gridCol w="1054146">
                  <a:extLst>
                    <a:ext uri="{9D8B030D-6E8A-4147-A177-3AD203B41FA5}">
                      <a16:colId xmlns:a16="http://schemas.microsoft.com/office/drawing/2014/main" val="2868898196"/>
                    </a:ext>
                  </a:extLst>
                </a:gridCol>
                <a:gridCol w="2896642">
                  <a:extLst>
                    <a:ext uri="{9D8B030D-6E8A-4147-A177-3AD203B41FA5}">
                      <a16:colId xmlns:a16="http://schemas.microsoft.com/office/drawing/2014/main" val="3187111543"/>
                    </a:ext>
                  </a:extLst>
                </a:gridCol>
                <a:gridCol w="1362519">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Modern</a:t>
                      </a:r>
                      <a:r>
                        <a:rPr lang="en-GB" sz="1200" b="1" baseline="0" dirty="0" smtClean="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smtClean="0">
                          <a:latin typeface="Tahoma" panose="020B0604030504040204" pitchFamily="34" charset="0"/>
                          <a:ea typeface="Tahoma" panose="020B0604030504040204" pitchFamily="34" charset="0"/>
                          <a:cs typeface="Tahoma" panose="020B0604030504040204" pitchFamily="34" charset="0"/>
                        </a:rPr>
                        <a:t>materials that have been developed recently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Corn-starch</a:t>
                      </a:r>
                      <a:r>
                        <a:rPr lang="en-GB" sz="1200" b="1" baseline="0" dirty="0" smtClean="0">
                          <a:latin typeface="Tahoma" panose="020B0604030504040204" pitchFamily="34" charset="0"/>
                          <a:ea typeface="Tahoma" panose="020B0604030504040204" pitchFamily="34" charset="0"/>
                          <a:cs typeface="Tahoma" panose="020B0604030504040204" pitchFamily="34" charset="0"/>
                        </a:rPr>
                        <a:t> Polymers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These</a:t>
                      </a:r>
                      <a:r>
                        <a:rPr lang="en-GB" sz="1200" b="0" baseline="0" dirty="0" smtClean="0">
                          <a:latin typeface="Tahoma" panose="020B0604030504040204" pitchFamily="34" charset="0"/>
                          <a:ea typeface="Tahoma" panose="020B0604030504040204" pitchFamily="34" charset="0"/>
                          <a:cs typeface="Tahoma" panose="020B0604030504040204" pitchFamily="34" charset="0"/>
                        </a:rPr>
                        <a:t> are plant-based polymers that are a</a:t>
                      </a:r>
                      <a:r>
                        <a:rPr lang="en-GB" sz="1200" b="0" dirty="0" smtClean="0">
                          <a:latin typeface="Tahoma" panose="020B0604030504040204" pitchFamily="34" charset="0"/>
                          <a:ea typeface="Tahoma" panose="020B0604030504040204" pitchFamily="34" charset="0"/>
                          <a:cs typeface="Tahoma" panose="020B0604030504040204" pitchFamily="34" charset="0"/>
                        </a:rPr>
                        <a:t> replacement for plastics that are </a:t>
                      </a:r>
                      <a:r>
                        <a:rPr lang="en-GB" sz="1200" b="1" dirty="0" smtClean="0">
                          <a:latin typeface="Tahoma" panose="020B0604030504040204" pitchFamily="34" charset="0"/>
                          <a:ea typeface="Tahoma" panose="020B0604030504040204" pitchFamily="34" charset="0"/>
                          <a:cs typeface="Tahoma" panose="020B0604030504040204" pitchFamily="34" charset="0"/>
                        </a:rPr>
                        <a:t>biodegradable </a:t>
                      </a:r>
                      <a:r>
                        <a:rPr lang="en-GB" sz="1200" b="0" dirty="0" smtClean="0">
                          <a:latin typeface="Tahoma" panose="020B0604030504040204" pitchFamily="34" charset="0"/>
                          <a:ea typeface="Tahoma" panose="020B0604030504040204" pitchFamily="34" charset="0"/>
                          <a:cs typeface="Tahoma" panose="020B0604030504040204" pitchFamily="34" charset="0"/>
                        </a:rPr>
                        <a:t>but cannot</a:t>
                      </a:r>
                      <a:r>
                        <a:rPr lang="en-GB" sz="1200" b="0" baseline="0" dirty="0" smtClean="0">
                          <a:latin typeface="Tahoma" panose="020B0604030504040204" pitchFamily="34" charset="0"/>
                          <a:ea typeface="Tahoma" panose="020B0604030504040204" pitchFamily="34" charset="0"/>
                          <a:cs typeface="Tahoma" panose="020B0604030504040204" pitchFamily="34" charset="0"/>
                        </a:rPr>
                        <a:t> be recycled.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Plastic bottles, tubs, food containers, </a:t>
                      </a:r>
                      <a:r>
                        <a:rPr lang="en-GB" sz="1200" b="0" dirty="0" err="1" smtClean="0">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Flexible</a:t>
                      </a:r>
                      <a:r>
                        <a:rPr lang="en-GB" sz="1200" b="1" baseline="0" dirty="0" smtClean="0">
                          <a:latin typeface="Tahoma" panose="020B0604030504040204" pitchFamily="34" charset="0"/>
                          <a:ea typeface="Tahoma" panose="020B0604030504040204" pitchFamily="34" charset="0"/>
                          <a:cs typeface="Tahoma" panose="020B0604030504040204" pitchFamily="34" charset="0"/>
                        </a:rPr>
                        <a:t> MDF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Made</a:t>
                      </a:r>
                      <a:r>
                        <a:rPr lang="en-GB" sz="1200" baseline="0" dirty="0" smtClean="0">
                          <a:latin typeface="Tahoma" panose="020B0604030504040204" pitchFamily="34" charset="0"/>
                          <a:ea typeface="Tahoma" panose="020B0604030504040204" pitchFamily="34" charset="0"/>
                          <a:cs typeface="Tahoma" panose="020B0604030504040204" pitchFamily="34" charset="0"/>
                        </a:rPr>
                        <a:t> in the same way as normal MDF but with grooves cut into the surface so it is flexible. </a:t>
                      </a:r>
                      <a:r>
                        <a:rPr lang="en-GB" sz="1200" b="1" baseline="0" dirty="0" err="1" smtClean="0">
                          <a:latin typeface="Tahoma" panose="020B0604030504040204" pitchFamily="34" charset="0"/>
                          <a:ea typeface="Tahoma" panose="020B0604030504040204" pitchFamily="34" charset="0"/>
                          <a:cs typeface="Tahoma" panose="020B0604030504040204" pitchFamily="34" charset="0"/>
                        </a:rPr>
                        <a:t>Flexiply</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is the same but for Plywood. These can easily be shaped into curves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Modern furniture, interior walls and room dividers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Titanium</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High strength to weight</a:t>
                      </a:r>
                      <a:r>
                        <a:rPr lang="en-GB" sz="1200" baseline="0" dirty="0" smtClean="0">
                          <a:latin typeface="Tahoma" panose="020B0604030504040204" pitchFamily="34" charset="0"/>
                          <a:ea typeface="Tahoma" panose="020B0604030504040204" pitchFamily="34" charset="0"/>
                          <a:cs typeface="Tahoma" panose="020B0604030504040204" pitchFamily="34" charset="0"/>
                        </a:rPr>
                        <a:t> ratio. Doesn’t corrode or rust. Suitable for medical use as its hypo-</a:t>
                      </a:r>
                      <a:r>
                        <a:rPr lang="en-GB" sz="1200" baseline="0" dirty="0" err="1" smtClean="0">
                          <a:latin typeface="Tahoma" panose="020B0604030504040204" pitchFamily="34" charset="0"/>
                          <a:ea typeface="Tahoma" panose="020B0604030504040204" pitchFamily="34" charset="0"/>
                          <a:cs typeface="Tahoma" panose="020B0604030504040204" pitchFamily="34" charset="0"/>
                        </a:rPr>
                        <a:t>allergneic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Prosthetics,</a:t>
                      </a:r>
                      <a:r>
                        <a:rPr lang="en-GB" sz="1200" baseline="0" dirty="0" smtClean="0">
                          <a:latin typeface="Tahoma" panose="020B0604030504040204" pitchFamily="34" charset="0"/>
                          <a:ea typeface="Tahoma" panose="020B0604030504040204" pitchFamily="34" charset="0"/>
                          <a:cs typeface="Tahoma" panose="020B0604030504040204" pitchFamily="34" charset="0"/>
                        </a:rPr>
                        <a:t> medical applications, sports cars, </a:t>
                      </a:r>
                      <a:r>
                        <a:rPr lang="en-GB" sz="120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40080">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Kevlar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A woven</a:t>
                      </a:r>
                      <a:r>
                        <a:rPr lang="en-GB" sz="1200" baseline="0" dirty="0" smtClean="0">
                          <a:latin typeface="Tahoma" panose="020B0604030504040204" pitchFamily="34" charset="0"/>
                          <a:ea typeface="Tahoma" panose="020B0604030504040204" pitchFamily="34" charset="0"/>
                          <a:cs typeface="Tahoma" panose="020B0604030504040204" pitchFamily="34" charset="0"/>
                        </a:rPr>
                        <a:t> polymer with a high strength to weight ratio.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Bullet-proof vests, tyres, helmets, </a:t>
                      </a:r>
                      <a:r>
                        <a:rPr lang="en-GB" sz="120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6" name="Table 5"/>
          <p:cNvGraphicFramePr>
            <a:graphicFrameLocks noGrp="1"/>
          </p:cNvGraphicFramePr>
          <p:nvPr>
            <p:extLst/>
          </p:nvPr>
        </p:nvGraphicFramePr>
        <p:xfrm>
          <a:off x="197158" y="5426242"/>
          <a:ext cx="5289242" cy="3995928"/>
        </p:xfrm>
        <a:graphic>
          <a:graphicData uri="http://schemas.openxmlformats.org/drawingml/2006/table">
            <a:tbl>
              <a:tblPr firstRow="1" bandRow="1">
                <a:tableStyleId>{5940675A-B579-460E-94D1-54222C63F5DA}</a:tableStyleId>
              </a:tblPr>
              <a:tblGrid>
                <a:gridCol w="1266438">
                  <a:extLst>
                    <a:ext uri="{9D8B030D-6E8A-4147-A177-3AD203B41FA5}">
                      <a16:colId xmlns:a16="http://schemas.microsoft.com/office/drawing/2014/main" val="2868898196"/>
                    </a:ext>
                  </a:extLst>
                </a:gridCol>
                <a:gridCol w="2435260">
                  <a:extLst>
                    <a:ext uri="{9D8B030D-6E8A-4147-A177-3AD203B41FA5}">
                      <a16:colId xmlns:a16="http://schemas.microsoft.com/office/drawing/2014/main" val="3187111543"/>
                    </a:ext>
                  </a:extLst>
                </a:gridCol>
                <a:gridCol w="1587544">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Smart</a:t>
                      </a:r>
                      <a:r>
                        <a:rPr lang="en-GB" sz="1200" b="1" baseline="0" dirty="0" smtClean="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smtClean="0">
                          <a:latin typeface="Tahoma" panose="020B0604030504040204" pitchFamily="34" charset="0"/>
                          <a:ea typeface="Tahoma" panose="020B0604030504040204" pitchFamily="34" charset="0"/>
                          <a:cs typeface="Tahoma" panose="020B0604030504040204" pitchFamily="34" charset="0"/>
                        </a:rPr>
                        <a:t>materials that change and react to the stimuli</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738630">
                <a:tc>
                  <a:txBody>
                    <a:bodyPr/>
                    <a:lstStyle/>
                    <a:p>
                      <a:pPr algn="ctr"/>
                      <a:r>
                        <a:rPr lang="en-GB" sz="1200" b="1" dirty="0" err="1" smtClean="0">
                          <a:latin typeface="Tahoma" panose="020B0604030504040204" pitchFamily="34" charset="0"/>
                          <a:ea typeface="Tahoma" panose="020B0604030504040204" pitchFamily="34" charset="0"/>
                          <a:cs typeface="Tahoma" panose="020B0604030504040204" pitchFamily="34" charset="0"/>
                        </a:rPr>
                        <a:t>Thermochromic</a:t>
                      </a:r>
                      <a:r>
                        <a:rPr lang="en-GB" sz="1200" b="1" dirty="0" smtClean="0">
                          <a:latin typeface="Tahoma" panose="020B0604030504040204" pitchFamily="34" charset="0"/>
                          <a:ea typeface="Tahoma" panose="020B0604030504040204" pitchFamily="34" charset="0"/>
                          <a:cs typeface="Tahoma" panose="020B0604030504040204" pitchFamily="34" charset="0"/>
                        </a:rPr>
                        <a:t> Pigments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Change colour in reaction to heat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Kettles, baby bottles, </a:t>
                      </a:r>
                      <a:r>
                        <a:rPr lang="en-GB" sz="1200" b="0" dirty="0" err="1" smtClean="0">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731520">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Photochromic Pigments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Change colour</a:t>
                      </a:r>
                      <a:r>
                        <a:rPr lang="en-GB" sz="1200" baseline="0" dirty="0" smtClean="0">
                          <a:latin typeface="Tahoma" panose="020B0604030504040204" pitchFamily="34" charset="0"/>
                          <a:ea typeface="Tahoma" panose="020B0604030504040204" pitchFamily="34" charset="0"/>
                          <a:cs typeface="Tahoma" panose="020B0604030504040204" pitchFamily="34" charset="0"/>
                        </a:rPr>
                        <a:t> in reaction to light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Colour</a:t>
                      </a:r>
                      <a:r>
                        <a:rPr lang="en-GB" sz="1200" baseline="0" dirty="0" smtClean="0">
                          <a:latin typeface="Tahoma" panose="020B0604030504040204" pitchFamily="34" charset="0"/>
                          <a:ea typeface="Tahoma" panose="020B0604030504040204" pitchFamily="34" charset="0"/>
                          <a:cs typeface="Tahoma" panose="020B0604030504040204" pitchFamily="34" charset="0"/>
                        </a:rPr>
                        <a:t> changing glasses, windows, </a:t>
                      </a:r>
                      <a:r>
                        <a:rPr lang="en-GB" sz="120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749808">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Shape Memory Alloy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Returns to</a:t>
                      </a:r>
                      <a:r>
                        <a:rPr lang="en-GB" sz="1200" baseline="0" dirty="0" smtClean="0">
                          <a:latin typeface="Tahoma" panose="020B0604030504040204" pitchFamily="34" charset="0"/>
                          <a:ea typeface="Tahoma" panose="020B0604030504040204" pitchFamily="34" charset="0"/>
                          <a:cs typeface="Tahoma" panose="020B0604030504040204" pitchFamily="34" charset="0"/>
                        </a:rPr>
                        <a:t> its original shape, in reaction to heat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Braces and glasses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2179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Polymorph</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Granules</a:t>
                      </a:r>
                      <a:r>
                        <a:rPr lang="en-GB" sz="1200" baseline="0" dirty="0" smtClean="0">
                          <a:latin typeface="Tahoma" panose="020B0604030504040204" pitchFamily="34" charset="0"/>
                          <a:ea typeface="Tahoma" panose="020B0604030504040204" pitchFamily="34" charset="0"/>
                          <a:cs typeface="Tahoma" panose="020B0604030504040204" pitchFamily="34" charset="0"/>
                        </a:rPr>
                        <a:t> that once exposed to hot water, become a modelling material (like a dough or clay)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Modelling and repairs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2779172050"/>
                  </a:ext>
                </a:extLst>
              </a:tr>
            </a:tbl>
          </a:graphicData>
        </a:graphic>
      </p:graphicFrame>
      <p:sp>
        <p:nvSpPr>
          <p:cNvPr id="7" name="TextBox 6"/>
          <p:cNvSpPr txBox="1"/>
          <p:nvPr/>
        </p:nvSpPr>
        <p:spPr>
          <a:xfrm>
            <a:off x="5558592" y="158730"/>
            <a:ext cx="7403592" cy="523220"/>
          </a:xfrm>
          <a:prstGeom prst="rect">
            <a:avLst/>
          </a:prstGeom>
          <a:noFill/>
        </p:spPr>
        <p:txBody>
          <a:bodyPr wrap="square" rtlCol="0">
            <a:spAutoFit/>
          </a:bodyPr>
          <a:lstStyle/>
          <a:p>
            <a:pPr algn="ctr"/>
            <a:r>
              <a:rPr lang="en-GB" sz="2800" dirty="0" smtClean="0">
                <a:solidFill>
                  <a:schemeClr val="accent2"/>
                </a:solidFill>
                <a:latin typeface="Arial" panose="020B0604020202020204" pitchFamily="34" charset="0"/>
                <a:cs typeface="Arial" panose="020B0604020202020204" pitchFamily="34" charset="0"/>
              </a:rPr>
              <a:t>Papers and Boards</a:t>
            </a:r>
            <a:endParaRPr lang="en-GB" sz="2800" dirty="0">
              <a:solidFill>
                <a:schemeClr val="accent2"/>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nvPr>
        </p:nvGraphicFramePr>
        <p:xfrm>
          <a:off x="5766495" y="882904"/>
          <a:ext cx="6866663" cy="4280093"/>
        </p:xfrm>
        <a:graphic>
          <a:graphicData uri="http://schemas.openxmlformats.org/drawingml/2006/table">
            <a:tbl>
              <a:tblPr firstRow="1" bandRow="1">
                <a:tableStyleId>{5940675A-B579-460E-94D1-54222C63F5DA}</a:tableStyleId>
              </a:tblPr>
              <a:tblGrid>
                <a:gridCol w="1362327">
                  <a:extLst>
                    <a:ext uri="{9D8B030D-6E8A-4147-A177-3AD203B41FA5}">
                      <a16:colId xmlns:a16="http://schemas.microsoft.com/office/drawing/2014/main" val="2868898196"/>
                    </a:ext>
                  </a:extLst>
                </a:gridCol>
                <a:gridCol w="3456506">
                  <a:extLst>
                    <a:ext uri="{9D8B030D-6E8A-4147-A177-3AD203B41FA5}">
                      <a16:colId xmlns:a16="http://schemas.microsoft.com/office/drawing/2014/main" val="3187111543"/>
                    </a:ext>
                  </a:extLst>
                </a:gridCol>
                <a:gridCol w="2047830">
                  <a:extLst>
                    <a:ext uri="{9D8B030D-6E8A-4147-A177-3AD203B41FA5}">
                      <a16:colId xmlns:a16="http://schemas.microsoft.com/office/drawing/2014/main" val="3776042511"/>
                    </a:ext>
                  </a:extLst>
                </a:gridCol>
              </a:tblGrid>
              <a:tr h="464788">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Papers and Boards </a:t>
                      </a:r>
                      <a:r>
                        <a:rPr lang="en-GB" sz="1200" b="0" dirty="0" smtClean="0">
                          <a:latin typeface="Tahoma" panose="020B0604030504040204" pitchFamily="34" charset="0"/>
                          <a:ea typeface="Tahoma" panose="020B0604030504040204" pitchFamily="34" charset="0"/>
                          <a:cs typeface="Tahoma" panose="020B0604030504040204" pitchFamily="34" charset="0"/>
                        </a:rPr>
                        <a:t>come</a:t>
                      </a:r>
                      <a:r>
                        <a:rPr lang="en-GB" sz="1200" b="0" baseline="0" dirty="0" smtClean="0">
                          <a:latin typeface="Tahoma" panose="020B0604030504040204" pitchFamily="34" charset="0"/>
                          <a:ea typeface="Tahoma" panose="020B0604030504040204" pitchFamily="34" charset="0"/>
                          <a:cs typeface="Tahoma" panose="020B0604030504040204" pitchFamily="34" charset="0"/>
                        </a:rPr>
                        <a:t> from trees</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br>
                        <a:rPr lang="en-GB" sz="1200" b="1" baseline="0" dirty="0" smtClean="0">
                          <a:latin typeface="Tahoma" panose="020B0604030504040204" pitchFamily="34" charset="0"/>
                          <a:ea typeface="Tahoma" panose="020B0604030504040204" pitchFamily="34" charset="0"/>
                          <a:cs typeface="Tahoma" panose="020B0604030504040204" pitchFamily="34" charset="0"/>
                        </a:rPr>
                      </a:br>
                      <a:r>
                        <a:rPr lang="en-GB" sz="1200" b="1" baseline="0" dirty="0" smtClean="0">
                          <a:latin typeface="Tahoma" panose="020B0604030504040204" pitchFamily="34" charset="0"/>
                          <a:ea typeface="Tahoma" panose="020B0604030504040204" pitchFamily="34" charset="0"/>
                          <a:cs typeface="Tahoma" panose="020B0604030504040204" pitchFamily="34" charset="0"/>
                        </a:rPr>
                        <a:t>The Stock forms </a:t>
                      </a:r>
                      <a:r>
                        <a:rPr lang="en-GB" sz="1200" b="0" baseline="0" dirty="0" smtClean="0">
                          <a:latin typeface="Tahoma" panose="020B0604030504040204" pitchFamily="34" charset="0"/>
                          <a:ea typeface="Tahoma" panose="020B0604030504040204" pitchFamily="34" charset="0"/>
                          <a:cs typeface="Tahoma" panose="020B0604030504040204" pitchFamily="34" charset="0"/>
                        </a:rPr>
                        <a:t>for papers are: rolls, sheets, A4, A3, </a:t>
                      </a:r>
                      <a:r>
                        <a:rPr lang="en-GB" sz="1200" b="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87826">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smtClean="0">
                          <a:latin typeface="Tahoma" panose="020B0604030504040204" pitchFamily="34" charset="0"/>
                          <a:ea typeface="Tahoma" panose="020B0604030504040204" pitchFamily="34" charset="0"/>
                          <a:cs typeface="Tahoma" panose="020B0604030504040204" pitchFamily="34" charset="0"/>
                        </a:rPr>
                        <a:t>Uses/ 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56369">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Cartridge</a:t>
                      </a:r>
                      <a:r>
                        <a:rPr lang="en-GB" sz="1200" b="1" baseline="0" dirty="0" smtClean="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Thick white paper,</a:t>
                      </a:r>
                      <a:r>
                        <a:rPr lang="en-GB" sz="1200" b="0" baseline="0" dirty="0" smtClean="0">
                          <a:latin typeface="Tahoma" panose="020B0604030504040204" pitchFamily="34" charset="0"/>
                          <a:ea typeface="Tahoma" panose="020B0604030504040204" pitchFamily="34" charset="0"/>
                          <a:cs typeface="Tahoma" panose="020B0604030504040204" pitchFamily="34" charset="0"/>
                        </a:rPr>
                        <a:t> completely opaque and more expensive than photocopy paper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Sketching, ink drawings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88188">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Layout</a:t>
                      </a:r>
                      <a:r>
                        <a:rPr lang="en-GB" sz="1200" b="1" baseline="0" dirty="0" smtClean="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Light, semi-translucent,</a:t>
                      </a:r>
                      <a:r>
                        <a:rPr lang="en-GB" sz="1200" baseline="0" dirty="0" smtClean="0">
                          <a:latin typeface="Tahoma" panose="020B0604030504040204" pitchFamily="34" charset="0"/>
                          <a:ea typeface="Tahoma" panose="020B0604030504040204" pitchFamily="34" charset="0"/>
                          <a:cs typeface="Tahoma" panose="020B0604030504040204" pitchFamily="34" charset="0"/>
                        </a:rPr>
                        <a:t> good for blending inks and artist markers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Sketching, drawing and some tracing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4788">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Corrugated Cardboard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Strong but</a:t>
                      </a:r>
                      <a:r>
                        <a:rPr lang="en-GB" sz="1200" baseline="0" dirty="0" smtClean="0">
                          <a:latin typeface="Tahoma" panose="020B0604030504040204" pitchFamily="34" charset="0"/>
                          <a:ea typeface="Tahoma" panose="020B0604030504040204" pitchFamily="34" charset="0"/>
                          <a:cs typeface="Tahoma" panose="020B0604030504040204" pitchFamily="34" charset="0"/>
                        </a:rPr>
                        <a:t> light. Rigid triangles of card sandwiched between a top and bottom layer.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Outer packaging,</a:t>
                      </a:r>
                      <a:r>
                        <a:rPr lang="en-GB" sz="1200" baseline="0" dirty="0" smtClean="0">
                          <a:latin typeface="Tahoma" panose="020B0604030504040204" pitchFamily="34" charset="0"/>
                          <a:ea typeface="Tahoma" panose="020B0604030504040204" pitchFamily="34" charset="0"/>
                          <a:cs typeface="Tahoma" panose="020B0604030504040204" pitchFamily="34" charset="0"/>
                        </a:rPr>
                        <a:t> food packaging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3693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Duplex</a:t>
                      </a:r>
                      <a:r>
                        <a:rPr lang="en-GB" sz="1200" b="1" baseline="0" dirty="0" smtClean="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Light card with white</a:t>
                      </a:r>
                      <a:r>
                        <a:rPr lang="en-GB" sz="1200" baseline="0" dirty="0" smtClean="0">
                          <a:latin typeface="Tahoma" panose="020B0604030504040204" pitchFamily="34" charset="0"/>
                          <a:ea typeface="Tahoma" panose="020B0604030504040204" pitchFamily="34" charset="0"/>
                          <a:cs typeface="Tahoma" panose="020B0604030504040204" pitchFamily="34" charset="0"/>
                        </a:rPr>
                        <a:t> outside layers. Waxy coating can be added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Cheap packaging. If waxy</a:t>
                      </a:r>
                      <a:r>
                        <a:rPr lang="en-GB" sz="1200" baseline="0" dirty="0" smtClean="0">
                          <a:latin typeface="Tahoma" panose="020B0604030504040204" pitchFamily="34" charset="0"/>
                          <a:ea typeface="Tahoma" panose="020B0604030504040204" pitchFamily="34" charset="0"/>
                          <a:cs typeface="Tahoma" panose="020B0604030504040204" pitchFamily="34" charset="0"/>
                        </a:rPr>
                        <a:t> coating is applied, can be used for food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r h="5417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Foil-lined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White card coated with a thin</a:t>
                      </a:r>
                      <a:r>
                        <a:rPr lang="en-GB" sz="1200" baseline="0" dirty="0" smtClean="0">
                          <a:latin typeface="Tahoma" panose="020B0604030504040204" pitchFamily="34" charset="0"/>
                          <a:ea typeface="Tahoma" panose="020B0604030504040204" pitchFamily="34" charset="0"/>
                          <a:cs typeface="Tahoma" panose="020B0604030504040204" pitchFamily="34" charset="0"/>
                        </a:rPr>
                        <a:t> aluminium layer. Foil is great for insulation and water resistance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Takeaway</a:t>
                      </a:r>
                      <a:r>
                        <a:rPr lang="en-GB" sz="1200" baseline="0" dirty="0" smtClean="0">
                          <a:latin typeface="Tahoma" panose="020B0604030504040204" pitchFamily="34" charset="0"/>
                          <a:ea typeface="Tahoma" panose="020B0604030504040204" pitchFamily="34" charset="0"/>
                          <a:cs typeface="Tahoma" panose="020B0604030504040204" pitchFamily="34" charset="0"/>
                        </a:rPr>
                        <a:t> containers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835968907"/>
                  </a:ext>
                </a:extLst>
              </a:tr>
              <a:tr h="5417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Solid White</a:t>
                      </a:r>
                      <a:r>
                        <a:rPr lang="en-GB" sz="1200" b="1" baseline="0" dirty="0" smtClean="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High-quality white card</a:t>
                      </a:r>
                      <a:r>
                        <a:rPr lang="en-GB" sz="1200" baseline="0" dirty="0" smtClean="0">
                          <a:latin typeface="Tahoma" panose="020B0604030504040204" pitchFamily="34" charset="0"/>
                          <a:ea typeface="Tahoma" panose="020B0604030504040204" pitchFamily="34" charset="0"/>
                          <a:cs typeface="Tahoma" panose="020B0604030504040204" pitchFamily="34" charset="0"/>
                        </a:rPr>
                        <a:t> with a smooth finish. Stiff and holds colours well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Greetings cards, packaging</a:t>
                      </a:r>
                      <a:r>
                        <a:rPr lang="en-GB" sz="1200" baseline="0" dirty="0" smtClean="0">
                          <a:latin typeface="Tahoma" panose="020B0604030504040204" pitchFamily="34" charset="0"/>
                          <a:ea typeface="Tahoma" panose="020B0604030504040204" pitchFamily="34" charset="0"/>
                          <a:cs typeface="Tahoma" panose="020B0604030504040204" pitchFamily="34" charset="0"/>
                        </a:rPr>
                        <a:t> and advertising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108330058"/>
                  </a:ext>
                </a:extLst>
              </a:tr>
            </a:tbl>
          </a:graphicData>
        </a:graphic>
      </p:graphicFrame>
      <p:pic>
        <p:nvPicPr>
          <p:cNvPr id="10" name="Picture 2" descr="C:\Users\Rob\AppData\Roaming\PixelMetrics\CaptureWiz\Temp\1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1644" y="6136104"/>
            <a:ext cx="6035514" cy="2045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0484" y="8470231"/>
            <a:ext cx="5895474" cy="830997"/>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Paper is made by first making pulp. Pulp is a mix of tree fibres and water. This is cooked and bleached white, and adding any other additives.</a:t>
            </a:r>
          </a:p>
          <a:p>
            <a:pPr algn="ctr"/>
            <a:r>
              <a:rPr lang="en-GB" sz="1200" dirty="0" smtClean="0">
                <a:latin typeface="Tahoma" panose="020B0604030504040204" pitchFamily="34" charset="0"/>
                <a:ea typeface="Tahoma" panose="020B0604030504040204" pitchFamily="34" charset="0"/>
                <a:cs typeface="Tahoma" panose="020B0604030504040204" pitchFamily="34" charset="0"/>
              </a:rPr>
              <a:t>The pulp is then drained and goes through </a:t>
            </a:r>
            <a:r>
              <a:rPr lang="en-GB" sz="1200" b="1" dirty="0" err="1" smtClean="0">
                <a:latin typeface="Tahoma" panose="020B0604030504040204" pitchFamily="34" charset="0"/>
                <a:ea typeface="Tahoma" panose="020B0604030504040204" pitchFamily="34" charset="0"/>
                <a:cs typeface="Tahoma" panose="020B0604030504040204" pitchFamily="34" charset="0"/>
              </a:rPr>
              <a:t>Calendering</a:t>
            </a:r>
            <a:r>
              <a:rPr lang="en-GB" sz="1200" b="1"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where the pulp is drained and goes through rollers to convert it to its stock forms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475300" y="5654842"/>
            <a:ext cx="3617816" cy="276999"/>
          </a:xfrm>
          <a:prstGeom prst="rect">
            <a:avLst/>
          </a:prstGeom>
          <a:noFill/>
        </p:spPr>
        <p:txBody>
          <a:bodyPr wrap="square" rtlCol="0">
            <a:spAutoFit/>
          </a:bodyPr>
          <a:lstStyle/>
          <a:p>
            <a:pPr algn="ctr"/>
            <a:r>
              <a:rPr lang="en-GB"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endPar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63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68443" y="2659486"/>
          <a:ext cx="6232357" cy="3649874"/>
        </p:xfrm>
        <a:graphic>
          <a:graphicData uri="http://schemas.openxmlformats.org/drawingml/2006/table">
            <a:tbl>
              <a:tblPr firstRow="1" bandRow="1">
                <a:tableStyleId>{5940675A-B579-460E-94D1-54222C63F5DA}</a:tableStyleId>
              </a:tblPr>
              <a:tblGrid>
                <a:gridCol w="1236483">
                  <a:extLst>
                    <a:ext uri="{9D8B030D-6E8A-4147-A177-3AD203B41FA5}">
                      <a16:colId xmlns:a16="http://schemas.microsoft.com/office/drawing/2014/main" val="2868898196"/>
                    </a:ext>
                  </a:extLst>
                </a:gridCol>
                <a:gridCol w="3397678">
                  <a:extLst>
                    <a:ext uri="{9D8B030D-6E8A-4147-A177-3AD203B41FA5}">
                      <a16:colId xmlns:a16="http://schemas.microsoft.com/office/drawing/2014/main" val="3187111543"/>
                    </a:ext>
                  </a:extLst>
                </a:gridCol>
                <a:gridCol w="1598196">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Hardwoods</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come from </a:t>
                      </a:r>
                      <a:r>
                        <a:rPr lang="en-GB" sz="1200" b="1" baseline="0" dirty="0" smtClean="0">
                          <a:latin typeface="Tahoma" panose="020B0604030504040204" pitchFamily="34" charset="0"/>
                          <a:ea typeface="Tahoma" panose="020B0604030504040204" pitchFamily="34" charset="0"/>
                          <a:cs typeface="Tahoma" panose="020B0604030504040204" pitchFamily="34" charset="0"/>
                        </a:rPr>
                        <a:t>Deciduous Trees.</a:t>
                      </a:r>
                      <a:r>
                        <a:rPr lang="en-GB" sz="1200" b="0" baseline="0" dirty="0" smtClean="0">
                          <a:latin typeface="Tahoma" panose="020B0604030504040204" pitchFamily="34" charset="0"/>
                          <a:ea typeface="Tahoma" panose="020B0604030504040204" pitchFamily="34" charset="0"/>
                          <a:cs typeface="Tahoma" panose="020B0604030504040204" pitchFamily="34" charset="0"/>
                        </a:rPr>
                        <a:t> These trees loose leaves in winter and grow fruit and flowers in spring </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Ash</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t>Flexible,</a:t>
                      </a:r>
                      <a:r>
                        <a:rPr lang="en-GB" sz="1200" baseline="0" dirty="0" smtClean="0"/>
                        <a:t> t</a:t>
                      </a:r>
                      <a:r>
                        <a:rPr lang="en-GB" sz="1200" dirty="0" smtClean="0"/>
                        <a:t>ough</a:t>
                      </a:r>
                      <a:r>
                        <a:rPr lang="en-GB" sz="1200" baseline="0" dirty="0" smtClean="0"/>
                        <a:t> and s</a:t>
                      </a:r>
                      <a:r>
                        <a:rPr lang="en-GB" sz="1200" dirty="0" smtClean="0"/>
                        <a:t>hock resistant</a:t>
                      </a:r>
                    </a:p>
                  </a:txBody>
                  <a:tcPr marL="128016" marR="128016" marT="64008" marB="64008" anchor="ctr"/>
                </a:tc>
                <a:tc>
                  <a:txBody>
                    <a:bodyPr/>
                    <a:lstStyle/>
                    <a:p>
                      <a:pPr algn="ctr"/>
                      <a:r>
                        <a:rPr lang="en-GB" sz="1200" dirty="0" smtClean="0"/>
                        <a:t>Sports equipment</a:t>
                      </a:r>
                    </a:p>
                    <a:p>
                      <a:pPr algn="ctr"/>
                      <a:r>
                        <a:rPr lang="en-GB" sz="1200" dirty="0" smtClean="0"/>
                        <a:t>Tool Handles</a:t>
                      </a:r>
                    </a:p>
                    <a:p>
                      <a:pPr algn="ct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Beech</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Fine finish, tough</a:t>
                      </a:r>
                      <a:r>
                        <a:rPr lang="en-GB" sz="1200" baseline="0" dirty="0" smtClean="0">
                          <a:latin typeface="Tahoma" panose="020B0604030504040204" pitchFamily="34" charset="0"/>
                          <a:ea typeface="Tahoma" panose="020B0604030504040204" pitchFamily="34" charset="0"/>
                          <a:cs typeface="Tahoma" panose="020B0604030504040204" pitchFamily="34" charset="0"/>
                        </a:rPr>
                        <a:t> and durable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Toys,</a:t>
                      </a:r>
                      <a:r>
                        <a:rPr lang="en-GB" sz="1200" baseline="0" dirty="0" smtClean="0">
                          <a:latin typeface="Tahoma" panose="020B0604030504040204" pitchFamily="34" charset="0"/>
                          <a:ea typeface="Tahoma" panose="020B0604030504040204" pitchFamily="34" charset="0"/>
                          <a:cs typeface="Tahoma" panose="020B0604030504040204" pitchFamily="34" charset="0"/>
                        </a:rPr>
                        <a:t> furniture and veneers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Mahogany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Easily worked, durable,</a:t>
                      </a:r>
                      <a:r>
                        <a:rPr lang="en-GB" sz="1200" baseline="0" dirty="0" smtClean="0">
                          <a:latin typeface="Tahoma" panose="020B0604030504040204" pitchFamily="34" charset="0"/>
                          <a:ea typeface="Tahoma" panose="020B0604030504040204" pitchFamily="34" charset="0"/>
                          <a:cs typeface="Tahoma" panose="020B0604030504040204" pitchFamily="34" charset="0"/>
                        </a:rPr>
                        <a:t> high quality finish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High-end</a:t>
                      </a:r>
                      <a:r>
                        <a:rPr lang="en-GB" sz="1200" baseline="0" dirty="0" smtClean="0">
                          <a:latin typeface="Tahoma" panose="020B0604030504040204" pitchFamily="34" charset="0"/>
                          <a:ea typeface="Tahoma" panose="020B0604030504040204" pitchFamily="34" charset="0"/>
                          <a:cs typeface="Tahoma" panose="020B0604030504040204" pitchFamily="34" charset="0"/>
                        </a:rPr>
                        <a:t> furniture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4845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Balsa</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Very soft and spongy. Light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Modelling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911556245"/>
                  </a:ext>
                </a:extLst>
              </a:tr>
              <a:tr h="51126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Oak</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Tough, durable and hard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Flooring, furniture and veneers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9" name="Table 8"/>
          <p:cNvGraphicFramePr>
            <a:graphicFrameLocks noGrp="1"/>
          </p:cNvGraphicFramePr>
          <p:nvPr>
            <p:extLst/>
          </p:nvPr>
        </p:nvGraphicFramePr>
        <p:xfrm>
          <a:off x="192505" y="6473952"/>
          <a:ext cx="6208295" cy="2980944"/>
        </p:xfrm>
        <a:graphic>
          <a:graphicData uri="http://schemas.openxmlformats.org/drawingml/2006/table">
            <a:tbl>
              <a:tblPr firstRow="1" bandRow="1">
                <a:tableStyleId>{5940675A-B579-460E-94D1-54222C63F5DA}</a:tableStyleId>
              </a:tblPr>
              <a:tblGrid>
                <a:gridCol w="1231709">
                  <a:extLst>
                    <a:ext uri="{9D8B030D-6E8A-4147-A177-3AD203B41FA5}">
                      <a16:colId xmlns:a16="http://schemas.microsoft.com/office/drawing/2014/main" val="2868898196"/>
                    </a:ext>
                  </a:extLst>
                </a:gridCol>
                <a:gridCol w="3384560">
                  <a:extLst>
                    <a:ext uri="{9D8B030D-6E8A-4147-A177-3AD203B41FA5}">
                      <a16:colId xmlns:a16="http://schemas.microsoft.com/office/drawing/2014/main" val="3187111543"/>
                    </a:ext>
                  </a:extLst>
                </a:gridCol>
                <a:gridCol w="1592026">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Softwoods </a:t>
                      </a:r>
                      <a:r>
                        <a:rPr lang="en-GB" sz="1200" b="0" dirty="0" smtClean="0">
                          <a:latin typeface="Tahoma" panose="020B0604030504040204" pitchFamily="34" charset="0"/>
                          <a:ea typeface="Tahoma" panose="020B0604030504040204" pitchFamily="34" charset="0"/>
                          <a:cs typeface="Tahoma" panose="020B0604030504040204" pitchFamily="34" charset="0"/>
                        </a:rPr>
                        <a:t>come from</a:t>
                      </a:r>
                      <a:r>
                        <a:rPr lang="en-GB" sz="1200" b="0" baseline="0" dirty="0" smtClean="0">
                          <a:latin typeface="Tahoma" panose="020B0604030504040204" pitchFamily="34" charset="0"/>
                          <a:ea typeface="Tahoma" panose="020B0604030504040204" pitchFamily="34" charset="0"/>
                          <a:cs typeface="Tahoma" panose="020B0604030504040204" pitchFamily="34" charset="0"/>
                        </a:rPr>
                        <a:t> </a:t>
                      </a:r>
                      <a:r>
                        <a:rPr lang="en-GB" sz="1200" b="1" baseline="0" dirty="0" smtClean="0">
                          <a:latin typeface="Tahoma" panose="020B0604030504040204" pitchFamily="34" charset="0"/>
                          <a:ea typeface="Tahoma" panose="020B0604030504040204" pitchFamily="34" charset="0"/>
                          <a:cs typeface="Tahoma" panose="020B0604030504040204" pitchFamily="34" charset="0"/>
                        </a:rPr>
                        <a:t>Coniferous Trees.</a:t>
                      </a:r>
                      <a:r>
                        <a:rPr lang="en-GB" sz="1200" b="0" baseline="0" dirty="0" smtClean="0">
                          <a:latin typeface="Tahoma" panose="020B0604030504040204" pitchFamily="34" charset="0"/>
                          <a:ea typeface="Tahoma" panose="020B0604030504040204" pitchFamily="34" charset="0"/>
                          <a:cs typeface="Tahoma" panose="020B0604030504040204" pitchFamily="34" charset="0"/>
                        </a:rPr>
                        <a:t> These have thin, needle-like leaves and grow all year round. Often have pine cones and sometimes nuts and seeds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Larch</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Durable, tough, good water resistance and finishes</a:t>
                      </a:r>
                      <a:r>
                        <a:rPr lang="en-GB" sz="1200" b="0" baseline="0" dirty="0" smtClean="0">
                          <a:latin typeface="Tahoma" panose="020B0604030504040204" pitchFamily="34" charset="0"/>
                          <a:ea typeface="Tahoma" panose="020B0604030504040204" pitchFamily="34" charset="0"/>
                          <a:cs typeface="Tahoma" panose="020B0604030504040204" pitchFamily="34" charset="0"/>
                        </a:rPr>
                        <a:t> well</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Furniture,</a:t>
                      </a:r>
                      <a:r>
                        <a:rPr lang="en-GB" sz="1200" b="0" baseline="0" dirty="0" smtClean="0">
                          <a:latin typeface="Tahoma" panose="020B0604030504040204" pitchFamily="34" charset="0"/>
                          <a:ea typeface="Tahoma" panose="020B0604030504040204" pitchFamily="34" charset="0"/>
                          <a:cs typeface="Tahoma" panose="020B0604030504040204" pitchFamily="34" charset="0"/>
                        </a:rPr>
                        <a:t> flooring and used outdoors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Pine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Light, easy</a:t>
                      </a:r>
                      <a:r>
                        <a:rPr lang="en-GB" sz="1200" baseline="0" dirty="0" smtClean="0">
                          <a:latin typeface="Tahoma" panose="020B0604030504040204" pitchFamily="34" charset="0"/>
                          <a:ea typeface="Tahoma" panose="020B0604030504040204" pitchFamily="34" charset="0"/>
                          <a:cs typeface="Tahoma" panose="020B0604030504040204" pitchFamily="34" charset="0"/>
                        </a:rPr>
                        <a:t> to work with but can split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Cheap furniture,</a:t>
                      </a:r>
                      <a:r>
                        <a:rPr lang="en-GB" sz="1200" baseline="0" dirty="0" smtClean="0">
                          <a:latin typeface="Tahoma" panose="020B0604030504040204" pitchFamily="34" charset="0"/>
                          <a:ea typeface="Tahoma" panose="020B0604030504040204" pitchFamily="34" charset="0"/>
                          <a:cs typeface="Tahoma" panose="020B0604030504040204" pitchFamily="34" charset="0"/>
                        </a:rPr>
                        <a:t> construction and decking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Spruce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Easy to work with,</a:t>
                      </a:r>
                      <a:r>
                        <a:rPr lang="en-GB" sz="1200" baseline="0" dirty="0" smtClean="0">
                          <a:latin typeface="Tahoma" panose="020B0604030504040204" pitchFamily="34" charset="0"/>
                          <a:ea typeface="Tahoma" panose="020B0604030504040204" pitchFamily="34" charset="0"/>
                          <a:cs typeface="Tahoma" panose="020B0604030504040204" pitchFamily="34" charset="0"/>
                        </a:rPr>
                        <a:t> high stiffness but can decay quickly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Furniture, musical</a:t>
                      </a:r>
                      <a:r>
                        <a:rPr lang="en-GB" sz="1200" baseline="0" dirty="0" smtClean="0">
                          <a:latin typeface="Tahoma" panose="020B0604030504040204" pitchFamily="34" charset="0"/>
                          <a:ea typeface="Tahoma" panose="020B0604030504040204" pitchFamily="34" charset="0"/>
                          <a:cs typeface="Tahoma" panose="020B0604030504040204" pitchFamily="34" charset="0"/>
                        </a:rPr>
                        <a:t> instruments and construction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1036761"/>
            <a:ext cx="6160169" cy="1384995"/>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Softwoods are generally cheaper than hardwoods as they are more available, since they grow quicker.</a:t>
            </a:r>
          </a:p>
          <a:p>
            <a:pPr algn="ctr"/>
            <a:r>
              <a:rPr lang="en-GB" sz="1200" dirty="0">
                <a:latin typeface="Tahoma" panose="020B0604030504040204" pitchFamily="34" charset="0"/>
                <a:ea typeface="Tahoma" panose="020B0604030504040204" pitchFamily="34" charset="0"/>
                <a:cs typeface="Tahoma" panose="020B0604030504040204" pitchFamily="34" charset="0"/>
              </a:rPr>
              <a:t>B</a:t>
            </a:r>
            <a:r>
              <a:rPr lang="en-GB" sz="1200" dirty="0" smtClean="0">
                <a:latin typeface="Tahoma" panose="020B0604030504040204" pitchFamily="34" charset="0"/>
                <a:ea typeface="Tahoma" panose="020B0604030504040204" pitchFamily="34" charset="0"/>
                <a:cs typeface="Tahoma" panose="020B0604030504040204" pitchFamily="34" charset="0"/>
              </a:rPr>
              <a:t>ut because man-made boards are manufactured they are cheaper than timbers. </a:t>
            </a:r>
            <a:br>
              <a:rPr lang="en-GB" sz="1200" dirty="0" smtClean="0">
                <a:latin typeface="Tahoma" panose="020B0604030504040204" pitchFamily="34" charset="0"/>
                <a:ea typeface="Tahoma" panose="020B0604030504040204" pitchFamily="34" charset="0"/>
                <a:cs typeface="Tahoma" panose="020B0604030504040204" pitchFamily="34" charset="0"/>
              </a:rPr>
            </a:br>
            <a:r>
              <a:rPr lang="en-GB" sz="1200" dirty="0" smtClean="0">
                <a:latin typeface="Tahoma" panose="020B0604030504040204" pitchFamily="34" charset="0"/>
                <a:ea typeface="Tahoma" panose="020B0604030504040204" pitchFamily="34" charset="0"/>
                <a:cs typeface="Tahoma" panose="020B0604030504040204" pitchFamily="34" charset="0"/>
              </a:rPr>
              <a:t>Man-made boards also come in a better variety of sizes since they don’t depend on tree growth.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b="1" dirty="0" smtClean="0">
                <a:latin typeface="Tahoma" panose="020B0604030504040204" pitchFamily="34" charset="0"/>
                <a:ea typeface="Tahoma" panose="020B0604030504040204" pitchFamily="34" charset="0"/>
                <a:cs typeface="Tahoma" panose="020B0604030504040204" pitchFamily="34" charset="0"/>
              </a:rPr>
              <a:t>Stock forms </a:t>
            </a:r>
            <a:r>
              <a:rPr lang="en-GB" sz="1200" dirty="0" smtClean="0">
                <a:latin typeface="Tahoma" panose="020B0604030504040204" pitchFamily="34" charset="0"/>
                <a:ea typeface="Tahoma" panose="020B0604030504040204" pitchFamily="34" charset="0"/>
                <a:cs typeface="Tahoma" panose="020B0604030504040204" pitchFamily="34" charset="0"/>
              </a:rPr>
              <a:t> for both include; sheets, dowel, planks, </a:t>
            </a:r>
            <a:r>
              <a:rPr lang="en-GB" sz="1200" dirty="0" err="1" smtClean="0">
                <a:latin typeface="Tahoma" panose="020B0604030504040204" pitchFamily="34" charset="0"/>
                <a:ea typeface="Tahoma" panose="020B0604030504040204" pitchFamily="34" charset="0"/>
                <a:cs typeface="Tahoma" panose="020B0604030504040204" pitchFamily="34" charset="0"/>
              </a:rPr>
              <a:t>etc</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nvPr>
        </p:nvGraphicFramePr>
        <p:xfrm>
          <a:off x="6678008" y="1522101"/>
          <a:ext cx="5871410" cy="2818386"/>
        </p:xfrm>
        <a:graphic>
          <a:graphicData uri="http://schemas.openxmlformats.org/drawingml/2006/table">
            <a:tbl>
              <a:tblPr firstRow="1" bandRow="1">
                <a:tableStyleId>{5940675A-B579-460E-94D1-54222C63F5DA}</a:tableStyleId>
              </a:tblPr>
              <a:tblGrid>
                <a:gridCol w="1164872">
                  <a:extLst>
                    <a:ext uri="{9D8B030D-6E8A-4147-A177-3AD203B41FA5}">
                      <a16:colId xmlns:a16="http://schemas.microsoft.com/office/drawing/2014/main" val="2868898196"/>
                    </a:ext>
                  </a:extLst>
                </a:gridCol>
                <a:gridCol w="3200902">
                  <a:extLst>
                    <a:ext uri="{9D8B030D-6E8A-4147-A177-3AD203B41FA5}">
                      <a16:colId xmlns:a16="http://schemas.microsoft.com/office/drawing/2014/main" val="3187111543"/>
                    </a:ext>
                  </a:extLst>
                </a:gridCol>
                <a:gridCol w="1505636">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Manufactured</a:t>
                      </a:r>
                      <a:r>
                        <a:rPr lang="en-GB" sz="1200" b="1" baseline="0" dirty="0" smtClean="0">
                          <a:latin typeface="Tahoma" panose="020B0604030504040204" pitchFamily="34" charset="0"/>
                          <a:ea typeface="Tahoma" panose="020B0604030504040204" pitchFamily="34" charset="0"/>
                          <a:cs typeface="Tahoma" panose="020B0604030504040204" pitchFamily="34" charset="0"/>
                        </a:rPr>
                        <a:t> boards </a:t>
                      </a:r>
                      <a:r>
                        <a:rPr lang="en-GB" sz="1200" b="0" baseline="0" dirty="0" smtClean="0">
                          <a:latin typeface="Tahoma" panose="020B0604030504040204" pitchFamily="34" charset="0"/>
                          <a:ea typeface="Tahoma" panose="020B0604030504040204" pitchFamily="34" charset="0"/>
                          <a:cs typeface="Tahoma" panose="020B0604030504040204" pitchFamily="34" charset="0"/>
                        </a:rPr>
                        <a:t>are made from wood chips/dust/ layers and glue.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Chipboard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Prone to chipping but good compressive strength.</a:t>
                      </a:r>
                      <a:r>
                        <a:rPr lang="en-GB" sz="1200" baseline="0" dirty="0" smtClean="0">
                          <a:latin typeface="Tahoma" panose="020B0604030504040204" pitchFamily="34" charset="0"/>
                          <a:ea typeface="Tahoma" panose="020B0604030504040204" pitchFamily="34" charset="0"/>
                          <a:cs typeface="Tahoma" panose="020B0604030504040204" pitchFamily="34" charset="0"/>
                        </a:rPr>
                        <a:t> Not-water resistant</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Flooring, low-end furniture, flat-pack</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MDF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Rigid and stable. Easy to finish. Absorbs liquid easily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Flat-pack furniture and kitchen unites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Plywood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Very stable. Exterior veneer can be used from more expensive woods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Shelving, furniture, toys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pic>
        <p:nvPicPr>
          <p:cNvPr id="13" name="Picture 4" descr="Image result for kiln-drying sea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063" y="5287733"/>
            <a:ext cx="2103537" cy="16405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93305" y="5276088"/>
            <a:ext cx="4018548" cy="1754326"/>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Trees are cut then converted into planks by cut using saws</a:t>
            </a:r>
          </a:p>
          <a:p>
            <a:r>
              <a:rPr lang="en-GB" sz="1200" dirty="0">
                <a:latin typeface="Tahoma" panose="020B0604030504040204" pitchFamily="34" charset="0"/>
                <a:ea typeface="Tahoma" panose="020B0604030504040204" pitchFamily="34" charset="0"/>
                <a:cs typeface="Tahoma" panose="020B0604030504040204" pitchFamily="34" charset="0"/>
              </a:rPr>
              <a:t>It is then seasoned to reduce the moisture in the wood. This is done by either:</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b="1" dirty="0">
                <a:latin typeface="Tahoma" panose="020B0604030504040204" pitchFamily="34" charset="0"/>
                <a:ea typeface="Tahoma" panose="020B0604030504040204" pitchFamily="34" charset="0"/>
                <a:cs typeface="Tahoma" panose="020B0604030504040204" pitchFamily="34" charset="0"/>
              </a:rPr>
              <a:t>Air-drying</a:t>
            </a:r>
            <a:r>
              <a:rPr lang="en-GB" sz="1200" dirty="0">
                <a:latin typeface="Tahoma" panose="020B0604030504040204" pitchFamily="34" charset="0"/>
                <a:ea typeface="Tahoma" panose="020B0604030504040204" pitchFamily="34" charset="0"/>
                <a:cs typeface="Tahoma" panose="020B0604030504040204" pitchFamily="34" charset="0"/>
              </a:rPr>
              <a:t> – Planks are stacked and air allowed to circulate; causing evaporation</a:t>
            </a:r>
          </a:p>
          <a:p>
            <a:r>
              <a:rPr lang="en-GB" sz="1200" b="1" dirty="0">
                <a:latin typeface="Tahoma" panose="020B0604030504040204" pitchFamily="34" charset="0"/>
                <a:ea typeface="Tahoma" panose="020B0604030504040204" pitchFamily="34" charset="0"/>
                <a:cs typeface="Tahoma" panose="020B0604030504040204" pitchFamily="34" charset="0"/>
              </a:rPr>
              <a:t>Kiln-drying</a:t>
            </a:r>
            <a:r>
              <a:rPr lang="en-GB" sz="1200" dirty="0">
                <a:latin typeface="Tahoma" panose="020B0604030504040204" pitchFamily="34" charset="0"/>
                <a:ea typeface="Tahoma" panose="020B0604030504040204" pitchFamily="34" charset="0"/>
                <a:cs typeface="Tahoma" panose="020B0604030504040204" pitchFamily="34" charset="0"/>
              </a:rPr>
              <a:t> – Where planks are put into a kiln and dried rapidly. This process is more costly than air-drying</a:t>
            </a:r>
          </a:p>
        </p:txBody>
      </p:sp>
      <p:sp>
        <p:nvSpPr>
          <p:cNvPr id="15" name="Rectangle 14"/>
          <p:cNvSpPr/>
          <p:nvPr/>
        </p:nvSpPr>
        <p:spPr>
          <a:xfrm>
            <a:off x="8627122" y="7707934"/>
            <a:ext cx="3970421" cy="1754326"/>
          </a:xfrm>
          <a:prstGeom prst="rect">
            <a:avLst/>
          </a:prstGeom>
        </p:spPr>
        <p:txBody>
          <a:bodyPr wrap="square">
            <a:spAutoFit/>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Manufactured boards can be either be made by lamination or compression</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Lamination – Layers of woods and adhesive are layered and compressed together. Usually with a more expensive wooden veneer on the top</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Compression – Wood is shredded, heated and compressed with adhesive under extreme pressure</a:t>
            </a:r>
          </a:p>
        </p:txBody>
      </p:sp>
      <p:pic>
        <p:nvPicPr>
          <p:cNvPr id="16" name="Picture 2" descr="Image result for lamination man made board"/>
          <p:cNvPicPr>
            <a:picLocks noChangeAspect="1" noChangeArrowheads="1"/>
          </p:cNvPicPr>
          <p:nvPr/>
        </p:nvPicPr>
        <p:blipFill rotWithShape="1">
          <a:blip r:embed="rId3">
            <a:extLst>
              <a:ext uri="{28A0092B-C50C-407E-A947-70E740481C1C}">
                <a14:useLocalDpi xmlns:a14="http://schemas.microsoft.com/office/drawing/2010/main" val="0"/>
              </a:ext>
            </a:extLst>
          </a:blip>
          <a:srcRect r="61256"/>
          <a:stretch/>
        </p:blipFill>
        <p:spPr bwMode="auto">
          <a:xfrm>
            <a:off x="6936023" y="7273320"/>
            <a:ext cx="1750705" cy="21998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94725" y="78023"/>
            <a:ext cx="5366566" cy="523220"/>
          </a:xfrm>
          <a:prstGeom prst="rect">
            <a:avLst/>
          </a:prstGeom>
          <a:noFill/>
        </p:spPr>
        <p:txBody>
          <a:bodyPr wrap="square" rtlCol="0">
            <a:spAutoFit/>
          </a:bodyPr>
          <a:lstStyle/>
          <a:p>
            <a:pPr algn="ctr"/>
            <a:r>
              <a:rPr lang="en-GB" sz="2800" dirty="0" smtClean="0">
                <a:solidFill>
                  <a:schemeClr val="accent2"/>
                </a:solidFill>
                <a:latin typeface="Arial" panose="020B0604020202020204" pitchFamily="34" charset="0"/>
                <a:cs typeface="Arial" panose="020B0604020202020204" pitchFamily="34" charset="0"/>
              </a:rPr>
              <a:t>Woods and Boards</a:t>
            </a:r>
            <a:endParaRPr lang="en-GB" sz="2800" dirty="0">
              <a:solidFill>
                <a:schemeClr val="accent2"/>
              </a:solidFill>
              <a:latin typeface="Arial" panose="020B0604020202020204" pitchFamily="34" charset="0"/>
              <a:cs typeface="Arial" panose="020B0604020202020204" pitchFamily="34" charset="0"/>
            </a:endParaRPr>
          </a:p>
        </p:txBody>
      </p:sp>
      <p:sp>
        <p:nvSpPr>
          <p:cNvPr id="2" name="TextBox 1"/>
          <p:cNvSpPr txBox="1"/>
          <p:nvPr/>
        </p:nvSpPr>
        <p:spPr>
          <a:xfrm>
            <a:off x="1235883" y="458498"/>
            <a:ext cx="3840480" cy="523220"/>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Natural</a:t>
            </a:r>
            <a:r>
              <a:rPr lang="en-GB" sz="2800" b="1" dirty="0">
                <a:solidFill>
                  <a:schemeClr val="accent2"/>
                </a:solidFill>
                <a:latin typeface="Arial" panose="020B0604020202020204" pitchFamily="34" charset="0"/>
                <a:ea typeface="Tahoma" panose="020B0604030504040204" pitchFamily="34" charset="0"/>
                <a:cs typeface="Arial" panose="020B0604020202020204" pitchFamily="34" charset="0"/>
              </a:rPr>
              <a:t> </a:t>
            </a: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Timbers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19" name="TextBox 18"/>
          <p:cNvSpPr txBox="1"/>
          <p:nvPr/>
        </p:nvSpPr>
        <p:spPr>
          <a:xfrm>
            <a:off x="8436864" y="1085088"/>
            <a:ext cx="2414016" cy="338554"/>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Man-Made Boards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20" name="TextBox 19"/>
          <p:cNvSpPr txBox="1"/>
          <p:nvPr/>
        </p:nvSpPr>
        <p:spPr>
          <a:xfrm>
            <a:off x="8510016" y="4523601"/>
            <a:ext cx="2414016" cy="461665"/>
          </a:xfrm>
          <a:prstGeom prst="rect">
            <a:avLst/>
          </a:prstGeom>
          <a:noFill/>
        </p:spPr>
        <p:txBody>
          <a:bodyPr wrap="square" rtlCol="0">
            <a:spAutoFit/>
          </a:bodyPr>
          <a:lstStyle/>
          <a:p>
            <a:pPr algn="ctr"/>
            <a:r>
              <a:rPr lang="en-GB"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endPar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4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0" y="1342750"/>
          <a:ext cx="6400801" cy="2554413"/>
        </p:xfrm>
        <a:graphic>
          <a:graphicData uri="http://schemas.openxmlformats.org/drawingml/2006/table">
            <a:tbl>
              <a:tblPr firstRow="1" bandRow="1">
                <a:tableStyleId>{5940675A-B579-460E-94D1-54222C63F5DA}</a:tableStyleId>
              </a:tblPr>
              <a:tblGrid>
                <a:gridCol w="1269902">
                  <a:extLst>
                    <a:ext uri="{9D8B030D-6E8A-4147-A177-3AD203B41FA5}">
                      <a16:colId xmlns:a16="http://schemas.microsoft.com/office/drawing/2014/main" val="2868898196"/>
                    </a:ext>
                  </a:extLst>
                </a:gridCol>
                <a:gridCol w="3489508">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Ferrous Metals </a:t>
                      </a:r>
                      <a:r>
                        <a:rPr lang="en-GB" sz="1200" b="0" dirty="0" smtClean="0">
                          <a:latin typeface="Tahoma" panose="020B0604030504040204" pitchFamily="34" charset="0"/>
                          <a:ea typeface="Tahoma" panose="020B0604030504040204" pitchFamily="34" charset="0"/>
                          <a:cs typeface="Tahoma" panose="020B0604030504040204" pitchFamily="34" charset="0"/>
                        </a:rPr>
                        <a:t>contain iron and are magnetic and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Low Carbon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Tough</a:t>
                      </a:r>
                      <a:r>
                        <a:rPr lang="en-GB" sz="1200" baseline="0" dirty="0" smtClean="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Construction, screws, cars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High Carbon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Hard and wears well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Tools, blades and knives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Cast Iron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Hard but brittle. Easily cast but hard to machine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Pots, pans, vices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extLst/>
          </p:nvPr>
        </p:nvGraphicFramePr>
        <p:xfrm>
          <a:off x="2" y="4041648"/>
          <a:ext cx="6400799" cy="2799081"/>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7">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Non-Ferrous</a:t>
                      </a:r>
                      <a:r>
                        <a:rPr lang="en-GB" sz="1200" b="1" baseline="0" dirty="0" smtClean="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smtClean="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Aluminium</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Pots, pans, cars, cans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Copper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Ductile, malleable and good conductor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Plumbing supplies and cables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Tin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Soft, malleable and good conductor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Used as a protective coating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Metals come from ores in the ground.</a:t>
            </a: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b="1" dirty="0" smtClean="0">
                <a:latin typeface="Tahoma" panose="020B0604030504040204" pitchFamily="34" charset="0"/>
                <a:ea typeface="Tahoma" panose="020B0604030504040204" pitchFamily="34" charset="0"/>
                <a:cs typeface="Tahoma" panose="020B0604030504040204" pitchFamily="34" charset="0"/>
              </a:rPr>
              <a:t>Stock forms </a:t>
            </a:r>
            <a:r>
              <a:rPr lang="en-GB" sz="1200" dirty="0" smtClean="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nvPr>
        </p:nvGraphicFramePr>
        <p:xfrm>
          <a:off x="0" y="7204455"/>
          <a:ext cx="6400800" cy="2268729"/>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9">
                  <a:extLst>
                    <a:ext uri="{9D8B030D-6E8A-4147-A177-3AD203B41FA5}">
                      <a16:colId xmlns:a16="http://schemas.microsoft.com/office/drawing/2014/main" val="3187111543"/>
                    </a:ext>
                  </a:extLst>
                </a:gridCol>
                <a:gridCol w="1641390">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Alloys </a:t>
                      </a:r>
                      <a:r>
                        <a:rPr lang="en-GB" sz="1200" b="0" dirty="0" smtClean="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Brass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Musical instruments, plumbing</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Stainless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Doesn’t rust, hard and smooth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smtClean="0">
                <a:latin typeface="Tahoma" panose="020B0604030504040204" pitchFamily="34" charset="0"/>
                <a:ea typeface="Tahoma" panose="020B0604030504040204" pitchFamily="34" charset="0"/>
                <a:cs typeface="Tahoma" panose="020B0604030504040204" pitchFamily="34" charset="0"/>
              </a:rPr>
              <a:t>Extraction </a:t>
            </a:r>
            <a:r>
              <a:rPr lang="en-GB" sz="1200" dirty="0">
                <a:latin typeface="Tahoma" panose="020B0604030504040204" pitchFamily="34" charset="0"/>
                <a:ea typeface="Tahoma" panose="020B0604030504040204" pitchFamily="34" charset="0"/>
                <a:cs typeface="Tahoma" panose="020B0604030504040204" pitchFamily="34" charset="0"/>
              </a:rPr>
              <a:t>happens by putting the ore in a blast furnace </a:t>
            </a:r>
          </a:p>
          <a:p>
            <a:pPr algn="ctr"/>
            <a:r>
              <a:rPr lang="en-GB" sz="1200" dirty="0" smtClean="0">
                <a:latin typeface="Tahoma" panose="020B0604030504040204" pitchFamily="34" charset="0"/>
                <a:ea typeface="Tahoma" panose="020B0604030504040204" pitchFamily="34" charset="0"/>
                <a:cs typeface="Tahoma" panose="020B0604030504040204" pitchFamily="34" charset="0"/>
              </a:rPr>
              <a:t>The </a:t>
            </a:r>
            <a:r>
              <a:rPr lang="en-GB" sz="1200" dirty="0">
                <a:latin typeface="Tahoma" panose="020B0604030504040204" pitchFamily="34" charset="0"/>
                <a:ea typeface="Tahoma" panose="020B0604030504040204" pitchFamily="34" charset="0"/>
                <a:cs typeface="Tahoma" panose="020B0604030504040204" pitchFamily="34" charset="0"/>
              </a:rPr>
              <a:t>metal is then separated from the waste material</a:t>
            </a:r>
          </a:p>
        </p:txBody>
      </p:sp>
      <p:sp>
        <p:nvSpPr>
          <p:cNvPr id="18" name="TextBox 17"/>
          <p:cNvSpPr txBox="1"/>
          <p:nvPr/>
        </p:nvSpPr>
        <p:spPr>
          <a:xfrm>
            <a:off x="3093198" y="26159"/>
            <a:ext cx="6615203" cy="523220"/>
          </a:xfrm>
          <a:prstGeom prst="rect">
            <a:avLst/>
          </a:prstGeom>
          <a:noFill/>
        </p:spPr>
        <p:txBody>
          <a:bodyPr wrap="square" rtlCol="0">
            <a:spAutoFit/>
          </a:bodyPr>
          <a:lstStyle/>
          <a:p>
            <a:pPr algn="ctr"/>
            <a:r>
              <a:rPr lang="en-GB" sz="2800" dirty="0" smtClean="0">
                <a:solidFill>
                  <a:schemeClr val="accent2"/>
                </a:solidFill>
                <a:latin typeface="Arial" panose="020B0604020202020204" pitchFamily="34" charset="0"/>
                <a:cs typeface="Arial" panose="020B0604020202020204" pitchFamily="34" charset="0"/>
              </a:rPr>
              <a:t>Metals, Alloys and Plastics</a:t>
            </a:r>
            <a:endParaRPr lang="en-GB" sz="2800" dirty="0">
              <a:solidFill>
                <a:schemeClr val="accent2"/>
              </a:solidFill>
              <a:latin typeface="Arial" panose="020B0604020202020204" pitchFamily="34" charset="0"/>
              <a:cs typeface="Arial" panose="020B0604020202020204" pitchFamily="34" charset="0"/>
            </a:endParaRP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Metals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19" name="TextBox 18"/>
          <p:cNvSpPr txBox="1"/>
          <p:nvPr/>
        </p:nvSpPr>
        <p:spPr>
          <a:xfrm>
            <a:off x="2017776" y="6937248"/>
            <a:ext cx="2414016" cy="276999"/>
          </a:xfrm>
          <a:prstGeom prst="rect">
            <a:avLst/>
          </a:prstGeom>
          <a:noFill/>
        </p:spPr>
        <p:txBody>
          <a:bodyPr wrap="square" rtlCol="0">
            <a:spAutoFit/>
          </a:bodyPr>
          <a:lstStyle/>
          <a:p>
            <a:pPr algn="ctr"/>
            <a:r>
              <a:rPr lang="en-GB"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Alloys</a:t>
            </a:r>
            <a:endPar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833764" y="7672039"/>
            <a:ext cx="2602844" cy="461665"/>
          </a:xfrm>
          <a:prstGeom prst="rect">
            <a:avLst/>
          </a:prstGeom>
          <a:noFill/>
        </p:spPr>
        <p:txBody>
          <a:bodyPr wrap="square" rtlCol="0">
            <a:spAutoFit/>
          </a:bodyPr>
          <a:lstStyle/>
          <a:p>
            <a:pPr algn="ctr"/>
            <a:r>
              <a:rPr lang="en-GB"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Metals and Alloys</a:t>
            </a:r>
            <a:endPar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smtClean="0">
                <a:latin typeface="Tahoma" panose="020B0604030504040204" pitchFamily="34" charset="0"/>
                <a:ea typeface="Tahoma" panose="020B0604030504040204" pitchFamily="34" charset="0"/>
                <a:cs typeface="Tahoma" panose="020B0604030504040204" pitchFamily="34" charset="0"/>
              </a:rPr>
              <a:t>Stock forms </a:t>
            </a:r>
            <a:r>
              <a:rPr lang="en-GB" sz="1200" dirty="0" smtClean="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Plastics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4" name="Table 23"/>
          <p:cNvGraphicFramePr>
            <a:graphicFrameLocks noGrp="1"/>
          </p:cNvGraphicFramePr>
          <p:nvPr>
            <p:extLst/>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Thermoplastics </a:t>
                      </a:r>
                      <a:r>
                        <a:rPr lang="en-GB" sz="1200" b="0" dirty="0" smtClean="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PET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Easily </a:t>
                      </a:r>
                      <a:r>
                        <a:rPr lang="en-GB" sz="1200" b="1" dirty="0" smtClean="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smtClean="0">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PVC</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smtClean="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Pipes,</a:t>
                      </a:r>
                      <a:r>
                        <a:rPr lang="en-GB" sz="1200" baseline="0" dirty="0" smtClean="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HIPS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smtClean="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Containers and yoghurt pots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Acrylic</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Tough, brittle,</a:t>
                      </a:r>
                      <a:r>
                        <a:rPr lang="en-GB" sz="1200" baseline="0" dirty="0" smtClean="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Car lights,</a:t>
                      </a:r>
                      <a:r>
                        <a:rPr lang="en-GB" sz="1200" baseline="0" dirty="0" smtClean="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extLst/>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Thermosets </a:t>
                      </a:r>
                      <a:r>
                        <a:rPr lang="en-GB" sz="1200" b="0" dirty="0" smtClean="0">
                          <a:latin typeface="Tahoma" panose="020B0604030504040204" pitchFamily="34" charset="0"/>
                          <a:ea typeface="Tahoma" panose="020B0604030504040204" pitchFamily="34" charset="0"/>
                          <a:cs typeface="Tahoma" panose="020B0604030504040204" pitchFamily="34" charset="0"/>
                        </a:rPr>
                        <a:t>once heated and set </a:t>
                      </a:r>
                      <a:r>
                        <a:rPr lang="en-GB" sz="1200" b="1" dirty="0" smtClean="0">
                          <a:latin typeface="Tahoma" panose="020B0604030504040204" pitchFamily="34" charset="0"/>
                          <a:ea typeface="Tahoma" panose="020B0604030504040204" pitchFamily="34" charset="0"/>
                          <a:cs typeface="Tahoma" panose="020B0604030504040204" pitchFamily="34" charset="0"/>
                        </a:rPr>
                        <a:t>cannot</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Melamine Formaldehyde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Food safe, hygienic, hard and brittle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Urea</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1" baseline="0" dirty="0" err="1" smtClean="0">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smtClean="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smtClean="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Polyester Resin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Strong, heat resistant, can be transparent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Coatings,</a:t>
                      </a:r>
                      <a:r>
                        <a:rPr lang="en-GB" sz="1200" baseline="0" dirty="0" smtClean="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Plastics</a:t>
            </a:r>
            <a:endPar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374495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3507164"/>
              </p:ext>
            </p:extLst>
          </p:nvPr>
        </p:nvGraphicFramePr>
        <p:xfrm>
          <a:off x="240631" y="1342750"/>
          <a:ext cx="6160170" cy="2581444"/>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Ferrous Metals </a:t>
                      </a:r>
                      <a:r>
                        <a:rPr lang="en-GB" sz="1200" b="0" dirty="0" smtClean="0">
                          <a:latin typeface="Tahoma" panose="020B0604030504040204" pitchFamily="34" charset="0"/>
                          <a:ea typeface="Tahoma" panose="020B0604030504040204" pitchFamily="34" charset="0"/>
                          <a:cs typeface="Tahoma" panose="020B0604030504040204" pitchFamily="34" charset="0"/>
                        </a:rPr>
                        <a:t>contain iron and are magnetic and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Low Carbon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Tough</a:t>
                      </a:r>
                      <a:r>
                        <a:rPr lang="en-GB" sz="1200" baseline="0" dirty="0" smtClean="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Construction, screws, cars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High Carbon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Hard and wears well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Tools, blades and knives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Cast Iron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Hard but brittle. Easily cast but hard to machine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Pots, pans, vices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78871237"/>
              </p:ext>
            </p:extLst>
          </p:nvPr>
        </p:nvGraphicFramePr>
        <p:xfrm>
          <a:off x="240631" y="4041648"/>
          <a:ext cx="6160170" cy="2799081"/>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Non-Ferrous</a:t>
                      </a:r>
                      <a:r>
                        <a:rPr lang="en-GB" sz="1200" b="1" baseline="0" dirty="0" smtClean="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smtClean="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Aluminium</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Pots, pans, cars, cans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Copper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Ductile, malleable and good conductor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Plumbing supplies and cables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Tin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Soft, malleable and good conductor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Used as a protective coating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Metals come from ores in the ground.</a:t>
            </a: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b="1" dirty="0" smtClean="0">
                <a:latin typeface="Tahoma" panose="020B0604030504040204" pitchFamily="34" charset="0"/>
                <a:ea typeface="Tahoma" panose="020B0604030504040204" pitchFamily="34" charset="0"/>
                <a:cs typeface="Tahoma" panose="020B0604030504040204" pitchFamily="34" charset="0"/>
              </a:rPr>
              <a:t>Stock forms </a:t>
            </a:r>
            <a:r>
              <a:rPr lang="en-GB" sz="1200" dirty="0" smtClean="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788792342"/>
              </p:ext>
            </p:extLst>
          </p:nvPr>
        </p:nvGraphicFramePr>
        <p:xfrm>
          <a:off x="240630" y="7204455"/>
          <a:ext cx="6160169" cy="2288034"/>
        </p:xfrm>
        <a:graphic>
          <a:graphicData uri="http://schemas.openxmlformats.org/drawingml/2006/table">
            <a:tbl>
              <a:tblPr firstRow="1" bandRow="1">
                <a:tableStyleId>{5940675A-B579-460E-94D1-54222C63F5DA}</a:tableStyleId>
              </a:tblPr>
              <a:tblGrid>
                <a:gridCol w="1222160">
                  <a:extLst>
                    <a:ext uri="{9D8B030D-6E8A-4147-A177-3AD203B41FA5}">
                      <a16:colId xmlns:a16="http://schemas.microsoft.com/office/drawing/2014/main" val="2868898196"/>
                    </a:ext>
                  </a:extLst>
                </a:gridCol>
                <a:gridCol w="3358325">
                  <a:extLst>
                    <a:ext uri="{9D8B030D-6E8A-4147-A177-3AD203B41FA5}">
                      <a16:colId xmlns:a16="http://schemas.microsoft.com/office/drawing/2014/main" val="3187111543"/>
                    </a:ext>
                  </a:extLst>
                </a:gridCol>
                <a:gridCol w="1579684">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Alloys </a:t>
                      </a:r>
                      <a:r>
                        <a:rPr lang="en-GB" sz="1200" b="0" dirty="0" smtClean="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Brass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Musical instruments, plumbing</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Stainless Steel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Doesn’t rust, hard and smooth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smtClean="0">
                <a:latin typeface="Tahoma" panose="020B0604030504040204" pitchFamily="34" charset="0"/>
                <a:ea typeface="Tahoma" panose="020B0604030504040204" pitchFamily="34" charset="0"/>
                <a:cs typeface="Tahoma" panose="020B0604030504040204" pitchFamily="34" charset="0"/>
              </a:rPr>
              <a:t>Extraction </a:t>
            </a:r>
            <a:r>
              <a:rPr lang="en-GB" sz="1200" dirty="0">
                <a:latin typeface="Tahoma" panose="020B0604030504040204" pitchFamily="34" charset="0"/>
                <a:ea typeface="Tahoma" panose="020B0604030504040204" pitchFamily="34" charset="0"/>
                <a:cs typeface="Tahoma" panose="020B0604030504040204" pitchFamily="34" charset="0"/>
              </a:rPr>
              <a:t>happens by putting the ore in a blast furnace </a:t>
            </a:r>
          </a:p>
          <a:p>
            <a:pPr algn="ctr"/>
            <a:r>
              <a:rPr lang="en-GB" sz="1200" dirty="0" smtClean="0">
                <a:latin typeface="Tahoma" panose="020B0604030504040204" pitchFamily="34" charset="0"/>
                <a:ea typeface="Tahoma" panose="020B0604030504040204" pitchFamily="34" charset="0"/>
                <a:cs typeface="Tahoma" panose="020B0604030504040204" pitchFamily="34" charset="0"/>
              </a:rPr>
              <a:t>The </a:t>
            </a:r>
            <a:r>
              <a:rPr lang="en-GB" sz="1200" dirty="0">
                <a:latin typeface="Tahoma" panose="020B0604030504040204" pitchFamily="34" charset="0"/>
                <a:ea typeface="Tahoma" panose="020B0604030504040204" pitchFamily="34" charset="0"/>
                <a:cs typeface="Tahoma" panose="020B0604030504040204" pitchFamily="34" charset="0"/>
              </a:rPr>
              <a:t>metal is then separated from the waste material</a:t>
            </a:r>
          </a:p>
        </p:txBody>
      </p:sp>
      <p:sp>
        <p:nvSpPr>
          <p:cNvPr id="18" name="TextBox 17"/>
          <p:cNvSpPr txBox="1"/>
          <p:nvPr/>
        </p:nvSpPr>
        <p:spPr>
          <a:xfrm>
            <a:off x="3182112" y="96021"/>
            <a:ext cx="6615203" cy="523220"/>
          </a:xfrm>
          <a:prstGeom prst="rect">
            <a:avLst/>
          </a:prstGeom>
          <a:noFill/>
        </p:spPr>
        <p:txBody>
          <a:bodyPr wrap="square" rtlCol="0">
            <a:spAutoFit/>
          </a:bodyPr>
          <a:lstStyle/>
          <a:p>
            <a:pPr algn="ctr"/>
            <a:r>
              <a:rPr lang="en-GB" sz="2800" dirty="0" smtClean="0">
                <a:solidFill>
                  <a:schemeClr val="accent2"/>
                </a:solidFill>
                <a:latin typeface="Arial" panose="020B0604020202020204" pitchFamily="34" charset="0"/>
                <a:cs typeface="Arial" panose="020B0604020202020204" pitchFamily="34" charset="0"/>
              </a:rPr>
              <a:t>Metals, Alloys and Plastics</a:t>
            </a:r>
            <a:endParaRPr lang="en-GB" sz="2800" dirty="0">
              <a:solidFill>
                <a:schemeClr val="accent2"/>
              </a:solidFill>
              <a:latin typeface="Arial" panose="020B0604020202020204" pitchFamily="34" charset="0"/>
              <a:cs typeface="Arial" panose="020B0604020202020204" pitchFamily="34" charset="0"/>
            </a:endParaRP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Metals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19" name="TextBox 18"/>
          <p:cNvSpPr txBox="1"/>
          <p:nvPr/>
        </p:nvSpPr>
        <p:spPr>
          <a:xfrm>
            <a:off x="2084832" y="6840729"/>
            <a:ext cx="2414016" cy="338554"/>
          </a:xfrm>
          <a:prstGeom prst="rect">
            <a:avLst/>
          </a:prstGeom>
          <a:noFill/>
        </p:spPr>
        <p:txBody>
          <a:bodyPr wrap="square" rtlCol="0">
            <a:spAutoFit/>
          </a:bodyPr>
          <a:lstStyle/>
          <a:p>
            <a:pPr algn="ctr"/>
            <a:r>
              <a:rPr lang="en-GB" sz="1600" b="1" dirty="0" smtClean="0">
                <a:solidFill>
                  <a:schemeClr val="accent2"/>
                </a:solidFill>
                <a:latin typeface="Arial" panose="020B0604020202020204" pitchFamily="34" charset="0"/>
                <a:ea typeface="Tahoma" panose="020B0604030504040204" pitchFamily="34" charset="0"/>
                <a:cs typeface="Arial" panose="020B0604020202020204" pitchFamily="34" charset="0"/>
              </a:rPr>
              <a:t>Alloys</a:t>
            </a:r>
            <a:endPar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20" name="TextBox 19"/>
          <p:cNvSpPr txBox="1"/>
          <p:nvPr/>
        </p:nvSpPr>
        <p:spPr>
          <a:xfrm>
            <a:off x="6726786" y="7528931"/>
            <a:ext cx="2602844" cy="584775"/>
          </a:xfrm>
          <a:prstGeom prst="rect">
            <a:avLst/>
          </a:prstGeom>
          <a:noFill/>
        </p:spPr>
        <p:txBody>
          <a:bodyPr wrap="square" rtlCol="0">
            <a:spAutoFit/>
          </a:bodyPr>
          <a:lstStyle/>
          <a:p>
            <a:pPr algn="ctr"/>
            <a:r>
              <a:rPr lang="en-GB" sz="1600" b="1" dirty="0" smtClean="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Metals and Alloys</a:t>
            </a:r>
            <a:endPar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smtClean="0">
                <a:latin typeface="Tahoma" panose="020B0604030504040204" pitchFamily="34" charset="0"/>
                <a:ea typeface="Tahoma" panose="020B0604030504040204" pitchFamily="34" charset="0"/>
                <a:cs typeface="Tahoma" panose="020B0604030504040204" pitchFamily="34" charset="0"/>
              </a:rPr>
              <a:t>Stock forms </a:t>
            </a:r>
            <a:r>
              <a:rPr lang="en-GB" sz="1200" dirty="0" smtClean="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smtClean="0">
                <a:solidFill>
                  <a:schemeClr val="accent2"/>
                </a:solidFill>
                <a:latin typeface="Arial" panose="020B0604020202020204" pitchFamily="34" charset="0"/>
                <a:ea typeface="Tahoma" panose="020B0604030504040204" pitchFamily="34" charset="0"/>
                <a:cs typeface="Arial" panose="020B0604020202020204" pitchFamily="34" charset="0"/>
              </a:rPr>
              <a:t>Plastics</a:t>
            </a:r>
            <a:endPar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4" name="Table 23"/>
          <p:cNvGraphicFramePr>
            <a:graphicFrameLocks noGrp="1"/>
          </p:cNvGraphicFramePr>
          <p:nvPr>
            <p:extLst/>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Thermoplastics </a:t>
                      </a:r>
                      <a:r>
                        <a:rPr lang="en-GB" sz="1200" b="0" dirty="0" smtClean="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PET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Easily </a:t>
                      </a:r>
                      <a:r>
                        <a:rPr lang="en-GB" sz="1200" b="1" dirty="0" smtClean="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smtClean="0">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PVC</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smtClean="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Pipes,</a:t>
                      </a:r>
                      <a:r>
                        <a:rPr lang="en-GB" sz="1200" baseline="0" dirty="0" smtClean="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HIPS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smtClean="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Containers and yoghurt pots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Acrylic</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Tough, brittle,</a:t>
                      </a:r>
                      <a:r>
                        <a:rPr lang="en-GB" sz="1200" baseline="0" dirty="0" smtClean="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Car lights,</a:t>
                      </a:r>
                      <a:r>
                        <a:rPr lang="en-GB" sz="1200" baseline="0" dirty="0" smtClean="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extLst/>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Thermosets </a:t>
                      </a:r>
                      <a:r>
                        <a:rPr lang="en-GB" sz="1200" b="0" dirty="0" smtClean="0">
                          <a:latin typeface="Tahoma" panose="020B0604030504040204" pitchFamily="34" charset="0"/>
                          <a:ea typeface="Tahoma" panose="020B0604030504040204" pitchFamily="34" charset="0"/>
                          <a:cs typeface="Tahoma" panose="020B0604030504040204" pitchFamily="34" charset="0"/>
                        </a:rPr>
                        <a:t>once heated and set </a:t>
                      </a:r>
                      <a:r>
                        <a:rPr lang="en-GB" sz="1200" b="1" dirty="0" smtClean="0">
                          <a:latin typeface="Tahoma" panose="020B0604030504040204" pitchFamily="34" charset="0"/>
                          <a:ea typeface="Tahoma" panose="020B0604030504040204" pitchFamily="34" charset="0"/>
                          <a:cs typeface="Tahoma" panose="020B0604030504040204" pitchFamily="34" charset="0"/>
                        </a:rPr>
                        <a:t>cannot</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0" baseline="0" dirty="0" smtClean="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Melamine Formaldehyde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Food safe, hygienic, hard and brittle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smtClean="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smtClean="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Urea</a:t>
                      </a:r>
                      <a:r>
                        <a:rPr lang="en-GB" sz="1200" b="1" baseline="0" dirty="0" smtClean="0">
                          <a:latin typeface="Tahoma" panose="020B0604030504040204" pitchFamily="34" charset="0"/>
                          <a:ea typeface="Tahoma" panose="020B0604030504040204" pitchFamily="34" charset="0"/>
                          <a:cs typeface="Tahoma" panose="020B0604030504040204" pitchFamily="34" charset="0"/>
                        </a:rPr>
                        <a:t> </a:t>
                      </a:r>
                      <a:r>
                        <a:rPr lang="en-GB" sz="1200" b="1" baseline="0" dirty="0" err="1" smtClean="0">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smtClean="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smtClean="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Polyester Resin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Strong, heat resistant, can be transparent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Coatings,</a:t>
                      </a:r>
                      <a:r>
                        <a:rPr lang="en-GB" sz="1200" baseline="0" dirty="0" smtClean="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smtClean="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Plastics</a:t>
            </a:r>
            <a:endParaRPr lang="en-GB" sz="1200" b="1" dirty="0">
              <a:solidFill>
                <a:schemeClr val="accent2"/>
              </a:solidFill>
              <a:latin typeface="Arial" panose="020B0604020202020204" pitchFamily="34" charset="0"/>
              <a:ea typeface="Tahoma" panose="020B0604030504040204" pitchFamily="34" charset="0"/>
              <a:cs typeface="Arial" panose="020B0604020202020204" pitchFamily="34" charset="0"/>
            </a:endParaRP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137037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3552" y="475488"/>
            <a:ext cx="6693408" cy="523220"/>
          </a:xfrm>
          <a:prstGeom prst="rect">
            <a:avLst/>
          </a:prstGeom>
          <a:noFill/>
        </p:spPr>
        <p:txBody>
          <a:bodyPr wrap="square" rtlCol="0">
            <a:spAutoFit/>
          </a:bodyPr>
          <a:lstStyle/>
          <a:p>
            <a:pPr algn="ctr"/>
            <a:r>
              <a:rPr lang="en-GB" sz="2800" dirty="0" smtClean="0">
                <a:solidFill>
                  <a:srgbClr val="7030A0"/>
                </a:solidFill>
                <a:latin typeface="Arial" panose="020B0604020202020204" pitchFamily="34" charset="0"/>
                <a:cs typeface="Arial" panose="020B0604020202020204" pitchFamily="34" charset="0"/>
              </a:rPr>
              <a:t>People, </a:t>
            </a:r>
            <a:r>
              <a:rPr lang="en-GB" sz="2800" dirty="0" smtClean="0">
                <a:solidFill>
                  <a:srgbClr val="7030A0"/>
                </a:solidFill>
                <a:latin typeface="Arial" panose="020B0604020202020204" pitchFamily="34" charset="0"/>
                <a:cs typeface="Arial" panose="020B0604020202020204" pitchFamily="34" charset="0"/>
              </a:rPr>
              <a:t>Society and Culture</a:t>
            </a:r>
            <a:endParaRPr lang="en-GB" sz="2800" dirty="0">
              <a:solidFill>
                <a:srgbClr val="7030A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nvPr>
        </p:nvGraphicFramePr>
        <p:xfrm>
          <a:off x="597408" y="1114552"/>
          <a:ext cx="5803392" cy="2597912"/>
        </p:xfrm>
        <a:graphic>
          <a:graphicData uri="http://schemas.openxmlformats.org/drawingml/2006/table">
            <a:tbl>
              <a:tblPr firstRow="1" bandRow="1">
                <a:tableStyleId>{5940675A-B579-460E-94D1-54222C63F5DA}</a:tableStyleId>
              </a:tblPr>
              <a:tblGrid>
                <a:gridCol w="5803392">
                  <a:extLst>
                    <a:ext uri="{9D8B030D-6E8A-4147-A177-3AD203B41FA5}">
                      <a16:colId xmlns:a16="http://schemas.microsoft.com/office/drawing/2014/main" val="1398461310"/>
                    </a:ext>
                  </a:extLst>
                </a:gridCol>
              </a:tblGrid>
              <a:tr h="49479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Market Pull and Technology Push</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4240746214"/>
                  </a:ext>
                </a:extLst>
              </a:tr>
              <a:tr h="969772">
                <a:tc>
                  <a:txBody>
                    <a:bodyPr/>
                    <a:lstStyle/>
                    <a:p>
                      <a:pPr marL="0" indent="0">
                        <a:buNone/>
                      </a:pPr>
                      <a:r>
                        <a:rPr lang="en-US" sz="1200" b="1" dirty="0" smtClean="0">
                          <a:latin typeface="Tahoma" panose="020B0604030504040204" pitchFamily="34" charset="0"/>
                          <a:ea typeface="Tahoma" panose="020B0604030504040204" pitchFamily="34" charset="0"/>
                          <a:cs typeface="Tahoma" panose="020B0604030504040204" pitchFamily="34" charset="0"/>
                        </a:rPr>
                        <a:t>Technology Push </a:t>
                      </a:r>
                      <a:r>
                        <a:rPr lang="en-US" sz="1200" dirty="0" smtClean="0">
                          <a:latin typeface="Tahoma" panose="020B0604030504040204" pitchFamily="34" charset="0"/>
                          <a:ea typeface="Tahoma" panose="020B0604030504040204" pitchFamily="34" charset="0"/>
                          <a:cs typeface="Tahoma" panose="020B0604030504040204" pitchFamily="34" charset="0"/>
                        </a:rPr>
                        <a:t>is the development of new technology, materials and manufacturing methods to create new products or improve old ones.</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smtClean="0">
                          <a:latin typeface="Tahoma" panose="020B0604030504040204" pitchFamily="34" charset="0"/>
                          <a:ea typeface="Tahoma" panose="020B0604030504040204" pitchFamily="34" charset="0"/>
                          <a:cs typeface="Tahoma" panose="020B0604030504040204" pitchFamily="34" charset="0"/>
                        </a:rPr>
                        <a:t>Examples include; Smart</a:t>
                      </a:r>
                      <a:r>
                        <a:rPr lang="en-US" sz="1200" baseline="0" dirty="0" smtClean="0">
                          <a:latin typeface="Tahoma" panose="020B0604030504040204" pitchFamily="34" charset="0"/>
                          <a:ea typeface="Tahoma" panose="020B0604030504040204" pitchFamily="34" charset="0"/>
                          <a:cs typeface="Tahoma" panose="020B0604030504040204" pitchFamily="34" charset="0"/>
                        </a:rPr>
                        <a:t> Phones, Electricity, Mass Production, </a:t>
                      </a:r>
                      <a:r>
                        <a:rPr lang="en-US" sz="1200" baseline="0" dirty="0" err="1" smtClean="0">
                          <a:latin typeface="Tahoma" panose="020B0604030504040204" pitchFamily="34" charset="0"/>
                          <a:ea typeface="Tahoma" panose="020B0604030504040204" pitchFamily="34" charset="0"/>
                          <a:cs typeface="Tahoma" panose="020B0604030504040204" pitchFamily="34" charset="0"/>
                        </a:rPr>
                        <a:t>etc</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1" dirty="0" smtClean="0">
                          <a:latin typeface="Tahoma" panose="020B0604030504040204" pitchFamily="34" charset="0"/>
                          <a:ea typeface="Tahoma" panose="020B0604030504040204" pitchFamily="34" charset="0"/>
                          <a:cs typeface="Tahoma" panose="020B0604030504040204" pitchFamily="34" charset="0"/>
                        </a:rPr>
                        <a:t>Market pull </a:t>
                      </a:r>
                      <a:r>
                        <a:rPr lang="en-US" sz="1200" dirty="0" smtClean="0">
                          <a:latin typeface="Tahoma" panose="020B0604030504040204" pitchFamily="34" charset="0"/>
                          <a:ea typeface="Tahoma" panose="020B0604030504040204" pitchFamily="34" charset="0"/>
                          <a:cs typeface="Tahoma" panose="020B0604030504040204" pitchFamily="34" charset="0"/>
                        </a:rPr>
                        <a:t>is the demand from consumers for new products and improvements in old ones; this is often found via reviews, polls, surveys, </a:t>
                      </a:r>
                      <a:r>
                        <a:rPr lang="en-US" sz="1200" dirty="0" err="1" smtClean="0">
                          <a:latin typeface="Tahoma" panose="020B0604030504040204" pitchFamily="34" charset="0"/>
                          <a:ea typeface="Tahoma" panose="020B0604030504040204" pitchFamily="34" charset="0"/>
                          <a:cs typeface="Tahoma" panose="020B0604030504040204" pitchFamily="34" charset="0"/>
                        </a:rPr>
                        <a:t>etc</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smtClean="0">
                          <a:latin typeface="Tahoma" panose="020B0604030504040204" pitchFamily="34" charset="0"/>
                          <a:ea typeface="Tahoma" panose="020B0604030504040204" pitchFamily="34" charset="0"/>
                          <a:cs typeface="Tahoma" panose="020B0604030504040204" pitchFamily="34" charset="0"/>
                        </a:rPr>
                        <a:t>Examples include; Product</a:t>
                      </a:r>
                      <a:r>
                        <a:rPr lang="en-US" sz="1200" baseline="0" dirty="0" smtClean="0">
                          <a:latin typeface="Tahoma" panose="020B0604030504040204" pitchFamily="34" charset="0"/>
                          <a:ea typeface="Tahoma" panose="020B0604030504040204" pitchFamily="34" charset="0"/>
                          <a:cs typeface="Tahoma" panose="020B0604030504040204" pitchFamily="34" charset="0"/>
                        </a:rPr>
                        <a:t> </a:t>
                      </a:r>
                      <a:r>
                        <a:rPr lang="en-US" sz="1200" b="1" baseline="0" dirty="0" smtClean="0">
                          <a:latin typeface="Tahoma" panose="020B0604030504040204" pitchFamily="34" charset="0"/>
                          <a:ea typeface="Tahoma" panose="020B0604030504040204" pitchFamily="34" charset="0"/>
                          <a:cs typeface="Tahoma" panose="020B0604030504040204" pitchFamily="34" charset="0"/>
                        </a:rPr>
                        <a:t>Aesthetics, </a:t>
                      </a:r>
                      <a:r>
                        <a:rPr lang="en-US" sz="1200" b="0" baseline="0" dirty="0" smtClean="0">
                          <a:latin typeface="Tahoma" panose="020B0604030504040204" pitchFamily="34" charset="0"/>
                          <a:ea typeface="Tahoma" panose="020B0604030504040204" pitchFamily="34" charset="0"/>
                          <a:cs typeface="Tahoma" panose="020B0604030504040204" pitchFamily="34" charset="0"/>
                        </a:rPr>
                        <a:t>making products easier to use, </a:t>
                      </a:r>
                      <a:r>
                        <a:rPr lang="en-US" sz="1200" b="0" baseline="0" dirty="0" err="1" smtClean="0">
                          <a:latin typeface="Tahoma" panose="020B0604030504040204" pitchFamily="34" charset="0"/>
                          <a:ea typeface="Tahoma" panose="020B0604030504040204" pitchFamily="34" charset="0"/>
                          <a:cs typeface="Tahoma" panose="020B0604030504040204" pitchFamily="34" charset="0"/>
                        </a:rPr>
                        <a:t>etc</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6" name="Table 5"/>
          <p:cNvGraphicFramePr>
            <a:graphicFrameLocks noGrp="1"/>
          </p:cNvGraphicFramePr>
          <p:nvPr>
            <p:extLst/>
          </p:nvPr>
        </p:nvGraphicFramePr>
        <p:xfrm>
          <a:off x="6565392" y="1120648"/>
          <a:ext cx="5888736" cy="5523992"/>
        </p:xfrm>
        <a:graphic>
          <a:graphicData uri="http://schemas.openxmlformats.org/drawingml/2006/table">
            <a:tbl>
              <a:tblPr firstRow="1" bandRow="1">
                <a:tableStyleId>{5940675A-B579-460E-94D1-54222C63F5DA}</a:tableStyleId>
              </a:tblPr>
              <a:tblGrid>
                <a:gridCol w="5888736">
                  <a:extLst>
                    <a:ext uri="{9D8B030D-6E8A-4147-A177-3AD203B41FA5}">
                      <a16:colId xmlns:a16="http://schemas.microsoft.com/office/drawing/2014/main" val="1398461310"/>
                    </a:ext>
                  </a:extLst>
                </a:gridCol>
              </a:tblGrid>
              <a:tr h="49479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Fashion and Trends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4240746214"/>
                  </a:ext>
                </a:extLst>
              </a:tr>
              <a:tr h="969772">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Fashion</a:t>
                      </a:r>
                      <a:r>
                        <a:rPr lang="en-GB" sz="1200" baseline="0" dirty="0" smtClean="0">
                          <a:latin typeface="Tahoma" panose="020B0604030504040204" pitchFamily="34" charset="0"/>
                          <a:ea typeface="Tahoma" panose="020B0604030504040204" pitchFamily="34" charset="0"/>
                          <a:cs typeface="Tahoma" panose="020B0604030504040204" pitchFamily="34" charset="0"/>
                        </a:rPr>
                        <a:t> and Trends will change quickly, and you can see major differences in fashions over decades.</a:t>
                      </a: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Designers have to make sure their products meet the fashion and trends of the area they are designing and selling the product to.</a:t>
                      </a: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The change of products over time is called </a:t>
                      </a:r>
                      <a:r>
                        <a:rPr lang="en-GB" sz="1200" b="1" baseline="0" dirty="0" smtClean="0">
                          <a:latin typeface="Tahoma" panose="020B0604030504040204" pitchFamily="34" charset="0"/>
                          <a:ea typeface="Tahoma" panose="020B0604030504040204" pitchFamily="34" charset="0"/>
                          <a:cs typeface="Tahoma" panose="020B0604030504040204" pitchFamily="34" charset="0"/>
                        </a:rPr>
                        <a:t>Product Evolution</a:t>
                      </a:r>
                      <a:r>
                        <a:rPr lang="en-GB" sz="1200" b="0" baseline="0" dirty="0" smtClean="0">
                          <a:latin typeface="Tahoma" panose="020B0604030504040204" pitchFamily="34" charset="0"/>
                          <a:ea typeface="Tahoma" panose="020B0604030504040204" pitchFamily="34" charset="0"/>
                          <a:cs typeface="Tahoma" panose="020B0604030504040204" pitchFamily="34" charset="0"/>
                        </a:rPr>
                        <a:t>. This is caused by Market Pull, Technology Push and Fashion and Trends.</a:t>
                      </a: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Some products are seen as </a:t>
                      </a:r>
                      <a:r>
                        <a:rPr lang="en-GB" sz="1200" b="1" baseline="0" dirty="0" smtClean="0">
                          <a:latin typeface="Tahoma" panose="020B0604030504040204" pitchFamily="34" charset="0"/>
                          <a:ea typeface="Tahoma" panose="020B0604030504040204" pitchFamily="34" charset="0"/>
                          <a:cs typeface="Tahoma" panose="020B0604030504040204" pitchFamily="34" charset="0"/>
                        </a:rPr>
                        <a:t>timeless. </a:t>
                      </a:r>
                      <a:r>
                        <a:rPr lang="en-GB" sz="1200" b="0" baseline="0" dirty="0" smtClean="0">
                          <a:latin typeface="Tahoma" panose="020B0604030504040204" pitchFamily="34" charset="0"/>
                          <a:ea typeface="Tahoma" panose="020B0604030504040204" pitchFamily="34" charset="0"/>
                          <a:cs typeface="Tahoma" panose="020B0604030504040204" pitchFamily="34" charset="0"/>
                        </a:rPr>
                        <a:t>These products are called </a:t>
                      </a:r>
                      <a:r>
                        <a:rPr lang="en-GB" sz="1200" b="1" baseline="0" dirty="0" smtClean="0">
                          <a:latin typeface="Tahoma" panose="020B0604030504040204" pitchFamily="34" charset="0"/>
                          <a:ea typeface="Tahoma" panose="020B0604030504040204" pitchFamily="34" charset="0"/>
                          <a:cs typeface="Tahoma" panose="020B0604030504040204" pitchFamily="34" charset="0"/>
                        </a:rPr>
                        <a:t>Iconic Designs.</a:t>
                      </a:r>
                      <a:r>
                        <a:rPr lang="en-GB" sz="1200" b="0" baseline="0" dirty="0" smtClean="0">
                          <a:latin typeface="Tahoma" panose="020B0604030504040204" pitchFamily="34" charset="0"/>
                          <a:ea typeface="Tahoma" panose="020B0604030504040204" pitchFamily="34" charset="0"/>
                          <a:cs typeface="Tahoma" panose="020B0604030504040204" pitchFamily="34" charset="0"/>
                        </a:rPr>
                        <a:t> These products are timeless because they were innovative, set a bench mark for following products, changed their industry and are often copied.</a:t>
                      </a:r>
                    </a:p>
                    <a:p>
                      <a:pPr algn="ctr"/>
                      <a:r>
                        <a:rPr lang="en-GB" sz="1200" b="0" baseline="0" dirty="0" smtClean="0">
                          <a:latin typeface="Tahoma" panose="020B0604030504040204" pitchFamily="34" charset="0"/>
                          <a:ea typeface="Tahoma" panose="020B0604030504040204" pitchFamily="34" charset="0"/>
                          <a:cs typeface="Tahoma" panose="020B0604030504040204" pitchFamily="34" charset="0"/>
                        </a:rPr>
                        <a:t>Examples include; iPod, iPhone, Angle-Poise Lamp, Swiss Army Knife, Converse Shoes, Levi’s Jeans, Classic Mini Cooper</a:t>
                      </a: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7" name="Table 6"/>
          <p:cNvGraphicFramePr>
            <a:graphicFrameLocks noGrp="1"/>
          </p:cNvGraphicFramePr>
          <p:nvPr>
            <p:extLst/>
          </p:nvPr>
        </p:nvGraphicFramePr>
        <p:xfrm>
          <a:off x="562114" y="3960100"/>
          <a:ext cx="5838685" cy="5421644"/>
        </p:xfrm>
        <a:graphic>
          <a:graphicData uri="http://schemas.openxmlformats.org/drawingml/2006/table">
            <a:tbl>
              <a:tblPr firstRow="1" bandRow="1">
                <a:tableStyleId>{5940675A-B579-460E-94D1-54222C63F5DA}</a:tableStyleId>
              </a:tblPr>
              <a:tblGrid>
                <a:gridCol w="5838685">
                  <a:extLst>
                    <a:ext uri="{9D8B030D-6E8A-4147-A177-3AD203B41FA5}">
                      <a16:colId xmlns:a16="http://schemas.microsoft.com/office/drawing/2014/main" val="1398461310"/>
                    </a:ext>
                  </a:extLst>
                </a:gridCol>
              </a:tblGrid>
              <a:tr h="57532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Cultures, Faith and Belief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4240746214"/>
                  </a:ext>
                </a:extLst>
              </a:tr>
              <a:tr h="3821279">
                <a:tc>
                  <a:txBody>
                    <a:bodyPr/>
                    <a:lstStyle/>
                    <a:p>
                      <a:pPr marL="0" indent="0">
                        <a:buNone/>
                      </a:pPr>
                      <a:r>
                        <a:rPr lang="en-US" sz="1200" dirty="0" smtClean="0">
                          <a:latin typeface="Tahoma" panose="020B0604030504040204" pitchFamily="34" charset="0"/>
                          <a:ea typeface="Tahoma" panose="020B0604030504040204" pitchFamily="34" charset="0"/>
                          <a:cs typeface="Tahoma" panose="020B0604030504040204" pitchFamily="34" charset="0"/>
                        </a:rPr>
                        <a:t>Different groups of people have different interests and have to be catered for.</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smtClean="0">
                          <a:latin typeface="Tahoma" panose="020B0604030504040204" pitchFamily="34" charset="0"/>
                          <a:ea typeface="Tahoma" panose="020B0604030504040204" pitchFamily="34" charset="0"/>
                          <a:cs typeface="Tahoma" panose="020B0604030504040204" pitchFamily="34" charset="0"/>
                        </a:rPr>
                        <a:t>Different countries and cultures also react to products differently. </a:t>
                      </a:r>
                      <a:br>
                        <a:rPr lang="en-US" sz="1200" dirty="0" smtClean="0">
                          <a:latin typeface="Tahoma" panose="020B0604030504040204" pitchFamily="34" charset="0"/>
                          <a:ea typeface="Tahoma" panose="020B0604030504040204" pitchFamily="34" charset="0"/>
                          <a:cs typeface="Tahoma" panose="020B0604030504040204" pitchFamily="34" charset="0"/>
                        </a:rPr>
                      </a:br>
                      <a:endParaRPr lang="en-US" sz="1200" b="0" i="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dirty="0" smtClean="0">
                          <a:latin typeface="Tahoma" panose="020B0604030504040204" pitchFamily="34" charset="0"/>
                          <a:ea typeface="Tahoma" panose="020B0604030504040204" pitchFamily="34" charset="0"/>
                          <a:cs typeface="Tahoma" panose="020B0604030504040204" pitchFamily="34" charset="0"/>
                        </a:rPr>
                        <a:t>E.g. In India McDonalds don’t sell beef burgers as it has a large Hindu population, and cows are seen as sacred – in contrast the UK sells its most amount of fish and chips on a Friday as it is a Christian tradition to not eat meat on that day.</a:t>
                      </a: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smtClean="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370356"/>
                  </a:ext>
                </a:extLst>
              </a:tr>
            </a:tbl>
          </a:graphicData>
        </a:graphic>
      </p:graphicFrame>
      <p:graphicFrame>
        <p:nvGraphicFramePr>
          <p:cNvPr id="8" name="Table 7"/>
          <p:cNvGraphicFramePr>
            <a:graphicFrameLocks noGrp="1"/>
          </p:cNvGraphicFramePr>
          <p:nvPr>
            <p:extLst/>
          </p:nvPr>
        </p:nvGraphicFramePr>
        <p:xfrm>
          <a:off x="6615442" y="6922757"/>
          <a:ext cx="5783821" cy="2415032"/>
        </p:xfrm>
        <a:graphic>
          <a:graphicData uri="http://schemas.openxmlformats.org/drawingml/2006/table">
            <a:tbl>
              <a:tblPr firstRow="1" bandRow="1">
                <a:tableStyleId>{5940675A-B579-460E-94D1-54222C63F5DA}</a:tableStyleId>
              </a:tblPr>
              <a:tblGrid>
                <a:gridCol w="5783821">
                  <a:extLst>
                    <a:ext uri="{9D8B030D-6E8A-4147-A177-3AD203B41FA5}">
                      <a16:colId xmlns:a16="http://schemas.microsoft.com/office/drawing/2014/main" val="1398461310"/>
                    </a:ext>
                  </a:extLst>
                </a:gridCol>
              </a:tblGrid>
              <a:tr h="494792">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Inclusive vs. Exclusive Design</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4240746214"/>
                  </a:ext>
                </a:extLst>
              </a:tr>
              <a:tr h="969772">
                <a:tc>
                  <a:txBody>
                    <a:bodyPr/>
                    <a:lstStyle/>
                    <a:p>
                      <a:r>
                        <a:rPr lang="en-GB" sz="1200" b="1" i="0" dirty="0" smtClean="0">
                          <a:latin typeface="Tahoma" panose="020B0604030504040204" pitchFamily="34" charset="0"/>
                          <a:ea typeface="Tahoma" panose="020B0604030504040204" pitchFamily="34" charset="0"/>
                          <a:cs typeface="Tahoma" panose="020B0604030504040204" pitchFamily="34" charset="0"/>
                        </a:rPr>
                        <a:t>Inclusive Design: </a:t>
                      </a:r>
                      <a:r>
                        <a:rPr lang="en-GB" sz="1200" i="0" dirty="0" smtClean="0">
                          <a:latin typeface="Tahoma" panose="020B0604030504040204" pitchFamily="34" charset="0"/>
                          <a:ea typeface="Tahoma" panose="020B0604030504040204" pitchFamily="34" charset="0"/>
                          <a:cs typeface="Tahoma" panose="020B0604030504040204" pitchFamily="34" charset="0"/>
                        </a:rPr>
                        <a:t>The aim to create a product that as many people as possible can use</a:t>
                      </a:r>
                    </a:p>
                    <a:p>
                      <a:endParaRPr lang="en-GB" sz="1200" i="0" dirty="0" smtClean="0">
                        <a:latin typeface="Tahoma" panose="020B0604030504040204" pitchFamily="34" charset="0"/>
                        <a:ea typeface="Tahoma" panose="020B0604030504040204" pitchFamily="34" charset="0"/>
                        <a:cs typeface="Tahoma" panose="020B0604030504040204" pitchFamily="34" charset="0"/>
                      </a:endParaRPr>
                    </a:p>
                    <a:p>
                      <a:r>
                        <a:rPr lang="en-GB" sz="1200" i="0" dirty="0" smtClean="0">
                          <a:latin typeface="Tahoma" panose="020B0604030504040204" pitchFamily="34" charset="0"/>
                          <a:ea typeface="Tahoma" panose="020B0604030504040204" pitchFamily="34" charset="0"/>
                          <a:cs typeface="Tahoma" panose="020B0604030504040204" pitchFamily="34" charset="0"/>
                        </a:rPr>
                        <a:t>Examples include; Cars, Doorframes, Adjustable Products,</a:t>
                      </a:r>
                      <a:r>
                        <a:rPr lang="en-GB" sz="1200" i="0" baseline="0" dirty="0" smtClean="0">
                          <a:latin typeface="Tahoma" panose="020B0604030504040204" pitchFamily="34" charset="0"/>
                          <a:ea typeface="Tahoma" panose="020B0604030504040204" pitchFamily="34" charset="0"/>
                          <a:cs typeface="Tahoma" panose="020B0604030504040204" pitchFamily="34" charset="0"/>
                        </a:rPr>
                        <a:t> </a:t>
                      </a:r>
                      <a:r>
                        <a:rPr lang="en-GB" sz="1200" i="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200" i="0" dirty="0" smtClean="0">
                        <a:latin typeface="Tahoma" panose="020B0604030504040204" pitchFamily="34" charset="0"/>
                        <a:ea typeface="Tahoma" panose="020B0604030504040204" pitchFamily="34" charset="0"/>
                        <a:cs typeface="Tahoma" panose="020B0604030504040204" pitchFamily="34" charset="0"/>
                      </a:endParaRPr>
                    </a:p>
                    <a:p>
                      <a:endParaRPr lang="en-GB" sz="1200" b="1" i="0" dirty="0" smtClean="0">
                        <a:latin typeface="Tahoma" panose="020B0604030504040204" pitchFamily="34" charset="0"/>
                        <a:ea typeface="Tahoma" panose="020B0604030504040204" pitchFamily="34" charset="0"/>
                        <a:cs typeface="Tahoma" panose="020B0604030504040204" pitchFamily="34" charset="0"/>
                      </a:endParaRPr>
                    </a:p>
                    <a:p>
                      <a:r>
                        <a:rPr lang="en-GB" sz="1200" b="1" i="0" dirty="0" smtClean="0">
                          <a:latin typeface="Tahoma" panose="020B0604030504040204" pitchFamily="34" charset="0"/>
                          <a:ea typeface="Tahoma" panose="020B0604030504040204" pitchFamily="34" charset="0"/>
                          <a:cs typeface="Tahoma" panose="020B0604030504040204" pitchFamily="34" charset="0"/>
                        </a:rPr>
                        <a:t>Exclusive Design: </a:t>
                      </a:r>
                      <a:r>
                        <a:rPr lang="en-GB" sz="1200" i="0" dirty="0" smtClean="0">
                          <a:latin typeface="Tahoma" panose="020B0604030504040204" pitchFamily="34" charset="0"/>
                          <a:ea typeface="Tahoma" panose="020B0604030504040204" pitchFamily="34" charset="0"/>
                          <a:cs typeface="Tahoma" panose="020B0604030504040204" pitchFamily="34" charset="0"/>
                        </a:rPr>
                        <a:t>The aim to create a product for a particular group and their needs</a:t>
                      </a:r>
                    </a:p>
                    <a:p>
                      <a:endParaRPr lang="en-GB" sz="1200" i="0" dirty="0" smtClean="0">
                        <a:latin typeface="Tahoma" panose="020B0604030504040204" pitchFamily="34" charset="0"/>
                        <a:ea typeface="Tahoma" panose="020B0604030504040204" pitchFamily="34" charset="0"/>
                        <a:cs typeface="Tahoma" panose="020B0604030504040204" pitchFamily="34" charset="0"/>
                      </a:endParaRPr>
                    </a:p>
                    <a:p>
                      <a:r>
                        <a:rPr lang="en-GB" sz="1200" i="0" dirty="0" smtClean="0">
                          <a:latin typeface="Tahoma" panose="020B0604030504040204" pitchFamily="34" charset="0"/>
                          <a:ea typeface="Tahoma" panose="020B0604030504040204" pitchFamily="34" charset="0"/>
                          <a:cs typeface="Tahoma" panose="020B0604030504040204" pitchFamily="34" charset="0"/>
                        </a:rPr>
                        <a:t>Examples include; Car</a:t>
                      </a:r>
                      <a:r>
                        <a:rPr lang="en-GB" sz="1200" i="0" baseline="0" dirty="0" smtClean="0">
                          <a:latin typeface="Tahoma" panose="020B0604030504040204" pitchFamily="34" charset="0"/>
                          <a:ea typeface="Tahoma" panose="020B0604030504040204" pitchFamily="34" charset="0"/>
                          <a:cs typeface="Tahoma" panose="020B0604030504040204" pitchFamily="34" charset="0"/>
                        </a:rPr>
                        <a:t> seats for babies, Wheelchairs, Stair Lifts</a:t>
                      </a:r>
                      <a:endParaRPr lang="en-GB" sz="1200" i="0" dirty="0" smtClean="0">
                        <a:latin typeface="Tahoma" panose="020B0604030504040204" pitchFamily="34" charset="0"/>
                        <a:ea typeface="Tahoma" panose="020B0604030504040204" pitchFamily="34" charset="0"/>
                        <a:cs typeface="Tahoma" panose="020B0604030504040204" pitchFamily="34" charset="0"/>
                      </a:endParaRPr>
                    </a:p>
                    <a:p>
                      <a:pPr algn="ctr"/>
                      <a:endParaRPr lang="en-GB" sz="1200" dirty="0"/>
                    </a:p>
                  </a:txBody>
                  <a:tcPr anchor="ctr"/>
                </a:tc>
                <a:extLst>
                  <a:ext uri="{0D108BD9-81ED-4DB2-BD59-A6C34878D82A}">
                    <a16:rowId xmlns:a16="http://schemas.microsoft.com/office/drawing/2014/main" val="3916370356"/>
                  </a:ext>
                </a:extLst>
              </a:tr>
            </a:tbl>
          </a:graphicData>
        </a:graphic>
      </p:graphicFrame>
      <p:pic>
        <p:nvPicPr>
          <p:cNvPr id="9" name="Picture 8">
            <a:extLst>
              <a:ext uri="{FF2B5EF4-FFF2-40B4-BE49-F238E27FC236}">
                <a16:creationId xmlns:a16="http://schemas.microsoft.com/office/drawing/2014/main" id="{BBF96063-805F-584D-9CAA-A8B6C271C85E}"/>
              </a:ext>
            </a:extLst>
          </p:cNvPr>
          <p:cNvPicPr>
            <a:picLocks noChangeAspect="1"/>
          </p:cNvPicPr>
          <p:nvPr/>
        </p:nvPicPr>
        <p:blipFill rotWithShape="1">
          <a:blip r:embed="rId2"/>
          <a:srcRect l="6522" t="6763" r="1884" b="17295"/>
          <a:stretch/>
        </p:blipFill>
        <p:spPr>
          <a:xfrm>
            <a:off x="961193" y="6005360"/>
            <a:ext cx="5073847" cy="315509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21" y="3217637"/>
            <a:ext cx="3732415" cy="10407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432" y="5558990"/>
            <a:ext cx="3081414" cy="1002713"/>
          </a:xfrm>
          <a:prstGeom prst="rect">
            <a:avLst/>
          </a:prstGeom>
        </p:spPr>
      </p:pic>
    </p:spTree>
    <p:extLst>
      <p:ext uri="{BB962C8B-B14F-4D97-AF65-F5344CB8AC3E}">
        <p14:creationId xmlns:p14="http://schemas.microsoft.com/office/powerpoint/2010/main" val="119770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2" y="783773"/>
          <a:ext cx="12801600" cy="8238542"/>
        </p:xfrm>
        <a:graphic>
          <a:graphicData uri="http://schemas.openxmlformats.org/drawingml/2006/table">
            <a:tbl>
              <a:tblPr firstRow="1" bandRow="1">
                <a:tableStyleId>{5940675A-B579-460E-94D1-54222C63F5DA}</a:tableStyleId>
              </a:tblPr>
              <a:tblGrid>
                <a:gridCol w="947055">
                  <a:extLst>
                    <a:ext uri="{9D8B030D-6E8A-4147-A177-3AD203B41FA5}">
                      <a16:colId xmlns:a16="http://schemas.microsoft.com/office/drawing/2014/main" val="834746812"/>
                    </a:ext>
                  </a:extLst>
                </a:gridCol>
                <a:gridCol w="3004457">
                  <a:extLst>
                    <a:ext uri="{9D8B030D-6E8A-4147-A177-3AD203B41FA5}">
                      <a16:colId xmlns:a16="http://schemas.microsoft.com/office/drawing/2014/main" val="920269021"/>
                    </a:ext>
                  </a:extLst>
                </a:gridCol>
                <a:gridCol w="1611086">
                  <a:extLst>
                    <a:ext uri="{9D8B030D-6E8A-4147-A177-3AD203B41FA5}">
                      <a16:colId xmlns:a16="http://schemas.microsoft.com/office/drawing/2014/main" val="3587677128"/>
                    </a:ext>
                  </a:extLst>
                </a:gridCol>
                <a:gridCol w="1458686">
                  <a:extLst>
                    <a:ext uri="{9D8B030D-6E8A-4147-A177-3AD203B41FA5}">
                      <a16:colId xmlns:a16="http://schemas.microsoft.com/office/drawing/2014/main" val="1345634504"/>
                    </a:ext>
                  </a:extLst>
                </a:gridCol>
                <a:gridCol w="5780316">
                  <a:extLst>
                    <a:ext uri="{9D8B030D-6E8A-4147-A177-3AD203B41FA5}">
                      <a16:colId xmlns:a16="http://schemas.microsoft.com/office/drawing/2014/main" val="3034137838"/>
                    </a:ext>
                  </a:extLst>
                </a:gridCol>
              </a:tblGrid>
              <a:tr h="849084">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Name of Process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Diagram</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Material</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Products</a:t>
                      </a:r>
                      <a:r>
                        <a:rPr lang="en-GB" sz="1200" b="1" baseline="0" dirty="0" smtClean="0">
                          <a:latin typeface="Tahoma" panose="020B0604030504040204" pitchFamily="34" charset="0"/>
                          <a:ea typeface="Tahoma" panose="020B0604030504040204" pitchFamily="34" charset="0"/>
                          <a:cs typeface="Tahoma" panose="020B0604030504040204" pitchFamily="34" charset="0"/>
                        </a:rPr>
                        <a:t> Made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Key info</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1479408728"/>
                  </a:ext>
                </a:extLst>
              </a:tr>
              <a:tr h="109129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Screen-printing</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Papers and Textiles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Posters, signs and t-shirts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Screen printing places paint on</a:t>
                      </a:r>
                      <a:r>
                        <a:rPr lang="en-GB" sz="1200" baseline="0" dirty="0" smtClean="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125963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Offset</a:t>
                      </a:r>
                      <a:r>
                        <a:rPr lang="en-GB" sz="1200" b="1" baseline="0" dirty="0" smtClean="0">
                          <a:latin typeface="Tahoma" panose="020B0604030504040204" pitchFamily="34" charset="0"/>
                          <a:ea typeface="Tahoma" panose="020B0604030504040204" pitchFamily="34" charset="0"/>
                          <a:cs typeface="Tahoma" panose="020B0604030504040204" pitchFamily="34" charset="0"/>
                        </a:rPr>
                        <a:t> Lithography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Papers and card (thin, flexible</a:t>
                      </a:r>
                      <a:r>
                        <a:rPr lang="en-GB" sz="1200" baseline="0" dirty="0" smtClean="0">
                          <a:latin typeface="Tahoma" panose="020B0604030504040204" pitchFamily="34" charset="0"/>
                          <a:ea typeface="Tahoma" panose="020B0604030504040204" pitchFamily="34" charset="0"/>
                          <a:cs typeface="Tahoma" panose="020B0604030504040204" pitchFamily="34" charset="0"/>
                        </a:rPr>
                        <a:t> </a:t>
                      </a:r>
                      <a:r>
                        <a:rPr lang="en-GB" sz="1200" dirty="0" smtClean="0">
                          <a:latin typeface="Tahoma" panose="020B0604030504040204" pitchFamily="34" charset="0"/>
                          <a:ea typeface="Tahoma" panose="020B0604030504040204" pitchFamily="34" charset="0"/>
                          <a:cs typeface="Tahoma" panose="020B0604030504040204" pitchFamily="34" charset="0"/>
                        </a:rPr>
                        <a:t>plastics)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Posters, newspapers,  plastics</a:t>
                      </a:r>
                      <a:r>
                        <a:rPr lang="en-GB" sz="1200" baseline="0" dirty="0" smtClean="0">
                          <a:latin typeface="Tahoma" panose="020B0604030504040204" pitchFamily="34" charset="0"/>
                          <a:ea typeface="Tahoma" panose="020B0604030504040204" pitchFamily="34" charset="0"/>
                          <a:cs typeface="Tahoma" panose="020B0604030504040204" pitchFamily="34" charset="0"/>
                        </a:rPr>
                        <a:t> bags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Rollers containing</a:t>
                      </a:r>
                      <a:r>
                        <a:rPr lang="en-GB" sz="1200" baseline="0" dirty="0" smtClean="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25963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Lathe Turning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Wood and</a:t>
                      </a:r>
                      <a:r>
                        <a:rPr lang="en-GB" sz="1200" baseline="0" dirty="0" smtClean="0">
                          <a:latin typeface="Tahoma" panose="020B0604030504040204" pitchFamily="34" charset="0"/>
                          <a:ea typeface="Tahoma" panose="020B0604030504040204" pitchFamily="34" charset="0"/>
                          <a:cs typeface="Tahoma" panose="020B0604030504040204" pitchFamily="34" charset="0"/>
                        </a:rPr>
                        <a:t> 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1200" baseline="0" dirty="0" smtClean="0">
                          <a:latin typeface="Tahoma" panose="020B0604030504040204" pitchFamily="34" charset="0"/>
                          <a:ea typeface="Tahoma" panose="020B0604030504040204" pitchFamily="34" charset="0"/>
                          <a:cs typeface="Tahoma" panose="020B0604030504040204" pitchFamily="34" charset="0"/>
                        </a:rPr>
                        <a:t> items)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Material is</a:t>
                      </a:r>
                      <a:r>
                        <a:rPr lang="en-GB" sz="1200" baseline="0" dirty="0" smtClean="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25963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Die Casting</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Car parts, engine components,</a:t>
                      </a:r>
                      <a:r>
                        <a:rPr lang="en-GB" sz="1200" baseline="0" dirty="0" smtClean="0">
                          <a:latin typeface="Tahoma" panose="020B0604030504040204" pitchFamily="34" charset="0"/>
                          <a:ea typeface="Tahoma" panose="020B0604030504040204" pitchFamily="34" charset="0"/>
                          <a:cs typeface="Tahoma" panose="020B0604030504040204" pitchFamily="34" charset="0"/>
                        </a:rPr>
                        <a:t> </a:t>
                      </a:r>
                      <a:r>
                        <a:rPr lang="en-GB" sz="1200" baseline="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Molten metal is poured</a:t>
                      </a:r>
                      <a:r>
                        <a:rPr lang="en-GB" sz="1200" baseline="0" dirty="0" smtClean="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25963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Injection Moulding</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Chairs, toys, </a:t>
                      </a:r>
                      <a:r>
                        <a:rPr lang="en-GB" sz="1200" dirty="0" err="1" smtClean="0">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smtClean="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9633">
                <a:tc>
                  <a:txBody>
                    <a:bodyPr/>
                    <a:lstStyle/>
                    <a:p>
                      <a:pPr algn="ctr"/>
                      <a:r>
                        <a:rPr lang="en-GB" sz="1200" b="1" dirty="0" smtClean="0">
                          <a:latin typeface="Tahoma" panose="020B0604030504040204" pitchFamily="34" charset="0"/>
                          <a:ea typeface="Tahoma" panose="020B0604030504040204" pitchFamily="34" charset="0"/>
                          <a:cs typeface="Tahoma" panose="020B0604030504040204" pitchFamily="34" charset="0"/>
                        </a:rPr>
                        <a:t>Blow Moulding</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Plastic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smtClean="0">
                          <a:latin typeface="Tahoma" panose="020B0604030504040204" pitchFamily="34" charset="0"/>
                          <a:ea typeface="Tahoma" panose="020B0604030504040204" pitchFamily="34" charset="0"/>
                          <a:cs typeface="Tahoma" panose="020B0604030504040204" pitchFamily="34" charset="0"/>
                        </a:rPr>
                        <a:t>A</a:t>
                      </a:r>
                      <a:r>
                        <a:rPr lang="en-GB" sz="1200" baseline="0" dirty="0" smtClean="0">
                          <a:latin typeface="Tahoma" panose="020B0604030504040204" pitchFamily="34" charset="0"/>
                          <a:ea typeface="Tahoma" panose="020B0604030504040204" pitchFamily="34" charset="0"/>
                          <a:cs typeface="Tahoma" panose="020B0604030504040204" pitchFamily="34" charset="0"/>
                        </a:rPr>
                        <a:t> Plastic </a:t>
                      </a:r>
                      <a:r>
                        <a:rPr lang="en-GB" sz="1200" baseline="0" dirty="0" err="1" smtClean="0">
                          <a:latin typeface="Tahoma" panose="020B0604030504040204" pitchFamily="34" charset="0"/>
                          <a:ea typeface="Tahoma" panose="020B0604030504040204" pitchFamily="34" charset="0"/>
                          <a:cs typeface="Tahoma" panose="020B0604030504040204" pitchFamily="34" charset="0"/>
                        </a:rPr>
                        <a:t>parison</a:t>
                      </a:r>
                      <a:r>
                        <a:rPr lang="en-GB" sz="1200" baseline="0" dirty="0" smtClean="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1200" baseline="0" dirty="0" err="1" smtClean="0">
                          <a:latin typeface="Tahoma" panose="020B0604030504040204" pitchFamily="34" charset="0"/>
                          <a:ea typeface="Tahoma" panose="020B0604030504040204" pitchFamily="34" charset="0"/>
                          <a:cs typeface="Tahoma" panose="020B0604030504040204" pitchFamily="34" charset="0"/>
                        </a:rPr>
                        <a:t>parison</a:t>
                      </a:r>
                      <a:r>
                        <a:rPr lang="en-GB" sz="1200" baseline="0" dirty="0" smtClean="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1200" baseline="0" dirty="0" smtClean="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687595" y="119714"/>
            <a:ext cx="9582912" cy="523220"/>
          </a:xfrm>
          <a:prstGeom prst="rect">
            <a:avLst/>
          </a:prstGeom>
          <a:noFill/>
        </p:spPr>
        <p:txBody>
          <a:bodyPr wrap="square" rtlCol="0">
            <a:spAutoFit/>
          </a:bodyPr>
          <a:lstStyle/>
          <a:p>
            <a:pPr algn="ctr"/>
            <a:r>
              <a:rPr lang="en-GB" sz="2800" dirty="0" smtClean="0">
                <a:solidFill>
                  <a:schemeClr val="accent6">
                    <a:lumMod val="50000"/>
                  </a:schemeClr>
                </a:solidFill>
                <a:latin typeface="Arial" panose="020B0604020202020204" pitchFamily="34" charset="0"/>
                <a:cs typeface="Arial" panose="020B0604020202020204" pitchFamily="34" charset="0"/>
              </a:rPr>
              <a:t>Production Processes</a:t>
            </a:r>
            <a:endParaRPr lang="en-GB" sz="2800" dirty="0">
              <a:solidFill>
                <a:schemeClr val="accent6">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923" r="28441"/>
          <a:stretch/>
        </p:blipFill>
        <p:spPr>
          <a:xfrm rot="16200000">
            <a:off x="1733046" y="2743339"/>
            <a:ext cx="1179056" cy="126995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78" y="4034969"/>
            <a:ext cx="2253343" cy="12264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321" y="5366657"/>
            <a:ext cx="1665088" cy="110472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778" y="6648450"/>
            <a:ext cx="2436115" cy="9892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4256" y="7868666"/>
            <a:ext cx="2220686" cy="1129162"/>
          </a:xfrm>
          <a:prstGeom prst="rect">
            <a:avLst/>
          </a:prstGeom>
        </p:spPr>
      </p:pic>
      <p:pic>
        <p:nvPicPr>
          <p:cNvPr id="17" name="Picture 16"/>
          <p:cNvPicPr>
            <a:picLocks noChangeAspect="1"/>
          </p:cNvPicPr>
          <p:nvPr/>
        </p:nvPicPr>
        <p:blipFill>
          <a:blip r:embed="rId7"/>
          <a:stretch>
            <a:fillRect/>
          </a:stretch>
        </p:blipFill>
        <p:spPr>
          <a:xfrm>
            <a:off x="1527402" y="1653949"/>
            <a:ext cx="1943611" cy="994001"/>
          </a:xfrm>
          <a:prstGeom prst="rect">
            <a:avLst/>
          </a:prstGeom>
        </p:spPr>
      </p:pic>
    </p:spTree>
    <p:extLst>
      <p:ext uri="{BB962C8B-B14F-4D97-AF65-F5344CB8AC3E}">
        <p14:creationId xmlns:p14="http://schemas.microsoft.com/office/powerpoint/2010/main" val="4137095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CB0E7C7D-66CA-4515-B46D-ECCC71DA2D7C}"/>
</file>

<file path=customXml/itemProps2.xml><?xml version="1.0" encoding="utf-8"?>
<ds:datastoreItem xmlns:ds="http://schemas.openxmlformats.org/officeDocument/2006/customXml" ds:itemID="{52C16A79-F669-4881-A133-AC8439A3B867}"/>
</file>

<file path=customXml/itemProps3.xml><?xml version="1.0" encoding="utf-8"?>
<ds:datastoreItem xmlns:ds="http://schemas.openxmlformats.org/officeDocument/2006/customXml" ds:itemID="{13F2CF4A-46C6-4F3C-99F7-A8CB5B3334F4}"/>
</file>

<file path=docProps/app.xml><?xml version="1.0" encoding="utf-8"?>
<Properties xmlns="http://schemas.openxmlformats.org/officeDocument/2006/extended-properties" xmlns:vt="http://schemas.openxmlformats.org/officeDocument/2006/docPropsVTypes">
  <Template>Office Theme</Template>
  <TotalTime>35</TotalTime>
  <Words>3755</Words>
  <Application>Microsoft Office PowerPoint</Application>
  <PresentationFormat>A3 Paper (297x420 mm)</PresentationFormat>
  <Paragraphs>549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McVay, Catherine</cp:lastModifiedBy>
  <cp:revision>9</cp:revision>
  <dcterms:created xsi:type="dcterms:W3CDTF">2019-06-26T11:09:05Z</dcterms:created>
  <dcterms:modified xsi:type="dcterms:W3CDTF">2021-03-11T09:32:22Z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