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7" d="100"/>
          <a:sy n="37" d="100"/>
        </p:scale>
        <p:origin x="2016"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4D2BAD-B846-45F1-A6AB-F816168231DA}"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765C4-34BC-4F91-8A3A-BE7BB28108E3}" type="slidenum">
              <a:rPr lang="en-GB" smtClean="0"/>
              <a:t>‹#›</a:t>
            </a:fld>
            <a:endParaRPr lang="en-GB"/>
          </a:p>
        </p:txBody>
      </p:sp>
    </p:spTree>
    <p:extLst>
      <p:ext uri="{BB962C8B-B14F-4D97-AF65-F5344CB8AC3E}">
        <p14:creationId xmlns:p14="http://schemas.microsoft.com/office/powerpoint/2010/main" val="161312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4D2BAD-B846-45F1-A6AB-F816168231DA}"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765C4-34BC-4F91-8A3A-BE7BB28108E3}" type="slidenum">
              <a:rPr lang="en-GB" smtClean="0"/>
              <a:t>‹#›</a:t>
            </a:fld>
            <a:endParaRPr lang="en-GB"/>
          </a:p>
        </p:txBody>
      </p:sp>
    </p:spTree>
    <p:extLst>
      <p:ext uri="{BB962C8B-B14F-4D97-AF65-F5344CB8AC3E}">
        <p14:creationId xmlns:p14="http://schemas.microsoft.com/office/powerpoint/2010/main" val="9849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4D2BAD-B846-45F1-A6AB-F816168231DA}"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765C4-34BC-4F91-8A3A-BE7BB28108E3}" type="slidenum">
              <a:rPr lang="en-GB" smtClean="0"/>
              <a:t>‹#›</a:t>
            </a:fld>
            <a:endParaRPr lang="en-GB"/>
          </a:p>
        </p:txBody>
      </p:sp>
    </p:spTree>
    <p:extLst>
      <p:ext uri="{BB962C8B-B14F-4D97-AF65-F5344CB8AC3E}">
        <p14:creationId xmlns:p14="http://schemas.microsoft.com/office/powerpoint/2010/main" val="424627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4D2BAD-B846-45F1-A6AB-F816168231DA}"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765C4-34BC-4F91-8A3A-BE7BB28108E3}" type="slidenum">
              <a:rPr lang="en-GB" smtClean="0"/>
              <a:t>‹#›</a:t>
            </a:fld>
            <a:endParaRPr lang="en-GB"/>
          </a:p>
        </p:txBody>
      </p:sp>
    </p:spTree>
    <p:extLst>
      <p:ext uri="{BB962C8B-B14F-4D97-AF65-F5344CB8AC3E}">
        <p14:creationId xmlns:p14="http://schemas.microsoft.com/office/powerpoint/2010/main" val="281158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4D2BAD-B846-45F1-A6AB-F816168231DA}"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765C4-34BC-4F91-8A3A-BE7BB28108E3}" type="slidenum">
              <a:rPr lang="en-GB" smtClean="0"/>
              <a:t>‹#›</a:t>
            </a:fld>
            <a:endParaRPr lang="en-GB"/>
          </a:p>
        </p:txBody>
      </p:sp>
    </p:spTree>
    <p:extLst>
      <p:ext uri="{BB962C8B-B14F-4D97-AF65-F5344CB8AC3E}">
        <p14:creationId xmlns:p14="http://schemas.microsoft.com/office/powerpoint/2010/main" val="329979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4D2BAD-B846-45F1-A6AB-F816168231DA}"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7765C4-34BC-4F91-8A3A-BE7BB28108E3}" type="slidenum">
              <a:rPr lang="en-GB" smtClean="0"/>
              <a:t>‹#›</a:t>
            </a:fld>
            <a:endParaRPr lang="en-GB"/>
          </a:p>
        </p:txBody>
      </p:sp>
    </p:spTree>
    <p:extLst>
      <p:ext uri="{BB962C8B-B14F-4D97-AF65-F5344CB8AC3E}">
        <p14:creationId xmlns:p14="http://schemas.microsoft.com/office/powerpoint/2010/main" val="46194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4D2BAD-B846-45F1-A6AB-F816168231DA}" type="datetimeFigureOut">
              <a:rPr lang="en-GB" smtClean="0"/>
              <a:t>30/10/2023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7765C4-34BC-4F91-8A3A-BE7BB28108E3}" type="slidenum">
              <a:rPr lang="en-GB" smtClean="0"/>
              <a:t>‹#›</a:t>
            </a:fld>
            <a:endParaRPr lang="en-GB"/>
          </a:p>
        </p:txBody>
      </p:sp>
    </p:spTree>
    <p:extLst>
      <p:ext uri="{BB962C8B-B14F-4D97-AF65-F5344CB8AC3E}">
        <p14:creationId xmlns:p14="http://schemas.microsoft.com/office/powerpoint/2010/main" val="91607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4D2BAD-B846-45F1-A6AB-F816168231DA}" type="datetimeFigureOut">
              <a:rPr lang="en-GB" smtClean="0"/>
              <a:t>30/10/2023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7765C4-34BC-4F91-8A3A-BE7BB28108E3}" type="slidenum">
              <a:rPr lang="en-GB" smtClean="0"/>
              <a:t>‹#›</a:t>
            </a:fld>
            <a:endParaRPr lang="en-GB"/>
          </a:p>
        </p:txBody>
      </p:sp>
    </p:spTree>
    <p:extLst>
      <p:ext uri="{BB962C8B-B14F-4D97-AF65-F5344CB8AC3E}">
        <p14:creationId xmlns:p14="http://schemas.microsoft.com/office/powerpoint/2010/main" val="381165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D2BAD-B846-45F1-A6AB-F816168231DA}" type="datetimeFigureOut">
              <a:rPr lang="en-GB" smtClean="0"/>
              <a:t>30/10/2023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7765C4-34BC-4F91-8A3A-BE7BB28108E3}" type="slidenum">
              <a:rPr lang="en-GB" smtClean="0"/>
              <a:t>‹#›</a:t>
            </a:fld>
            <a:endParaRPr lang="en-GB"/>
          </a:p>
        </p:txBody>
      </p:sp>
    </p:spTree>
    <p:extLst>
      <p:ext uri="{BB962C8B-B14F-4D97-AF65-F5344CB8AC3E}">
        <p14:creationId xmlns:p14="http://schemas.microsoft.com/office/powerpoint/2010/main" val="344202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4D2BAD-B846-45F1-A6AB-F816168231DA}"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7765C4-34BC-4F91-8A3A-BE7BB28108E3}" type="slidenum">
              <a:rPr lang="en-GB" smtClean="0"/>
              <a:t>‹#›</a:t>
            </a:fld>
            <a:endParaRPr lang="en-GB"/>
          </a:p>
        </p:txBody>
      </p:sp>
    </p:spTree>
    <p:extLst>
      <p:ext uri="{BB962C8B-B14F-4D97-AF65-F5344CB8AC3E}">
        <p14:creationId xmlns:p14="http://schemas.microsoft.com/office/powerpoint/2010/main" val="83406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4D2BAD-B846-45F1-A6AB-F816168231DA}"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7765C4-34BC-4F91-8A3A-BE7BB28108E3}" type="slidenum">
              <a:rPr lang="en-GB" smtClean="0"/>
              <a:t>‹#›</a:t>
            </a:fld>
            <a:endParaRPr lang="en-GB"/>
          </a:p>
        </p:txBody>
      </p:sp>
    </p:spTree>
    <p:extLst>
      <p:ext uri="{BB962C8B-B14F-4D97-AF65-F5344CB8AC3E}">
        <p14:creationId xmlns:p14="http://schemas.microsoft.com/office/powerpoint/2010/main" val="66226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D2BAD-B846-45F1-A6AB-F816168231DA}" type="datetimeFigureOut">
              <a:rPr lang="en-GB" smtClean="0"/>
              <a:t>30/10/2023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765C4-34BC-4F91-8A3A-BE7BB28108E3}" type="slidenum">
              <a:rPr lang="en-GB" smtClean="0"/>
              <a:t>‹#›</a:t>
            </a:fld>
            <a:endParaRPr lang="en-GB"/>
          </a:p>
        </p:txBody>
      </p:sp>
    </p:spTree>
    <p:extLst>
      <p:ext uri="{BB962C8B-B14F-4D97-AF65-F5344CB8AC3E}">
        <p14:creationId xmlns:p14="http://schemas.microsoft.com/office/powerpoint/2010/main" val="927103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6"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5838" t="23482" r="19245" b="10625"/>
          <a:stretch/>
        </p:blipFill>
        <p:spPr>
          <a:xfrm>
            <a:off x="940525" y="-59462"/>
            <a:ext cx="10254343" cy="6917462"/>
          </a:xfrm>
          <a:prstGeom prst="rect">
            <a:avLst/>
          </a:prstGeom>
        </p:spPr>
      </p:pic>
    </p:spTree>
    <p:extLst>
      <p:ext uri="{BB962C8B-B14F-4D97-AF65-F5344CB8AC3E}">
        <p14:creationId xmlns:p14="http://schemas.microsoft.com/office/powerpoint/2010/main" val="400125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151" t="23482" r="18140" b="10090"/>
          <a:stretch/>
        </p:blipFill>
        <p:spPr>
          <a:xfrm>
            <a:off x="1110342" y="-83976"/>
            <a:ext cx="9797144" cy="6941976"/>
          </a:xfrm>
          <a:prstGeom prst="rect">
            <a:avLst/>
          </a:prstGeom>
        </p:spPr>
      </p:pic>
    </p:spTree>
    <p:extLst>
      <p:ext uri="{BB962C8B-B14F-4D97-AF65-F5344CB8AC3E}">
        <p14:creationId xmlns:p14="http://schemas.microsoft.com/office/powerpoint/2010/main" val="75328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251" t="23661" r="18342" b="11161"/>
          <a:stretch/>
        </p:blipFill>
        <p:spPr>
          <a:xfrm>
            <a:off x="1071154" y="0"/>
            <a:ext cx="9862457" cy="6896163"/>
          </a:xfrm>
          <a:prstGeom prst="rect">
            <a:avLst/>
          </a:prstGeom>
        </p:spPr>
      </p:pic>
    </p:spTree>
    <p:extLst>
      <p:ext uri="{BB962C8B-B14F-4D97-AF65-F5344CB8AC3E}">
        <p14:creationId xmlns:p14="http://schemas.microsoft.com/office/powerpoint/2010/main" val="244047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749" t="23481" r="17438" b="10804"/>
          <a:stretch/>
        </p:blipFill>
        <p:spPr>
          <a:xfrm>
            <a:off x="1306286" y="0"/>
            <a:ext cx="9988826" cy="6858000"/>
          </a:xfrm>
          <a:prstGeom prst="rect">
            <a:avLst/>
          </a:prstGeom>
        </p:spPr>
      </p:pic>
    </p:spTree>
    <p:extLst>
      <p:ext uri="{BB962C8B-B14F-4D97-AF65-F5344CB8AC3E}">
        <p14:creationId xmlns:p14="http://schemas.microsoft.com/office/powerpoint/2010/main" val="1562058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955" t="25268" r="17738" b="11160"/>
          <a:stretch/>
        </p:blipFill>
        <p:spPr>
          <a:xfrm>
            <a:off x="640080" y="0"/>
            <a:ext cx="10036567" cy="6858000"/>
          </a:xfrm>
          <a:prstGeom prst="rect">
            <a:avLst/>
          </a:prstGeom>
        </p:spPr>
      </p:pic>
    </p:spTree>
    <p:extLst>
      <p:ext uri="{BB962C8B-B14F-4D97-AF65-F5344CB8AC3E}">
        <p14:creationId xmlns:p14="http://schemas.microsoft.com/office/powerpoint/2010/main" val="154086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946" t="23303" r="16835" b="10267"/>
          <a:stretch/>
        </p:blipFill>
        <p:spPr>
          <a:xfrm>
            <a:off x="796834" y="0"/>
            <a:ext cx="10149840" cy="6864984"/>
          </a:xfrm>
          <a:prstGeom prst="rect">
            <a:avLst/>
          </a:prstGeom>
        </p:spPr>
      </p:pic>
    </p:spTree>
    <p:extLst>
      <p:ext uri="{BB962C8B-B14F-4D97-AF65-F5344CB8AC3E}">
        <p14:creationId xmlns:p14="http://schemas.microsoft.com/office/powerpoint/2010/main" val="282201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247" t="23304" r="17338" b="10624"/>
          <a:stretch/>
        </p:blipFill>
        <p:spPr>
          <a:xfrm>
            <a:off x="979713" y="0"/>
            <a:ext cx="10046043" cy="6858000"/>
          </a:xfrm>
          <a:prstGeom prst="rect">
            <a:avLst/>
          </a:prstGeom>
        </p:spPr>
      </p:pic>
    </p:spTree>
    <p:extLst>
      <p:ext uri="{BB962C8B-B14F-4D97-AF65-F5344CB8AC3E}">
        <p14:creationId xmlns:p14="http://schemas.microsoft.com/office/powerpoint/2010/main" val="226431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588"/>
            <a:ext cx="14906625" cy="10174288"/>
            <a:chOff x="0" y="-1588"/>
            <a:chExt cx="14906625" cy="10174288"/>
          </a:xfrm>
        </p:grpSpPr>
        <p:pic>
          <p:nvPicPr>
            <p:cNvPr id="1026" name="Picture 2" descr="Tracing the Legacy of Zaha Hadid, Architecture&amp;#39;s Esteemed Anomaly | WIR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75" y="3097213"/>
              <a:ext cx="38496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7" name="Picture 3" descr="Early-Stage Design Simulation for AEC With Zaha Hadid | Sim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1300" y="4357688"/>
              <a:ext cx="2833688"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8" name="Picture 4" descr="How Zaha Hadid, the &amp;#39;Queen of the Curve&amp;#39; redefined our cities - CNN Sty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3825" y="-1588"/>
              <a:ext cx="3894138" cy="219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9" name="Picture 5" descr="Zaha Hadid Architects Morpheus hotel at the City of Dreams Macao |  Floorna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8413" y="3063875"/>
              <a:ext cx="3551237"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0" name="Picture 6" descr="Image may contain Plant Grass Building Architecture Slope and Convention Cen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56988" y="8602663"/>
              <a:ext cx="30480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1" name="Picture 7" descr="Why Zaha Hadid Architects Switched to Employee Ownershi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76013" y="6283325"/>
              <a:ext cx="363061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2" name="Picture 8" descr="Zaha Hadid Photostream | Zaha hadid architecture, Zaha hadid design, Zaha  hadid"/>
            <p:cNvPicPr>
              <a:picLocks noChangeAspect="1" noChangeArrowheads="1"/>
            </p:cNvPicPr>
            <p:nvPr/>
          </p:nvPicPr>
          <p:blipFill>
            <a:blip r:embed="rId8">
              <a:extLst>
                <a:ext uri="{28A0092B-C50C-407E-A947-70E740481C1C}">
                  <a14:useLocalDpi xmlns:a14="http://schemas.microsoft.com/office/drawing/2010/main" val="0"/>
                </a:ext>
              </a:extLst>
            </a:blip>
            <a:srcRect b="32393"/>
            <a:stretch>
              <a:fillRect/>
            </a:stretch>
          </p:blipFill>
          <p:spPr bwMode="auto">
            <a:xfrm>
              <a:off x="7974013" y="-1588"/>
              <a:ext cx="2809875" cy="293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3" name="Picture 9" descr="Zaha Hadid Architects | Deze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47300" y="4667250"/>
              <a:ext cx="1430338"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4" name="Picture 10" descr="Bolzano Cable Car - Zaha Hadid Architects - Zaha Hadid Architects |  Arquitectura Viv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0988" y="6459538"/>
              <a:ext cx="3706812"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5" name="Picture 11" descr="Zaha Hadid Architects Among Firms Chosen for Russian Mega-Smart City |  ArchDail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58213" y="6208713"/>
              <a:ext cx="276066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6" name="Picture 12" descr="Zaha Hadid design becomes first &amp;#39;faked&amp;#39; building | architecture | Phaidon"/>
            <p:cNvPicPr>
              <a:picLocks noChangeAspect="1" noChangeArrowheads="1"/>
            </p:cNvPicPr>
            <p:nvPr/>
          </p:nvPicPr>
          <p:blipFill>
            <a:blip r:embed="rId12">
              <a:extLst>
                <a:ext uri="{28A0092B-C50C-407E-A947-70E740481C1C}">
                  <a14:useLocalDpi xmlns:a14="http://schemas.microsoft.com/office/drawing/2010/main" val="0"/>
                </a:ext>
              </a:extLst>
            </a:blip>
            <a:srcRect l="24191" t="1987" r="26428" b="-1987"/>
            <a:stretch>
              <a:fillRect/>
            </a:stretch>
          </p:blipFill>
          <p:spPr bwMode="auto">
            <a:xfrm>
              <a:off x="6602413" y="5276850"/>
              <a:ext cx="1731962"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7" name="Picture 13" descr="Zaha Hadid Changed Architecture Forever With These Stunning Design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73638" y="180975"/>
              <a:ext cx="30003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8" name="Picture 14" descr="Zaha hadid Images, Stock Photos &amp;amp; Vectors | Shutterstock"/>
            <p:cNvPicPr>
              <a:picLocks noChangeAspect="1" noChangeArrowheads="1"/>
            </p:cNvPicPr>
            <p:nvPr/>
          </p:nvPicPr>
          <p:blipFill>
            <a:blip r:embed="rId14">
              <a:extLst>
                <a:ext uri="{28A0092B-C50C-407E-A947-70E740481C1C}">
                  <a14:useLocalDpi xmlns:a14="http://schemas.microsoft.com/office/drawing/2010/main" val="0"/>
                </a:ext>
              </a:extLst>
            </a:blip>
            <a:srcRect b="12466"/>
            <a:stretch>
              <a:fillRect/>
            </a:stretch>
          </p:blipFill>
          <p:spPr bwMode="auto">
            <a:xfrm>
              <a:off x="4090988" y="5975350"/>
              <a:ext cx="25114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Oval 15"/>
            <p:cNvSpPr>
              <a:spLocks noChangeArrowheads="1"/>
            </p:cNvSpPr>
            <p:nvPr/>
          </p:nvSpPr>
          <p:spPr bwMode="auto">
            <a:xfrm>
              <a:off x="280988" y="1082675"/>
              <a:ext cx="8375650" cy="2554288"/>
            </a:xfrm>
            <a:prstGeom prst="ellipse">
              <a:avLst/>
            </a:prstGeom>
            <a:solidFill>
              <a:srgbClr val="D7AEC2"/>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140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The Iraqi-British Zaha Hadid became famous for her intensely futuristic architecture           characterised by curving façades, sharp angles, and severe materials such as concrete and steel. The structures she designed successfully accomplished what mystifies so many when they observe great architecture: She took the strongest materials in the world and               manipulated them to form objects that appear soft and sturdy at the same time.  She claimed, architecture "must contribute to society's progress and ultimately to our individual and       collective wellbeing." The buildings born of her vision and the collective genius of her firm Zaha Hadid Architects,sometimes seem fantastical, triumphant and even a bit loud, but they all stem from architecture’s base function – to support  and even perform everyday life.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Text Box 16"/>
            <p:cNvSpPr txBox="1">
              <a:spLocks noChangeArrowheads="1"/>
            </p:cNvSpPr>
            <p:nvPr/>
          </p:nvSpPr>
          <p:spPr bwMode="auto">
            <a:xfrm>
              <a:off x="6881813" y="9264650"/>
              <a:ext cx="5794375" cy="908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41" name="Picture 17" descr="interior of an opera house with seat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56613" y="4918075"/>
              <a:ext cx="153352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42" name="Picture 18" descr="aerial view of a modern buildi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334875" y="1658938"/>
              <a:ext cx="2151063"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Oval 19"/>
            <p:cNvSpPr>
              <a:spLocks noChangeArrowheads="1"/>
            </p:cNvSpPr>
            <p:nvPr/>
          </p:nvSpPr>
          <p:spPr bwMode="auto">
            <a:xfrm>
              <a:off x="269875" y="7362825"/>
              <a:ext cx="12711113" cy="2471738"/>
            </a:xfrm>
            <a:prstGeom prst="ellipse">
              <a:avLst/>
            </a:prstGeom>
            <a:solidFill>
              <a:srgbClr val="73264D"/>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The</a:t>
              </a:r>
              <a:r>
                <a:rPr kumimoji="0" lang="en-GB" altLang="en-US" sz="1200" b="1" i="0" u="none" strike="noStrike" cap="none" normalizeH="0" baseline="0" smtClean="0">
                  <a:ln>
                    <a:noFill/>
                  </a:ln>
                  <a:solidFill>
                    <a:srgbClr val="000000"/>
                  </a:solidFill>
                  <a:effectLst/>
                  <a:latin typeface="Calibri" panose="020F0502020204030204" pitchFamily="34" charset="0"/>
                </a:rPr>
                <a:t>Zaragoza Bridge Pavilion</a:t>
              </a:r>
              <a:r>
                <a:rPr kumimoji="0" lang="en-GB" altLang="en-US" sz="1200" b="0" i="0" u="none" strike="noStrike" cap="none" normalizeH="0" baseline="0" smtClean="0">
                  <a:ln>
                    <a:noFill/>
                  </a:ln>
                  <a:solidFill>
                    <a:srgbClr val="000000"/>
                  </a:solidFill>
                  <a:effectLst/>
                  <a:latin typeface="Calibri" panose="020F0502020204030204" pitchFamily="34" charset="0"/>
                </a:rPr>
                <a:t>, built in 2008, doubles as a pedestrian bridge across the Ebro River in Zaragoza, Spain. The building’s exterior, comprising 29,000 triangles, is composed of fiberglass-reinforced concrete.  The Riverside Museum, an addition to the</a:t>
              </a:r>
              <a:r>
                <a:rPr kumimoji="0" lang="en-GB" altLang="en-US" sz="1200" b="1" i="0" u="none" strike="noStrike" cap="none" normalizeH="0" baseline="0" smtClean="0">
                  <a:ln>
                    <a:noFill/>
                  </a:ln>
                  <a:solidFill>
                    <a:srgbClr val="000000"/>
                  </a:solidFill>
                  <a:effectLst/>
                  <a:latin typeface="Calibri" panose="020F0502020204030204" pitchFamily="34" charset="0"/>
                </a:rPr>
                <a:t>Glasgow Museum of Transport</a:t>
              </a:r>
              <a:r>
                <a:rPr kumimoji="0" lang="en-GB" altLang="en-US" sz="1200" b="0" i="0" u="none" strike="noStrike" cap="none" normalizeH="0" baseline="0" smtClean="0">
                  <a:ln>
                    <a:noFill/>
                  </a:ln>
                  <a:solidFill>
                    <a:srgbClr val="000000"/>
                  </a:solidFill>
                  <a:effectLst/>
                  <a:latin typeface="Calibri" panose="020F0502020204030204" pitchFamily="34" charset="0"/>
                </a:rPr>
                <a:t>Scotland, cuts a striking figure with its zigzagging zinc-clad roof.  </a:t>
              </a:r>
              <a:r>
                <a:rPr kumimoji="0" lang="en-GB" altLang="en-US" sz="1200" b="1" i="0" u="none" strike="noStrike" cap="none" normalizeH="0" baseline="0" smtClean="0">
                  <a:ln>
                    <a:noFill/>
                  </a:ln>
                  <a:solidFill>
                    <a:srgbClr val="000000"/>
                  </a:solidFill>
                  <a:effectLst/>
                  <a:latin typeface="Calibri" panose="020F0502020204030204" pitchFamily="34" charset="0"/>
                </a:rPr>
                <a:t>Galaxy Soho</a:t>
              </a:r>
              <a:r>
                <a:rPr kumimoji="0" lang="en-GB" altLang="en-US" sz="1200" b="0" i="0" u="none" strike="noStrike" cap="none" normalizeH="0" baseline="0" smtClean="0">
                  <a:ln>
                    <a:noFill/>
                  </a:ln>
                  <a:solidFill>
                    <a:srgbClr val="000000"/>
                  </a:solidFill>
                  <a:effectLst/>
                  <a:latin typeface="Calibri" panose="020F0502020204030204" pitchFamily="34" charset="0"/>
                </a:rPr>
                <a:t>, a retail, office, and entertainment complex in Beijing, comprises four spherical structures clad in aluminium and stone that are bound together by pedestrian bridges.  Hadid’s 2005 addition to the</a:t>
              </a:r>
              <a:r>
                <a:rPr kumimoji="0" lang="en-GB" altLang="en-US" sz="1200" b="1" i="0" u="none" strike="noStrike" cap="none" normalizeH="0" baseline="0" smtClean="0">
                  <a:ln>
                    <a:noFill/>
                  </a:ln>
                  <a:solidFill>
                    <a:srgbClr val="000000"/>
                  </a:solidFill>
                  <a:effectLst/>
                  <a:latin typeface="Calibri" panose="020F0502020204030204" pitchFamily="34" charset="0"/>
                </a:rPr>
                <a:t>Ordrupgaard Museum</a:t>
              </a:r>
              <a:r>
                <a:rPr kumimoji="0" lang="en-GB" altLang="en-US" sz="1200" b="0" i="0" u="none" strike="noStrike" cap="none" normalizeH="0" baseline="0" smtClean="0">
                  <a:ln>
                    <a:noFill/>
                  </a:ln>
                  <a:solidFill>
                    <a:srgbClr val="000000"/>
                  </a:solidFill>
                  <a:effectLst/>
                  <a:latin typeface="Calibri" panose="020F0502020204030204" pitchFamily="34" charset="0"/>
                </a:rPr>
                <a:t>, just north of Copenhagen, is constructed from black lava concrete and glass, which reflects its lush surroundings.  The</a:t>
              </a:r>
              <a:r>
                <a:rPr kumimoji="0" lang="en-GB" altLang="en-US" sz="1200" b="1" i="0" u="none" strike="noStrike" cap="none" normalizeH="0" baseline="0" smtClean="0">
                  <a:ln>
                    <a:noFill/>
                  </a:ln>
                  <a:solidFill>
                    <a:srgbClr val="000000"/>
                  </a:solidFill>
                  <a:effectLst/>
                  <a:latin typeface="Calibri" panose="020F0502020204030204" pitchFamily="34" charset="0"/>
                </a:rPr>
                <a:t>Guangzhou Opera House</a:t>
              </a:r>
              <a:r>
                <a:rPr kumimoji="0" lang="en-GB" altLang="en-US" sz="1200" b="0" i="0" u="none" strike="noStrike" cap="none" normalizeH="0" baseline="0" smtClean="0">
                  <a:ln>
                    <a:noFill/>
                  </a:ln>
                  <a:solidFill>
                    <a:srgbClr val="000000"/>
                  </a:solidFill>
                  <a:effectLst/>
                  <a:latin typeface="Calibri" panose="020F0502020204030204" pitchFamily="34" charset="0"/>
                </a:rPr>
                <a:t>China’s Guangdong province is shaped to resemble two pebbles on the bank of the Pearl River. The interior of the shimmering main auditorium is lined with panels of gypsum moulded in flowing, organic shapes and lit with thousands of tiny lights that resemble stars in the night sky.  Clad in reinforced concrete and polyester, the 619,000-square-foot</a:t>
              </a:r>
              <a:r>
                <a:rPr kumimoji="0" lang="en-GB" altLang="en-US" sz="1200" b="1" i="0" u="none" strike="noStrike" cap="none" normalizeH="0" baseline="0" smtClean="0">
                  <a:ln>
                    <a:noFill/>
                  </a:ln>
                  <a:solidFill>
                    <a:srgbClr val="000000"/>
                  </a:solidFill>
                  <a:effectLst/>
                  <a:latin typeface="Calibri" panose="020F0502020204030204" pitchFamily="34" charset="0"/>
                </a:rPr>
                <a:t>Heydar Aliyev Centre</a:t>
              </a:r>
              <a:r>
                <a:rPr kumimoji="0" lang="en-GB" altLang="en-US" sz="1200" b="0" i="0" u="none" strike="noStrike" cap="none" normalizeH="0" baseline="0" smtClean="0">
                  <a:ln>
                    <a:noFill/>
                  </a:ln>
                  <a:solidFill>
                    <a:srgbClr val="000000"/>
                  </a:solidFill>
                  <a:effectLst/>
                  <a:latin typeface="Calibri" panose="020F0502020204030204" pitchFamily="34" charset="0"/>
                </a:rPr>
                <a:t>Baku, Azerbaijan, is known for its swooping façade.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Oval 20"/>
            <p:cNvSpPr>
              <a:spLocks noChangeArrowheads="1"/>
            </p:cNvSpPr>
            <p:nvPr/>
          </p:nvSpPr>
          <p:spPr bwMode="auto">
            <a:xfrm>
              <a:off x="6337300" y="3097213"/>
              <a:ext cx="8148638" cy="1946275"/>
            </a:xfrm>
            <a:prstGeom prst="ellipse">
              <a:avLst/>
            </a:prstGeom>
            <a:solidFill>
              <a:srgbClr val="C285A3"/>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Hadid’s creative process for architecture began with paintings and drawings. She was       inspired by Russian artists of the suprematism movement, particularly Kazimir   Malevich, Vladimir Tatlin, and Aleksandr Mikhailovich Rodchenko. Suprematist     painters’ work      focused on geometrical abstraction. Hadid’s meticulous, beautiful paintings showed          abstract versions of what she intended to realize in fully constructed buildings. She said that approaching design in this way allowed her to think differently about how to organise space.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Oval 21"/>
            <p:cNvSpPr>
              <a:spLocks noChangeArrowheads="1"/>
            </p:cNvSpPr>
            <p:nvPr/>
          </p:nvSpPr>
          <p:spPr bwMode="auto">
            <a:xfrm>
              <a:off x="0" y="5110163"/>
              <a:ext cx="6602413" cy="1443037"/>
            </a:xfrm>
            <a:prstGeom prst="ellipse">
              <a:avLst/>
            </a:prstGeom>
            <a:solidFill>
              <a:srgbClr val="EBD7E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As digital technology became a part of the everyday world, Hadid saw that her design vision could expand even further. Three-dimensional modelling and other digital tools allowed the architect and her team to recreate landscapes in the virtual world and envision new concepts for spaces.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 Box 22"/>
            <p:cNvSpPr txBox="1">
              <a:spLocks noChangeArrowheads="1"/>
            </p:cNvSpPr>
            <p:nvPr/>
          </p:nvSpPr>
          <p:spPr bwMode="auto">
            <a:xfrm>
              <a:off x="528638" y="149225"/>
              <a:ext cx="6831012" cy="741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800" b="0" i="0" u="none" strike="noStrike" cap="none" normalizeH="0" baseline="0" smtClean="0">
                  <a:ln>
                    <a:noFill/>
                  </a:ln>
                  <a:solidFill>
                    <a:srgbClr val="000000"/>
                  </a:solidFill>
                  <a:effectLst/>
                  <a:latin typeface="Harlow Solid Italic" panose="04030604020F02020D02" pitchFamily="82" charset="0"/>
                </a:rPr>
                <a:t>Zaha Hadid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07733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537" t="22590" r="20349" b="10268"/>
          <a:stretch/>
        </p:blipFill>
        <p:spPr>
          <a:xfrm>
            <a:off x="1319348" y="-3710"/>
            <a:ext cx="9836331" cy="6861710"/>
          </a:xfrm>
          <a:prstGeom prst="rect">
            <a:avLst/>
          </a:prstGeom>
        </p:spPr>
      </p:pic>
    </p:spTree>
    <p:extLst>
      <p:ext uri="{BB962C8B-B14F-4D97-AF65-F5344CB8AC3E}">
        <p14:creationId xmlns:p14="http://schemas.microsoft.com/office/powerpoint/2010/main" val="199041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035" t="22768" r="19747" b="11161"/>
          <a:stretch/>
        </p:blipFill>
        <p:spPr>
          <a:xfrm>
            <a:off x="809897" y="0"/>
            <a:ext cx="10149840" cy="6828074"/>
          </a:xfrm>
          <a:prstGeom prst="rect">
            <a:avLst/>
          </a:prstGeom>
        </p:spPr>
      </p:pic>
    </p:spTree>
    <p:extLst>
      <p:ext uri="{BB962C8B-B14F-4D97-AF65-F5344CB8AC3E}">
        <p14:creationId xmlns:p14="http://schemas.microsoft.com/office/powerpoint/2010/main" val="383741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645" t="22054" r="16735" b="10447"/>
          <a:stretch/>
        </p:blipFill>
        <p:spPr>
          <a:xfrm>
            <a:off x="914400" y="-13866"/>
            <a:ext cx="10071463" cy="6871866"/>
          </a:xfrm>
          <a:prstGeom prst="rect">
            <a:avLst/>
          </a:prstGeom>
        </p:spPr>
      </p:pic>
    </p:spTree>
    <p:extLst>
      <p:ext uri="{BB962C8B-B14F-4D97-AF65-F5344CB8AC3E}">
        <p14:creationId xmlns:p14="http://schemas.microsoft.com/office/powerpoint/2010/main" val="166508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746" t="22946" r="17338" b="10448"/>
          <a:stretch/>
        </p:blipFill>
        <p:spPr>
          <a:xfrm>
            <a:off x="1110341" y="0"/>
            <a:ext cx="10057173" cy="6858000"/>
          </a:xfrm>
          <a:prstGeom prst="rect">
            <a:avLst/>
          </a:prstGeom>
        </p:spPr>
      </p:pic>
    </p:spTree>
    <p:extLst>
      <p:ext uri="{BB962C8B-B14F-4D97-AF65-F5344CB8AC3E}">
        <p14:creationId xmlns:p14="http://schemas.microsoft.com/office/powerpoint/2010/main" val="415125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946" t="22768" r="16936" b="10447"/>
          <a:stretch/>
        </p:blipFill>
        <p:spPr>
          <a:xfrm>
            <a:off x="862148" y="0"/>
            <a:ext cx="10045338" cy="6843272"/>
          </a:xfrm>
          <a:prstGeom prst="rect">
            <a:avLst/>
          </a:prstGeom>
        </p:spPr>
      </p:pic>
    </p:spTree>
    <p:extLst>
      <p:ext uri="{BB962C8B-B14F-4D97-AF65-F5344CB8AC3E}">
        <p14:creationId xmlns:p14="http://schemas.microsoft.com/office/powerpoint/2010/main" val="406727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347" t="22946" r="17638" b="10626"/>
          <a:stretch/>
        </p:blipFill>
        <p:spPr>
          <a:xfrm>
            <a:off x="1018903" y="0"/>
            <a:ext cx="10006148" cy="6918751"/>
          </a:xfrm>
          <a:prstGeom prst="rect">
            <a:avLst/>
          </a:prstGeom>
        </p:spPr>
      </p:pic>
    </p:spTree>
    <p:extLst>
      <p:ext uri="{BB962C8B-B14F-4D97-AF65-F5344CB8AC3E}">
        <p14:creationId xmlns:p14="http://schemas.microsoft.com/office/powerpoint/2010/main" val="438090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452" t="24553" r="18140" b="10982"/>
          <a:stretch/>
        </p:blipFill>
        <p:spPr>
          <a:xfrm>
            <a:off x="1097280" y="0"/>
            <a:ext cx="9980023" cy="6901895"/>
          </a:xfrm>
          <a:prstGeom prst="rect">
            <a:avLst/>
          </a:prstGeom>
        </p:spPr>
      </p:pic>
    </p:spTree>
    <p:extLst>
      <p:ext uri="{BB962C8B-B14F-4D97-AF65-F5344CB8AC3E}">
        <p14:creationId xmlns:p14="http://schemas.microsoft.com/office/powerpoint/2010/main" val="88422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746" t="22590" r="16534" b="10625"/>
          <a:stretch/>
        </p:blipFill>
        <p:spPr>
          <a:xfrm>
            <a:off x="901336" y="-1"/>
            <a:ext cx="10202093" cy="6874925"/>
          </a:xfrm>
          <a:prstGeom prst="rect">
            <a:avLst/>
          </a:prstGeom>
        </p:spPr>
      </p:pic>
    </p:spTree>
    <p:extLst>
      <p:ext uri="{BB962C8B-B14F-4D97-AF65-F5344CB8AC3E}">
        <p14:creationId xmlns:p14="http://schemas.microsoft.com/office/powerpoint/2010/main" val="2496207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8" ma:contentTypeDescription="Create a new document." ma:contentTypeScope="" ma:versionID="c4253f1ec559ce4a1c8458976e9933d9">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1f43a1ec969e57a8b63a5fdad0c86529"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Props1.xml><?xml version="1.0" encoding="utf-8"?>
<ds:datastoreItem xmlns:ds="http://schemas.openxmlformats.org/officeDocument/2006/customXml" ds:itemID="{1EEE2E74-1974-4218-90C1-1276EE4714EE}"/>
</file>

<file path=customXml/itemProps2.xml><?xml version="1.0" encoding="utf-8"?>
<ds:datastoreItem xmlns:ds="http://schemas.openxmlformats.org/officeDocument/2006/customXml" ds:itemID="{212E118D-C33A-4D7C-BCED-78632D7D60C6}"/>
</file>

<file path=customXml/itemProps3.xml><?xml version="1.0" encoding="utf-8"?>
<ds:datastoreItem xmlns:ds="http://schemas.openxmlformats.org/officeDocument/2006/customXml" ds:itemID="{FA278AB4-FAF2-4F58-B2A2-35FE5B3F0CE1}"/>
</file>

<file path=docProps/app.xml><?xml version="1.0" encoding="utf-8"?>
<Properties xmlns="http://schemas.openxmlformats.org/officeDocument/2006/extended-properties" xmlns:vt="http://schemas.openxmlformats.org/officeDocument/2006/docPropsVTypes">
  <TotalTime>21</TotalTime>
  <Words>451</Words>
  <Application>Microsoft Office PowerPoint</Application>
  <PresentationFormat>Widescreen</PresentationFormat>
  <Paragraphs>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Harlow Solid Italic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Newcastle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McVay, Catherine</dc:creator>
  <cp:lastModifiedBy>McVay, Catherine</cp:lastModifiedBy>
  <cp:revision>6</cp:revision>
  <dcterms:created xsi:type="dcterms:W3CDTF">2020-10-14T09:46:28Z</dcterms:created>
  <dcterms:modified xsi:type="dcterms:W3CDTF">2023-10-30T19:57:29Z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