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444" y="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407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666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882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464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659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588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734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541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273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177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47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41274-8FCE-49CA-8390-C11848E05DE4}" type="datetimeFigureOut">
              <a:rPr lang="en-GB" smtClean="0"/>
              <a:t>11/03/2021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901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gif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https://www.google.co.uk/url?sa=i&amp;rct=j&amp;q=&amp;esrc=s&amp;source=images&amp;cd=&amp;cad=rja&amp;uact=8&amp;ved=2ahUKEwjqsZiwzNbgAhXcSRUIHYhkDRQQjRx6BAgBEAU&amp;url=http://www.paintdrawpaint.com/2010/09/drawing-basics-two-point-perspective.html&amp;psig=AOvVaw1MxnoPzU_1Dz812Apdt2Ig&amp;ust=1551174210075760" TargetMode="Externa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9.jpeg"/><Relationship Id="rId7" Type="http://schemas.openxmlformats.org/officeDocument/2006/relationships/image" Target="../media/image1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11" Type="http://schemas.openxmlformats.org/officeDocument/2006/relationships/image" Target="../media/image14.jpg"/><Relationship Id="rId5" Type="http://schemas.openxmlformats.org/officeDocument/2006/relationships/image" Target="../media/image11.png"/><Relationship Id="rId10" Type="http://schemas.microsoft.com/office/2007/relationships/hdphoto" Target="../media/hdphoto3.wdp"/><Relationship Id="rId4" Type="http://schemas.openxmlformats.org/officeDocument/2006/relationships/image" Target="../media/image10.jpe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2768" y="274320"/>
            <a:ext cx="965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Briefs, Specifications, ideas and development</a:t>
            </a:r>
            <a:endParaRPr lang="en-GB" sz="28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2E9EDDC-AAF3-EE4A-A703-475E6F1579B8}"/>
              </a:ext>
            </a:extLst>
          </p:cNvPr>
          <p:cNvSpPr txBox="1">
            <a:spLocks/>
          </p:cNvSpPr>
          <p:nvPr/>
        </p:nvSpPr>
        <p:spPr>
          <a:xfrm>
            <a:off x="256032" y="1472946"/>
            <a:ext cx="5833872" cy="2305049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Briefs</a:t>
            </a:r>
          </a:p>
          <a:p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Brief is the statement of how you will solve the Design </a:t>
            </a: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will often include: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Constraints/ limitations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the product 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Materials/processes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Any key information you know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2ECFB98-6E0A-494F-83FF-AA7C7B1F007B}"/>
              </a:ext>
            </a:extLst>
          </p:cNvPr>
          <p:cNvSpPr txBox="1">
            <a:spLocks/>
          </p:cNvSpPr>
          <p:nvPr/>
        </p:nvSpPr>
        <p:spPr>
          <a:xfrm>
            <a:off x="274320" y="4018082"/>
            <a:ext cx="5850636" cy="98368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Specifications</a:t>
            </a:r>
            <a:endParaRPr lang="en-US" sz="1300" b="1" dirty="0" smtClean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Design Specification is a list of requirements your product has to meet in order to be successful</a:t>
            </a:r>
          </a:p>
          <a:p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is also useful for evaluation. If your product hasn’t met the Spec then it gives you a starting point for improvements. </a:t>
            </a:r>
          </a:p>
          <a:p>
            <a:endParaRPr lang="en-US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636211E-9814-C84B-9827-B63FF82D8B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495839"/>
              </p:ext>
            </p:extLst>
          </p:nvPr>
        </p:nvGraphicFramePr>
        <p:xfrm>
          <a:off x="334377" y="5236298"/>
          <a:ext cx="5856873" cy="359664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227723">
                  <a:extLst>
                    <a:ext uri="{9D8B030D-6E8A-4147-A177-3AD203B41FA5}">
                      <a16:colId xmlns:a16="http://schemas.microsoft.com/office/drawing/2014/main" val="4028504120"/>
                    </a:ext>
                  </a:extLst>
                </a:gridCol>
                <a:gridCol w="4629150">
                  <a:extLst>
                    <a:ext uri="{9D8B030D-6E8A-4147-A177-3AD203B41FA5}">
                      <a16:colId xmlns:a16="http://schemas.microsoft.com/office/drawing/2014/main" val="7456556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Aesthetics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the product looks like? Style? </a:t>
                      </a:r>
                      <a:r>
                        <a:rPr lang="en-US" sz="1200" b="0" i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Colour</a:t>
                      </a:r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Scheme</a:t>
                      </a:r>
                      <a:r>
                        <a:rPr lang="en-US" sz="1200" b="0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? Design Movement?</a:t>
                      </a:r>
                      <a:endParaRPr lang="en-US" sz="12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386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Customer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Who would buy it? (Age, gender, socio-economic, personality) How does the design appeal to them?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498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Cost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 much will it cost? (min-max) Why?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763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Environment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Where will it be used? Why? How </a:t>
                      </a:r>
                      <a:r>
                        <a:rPr lang="en-US" sz="1200" b="0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will you make it suitable?</a:t>
                      </a:r>
                      <a:endParaRPr lang="en-US" sz="12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27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Safety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 is it safe? How will it be checked? Why must it be safe?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117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Size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</a:t>
                      </a:r>
                      <a:r>
                        <a:rPr lang="en-US" sz="1200" b="0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 th</a:t>
                      </a:r>
                      <a:r>
                        <a:rPr lang="en-US" sz="1200" b="0" i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 maximum or minimum size? Why?</a:t>
                      </a:r>
                      <a:endParaRPr lang="en-US" sz="12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012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Function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does the product do? What features make it do that function well? How is it unique from similar products?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884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</a:t>
                      </a:r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 it made from? Why</a:t>
                      </a:r>
                      <a:r>
                        <a:rPr lang="en-US" sz="1200" b="0" i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?</a:t>
                      </a:r>
                      <a:endParaRPr lang="en-US" sz="12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275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Manufacture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 might it be made? Why? What scale of production? Why?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754392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96689"/>
              </p:ext>
            </p:extLst>
          </p:nvPr>
        </p:nvGraphicFramePr>
        <p:xfrm>
          <a:off x="6400800" y="914399"/>
          <a:ext cx="6232357" cy="6760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0042">
                  <a:extLst>
                    <a:ext uri="{9D8B030D-6E8A-4147-A177-3AD203B41FA5}">
                      <a16:colId xmlns:a16="http://schemas.microsoft.com/office/drawing/2014/main" val="737468479"/>
                    </a:ext>
                  </a:extLst>
                </a:gridCol>
                <a:gridCol w="2935705">
                  <a:extLst>
                    <a:ext uri="{9D8B030D-6E8A-4147-A177-3AD203B41FA5}">
                      <a16:colId xmlns:a16="http://schemas.microsoft.com/office/drawing/2014/main" val="2874664319"/>
                    </a:ext>
                  </a:extLst>
                </a:gridCol>
                <a:gridCol w="1756610">
                  <a:extLst>
                    <a:ext uri="{9D8B030D-6E8A-4147-A177-3AD203B41FA5}">
                      <a16:colId xmlns:a16="http://schemas.microsoft.com/office/drawing/2014/main" val="2693724648"/>
                    </a:ext>
                  </a:extLst>
                </a:gridCol>
              </a:tblGrid>
              <a:tr h="49954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Technique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Description/ notes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Diagram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955526"/>
                  </a:ext>
                </a:extLst>
              </a:tr>
              <a:tr h="96830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Orthographic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Projection/ Working Drawings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Includes “Front”, “Plan” and “End” 2D Views, and often an Isometric 3D View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Standardised method for scale, dimensions and line types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Great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for manufacturing</a:t>
                      </a:r>
                      <a:endParaRPr lang="en-GB" sz="12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8869082"/>
                  </a:ext>
                </a:extLst>
              </a:tr>
              <a:tr h="84221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Isometric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Common 3D sketching method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drawn free-hand or using isometric paper and ruler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Angles are at 30 degrees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Great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for seeing most of the products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9409449"/>
                  </a:ext>
                </a:extLst>
              </a:tr>
              <a:tr h="8662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1-Point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Perspective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3D drawing method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Often used by interior designers and architects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Gives drawings depth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Only uses 1 vanishing point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7318446"/>
                  </a:ext>
                </a:extLst>
              </a:tr>
              <a:tr h="8662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2-Point Perspective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Used for 3D designs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Exaggerates the 3D effect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Objects can be drawn above of below the horizon line but must go to the 2 vanishing points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0735267"/>
                  </a:ext>
                </a:extLst>
              </a:tr>
              <a:tr h="8662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Annotated Drawings/ Free and Sketches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Quick and easy way of getting ideas down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Range of ideas can be seen 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Annotation helps explain designs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further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1766323"/>
                  </a:ext>
                </a:extLst>
              </a:tr>
              <a:tr h="8662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Exploded View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Helps see a final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design of a product and all it’s parts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see where all the parts fit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Great for manufacturers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5100488"/>
                  </a:ext>
                </a:extLst>
              </a:tr>
            </a:tbl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39" b="18674"/>
          <a:stretch/>
        </p:blipFill>
        <p:spPr>
          <a:xfrm>
            <a:off x="11068415" y="1480163"/>
            <a:ext cx="1425989" cy="11908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3698" y="2863516"/>
            <a:ext cx="613334" cy="69783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25" b="13731"/>
          <a:stretch/>
        </p:blipFill>
        <p:spPr>
          <a:xfrm>
            <a:off x="11044989" y="3829209"/>
            <a:ext cx="1466338" cy="899202"/>
          </a:xfrm>
          <a:prstGeom prst="rect">
            <a:avLst/>
          </a:prstGeom>
        </p:spPr>
      </p:pic>
      <p:pic>
        <p:nvPicPr>
          <p:cNvPr id="15" name="Picture 2" descr="Image result for 2 point perspective cubes">
            <a:hlinkClick r:id="rId5"/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99" b="23415"/>
          <a:stretch/>
        </p:blipFill>
        <p:spPr bwMode="auto">
          <a:xfrm>
            <a:off x="10948736" y="4896852"/>
            <a:ext cx="1512898" cy="689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free hand sketching products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5622" y="5904681"/>
            <a:ext cx="1015958" cy="784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exploded view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1" t="5754" r="10861" b="7521"/>
          <a:stretch/>
        </p:blipFill>
        <p:spPr bwMode="auto">
          <a:xfrm>
            <a:off x="11141242" y="6882063"/>
            <a:ext cx="1179095" cy="713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6400800" y="7808976"/>
            <a:ext cx="6181344" cy="1569660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Modelling and Development</a:t>
            </a:r>
          </a:p>
          <a:p>
            <a:pPr algn="ctr"/>
            <a:endParaRPr lang="en-GB" sz="1200" b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Modelling and development are key to testing and improving products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can be done physically using materials like; card, foam, clay, man-made boards or virtually in 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CAD </a:t>
            </a:r>
            <a:endParaRPr lang="en-GB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Modelling helps the designer get feedback from the customer, check aesthetics, function, sizes and even materials and production methods and change them if needed</a:t>
            </a:r>
          </a:p>
          <a:p>
            <a:pPr algn="ctr"/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58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47737" y="336883"/>
            <a:ext cx="69061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Strategies</a:t>
            </a:r>
            <a:endParaRPr lang="en-GB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245" t="18946" r="51856" b="35731"/>
          <a:stretch/>
        </p:blipFill>
        <p:spPr>
          <a:xfrm>
            <a:off x="442055" y="1681154"/>
            <a:ext cx="2695728" cy="147112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40631" y="1467852"/>
            <a:ext cx="5991727" cy="2839453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6582277" y="1591177"/>
            <a:ext cx="5943600" cy="1894974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140368" y="857251"/>
            <a:ext cx="6260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Strategies are used to solve 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Fixation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and help develop creative design ideas. 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83832" y="1636295"/>
            <a:ext cx="30800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Iterative Design</a:t>
            </a:r>
          </a:p>
          <a:p>
            <a:pPr algn="ctr"/>
            <a:endParaRPr lang="en-GB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Proposal is made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is then planned and developed to meet the brief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is analysed and refined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is then tested and modelled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0947" y="3200401"/>
            <a:ext cx="56307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Then evaluated against the brief – many versions fail but that then informs development to make the idea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better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cycle then repeats and if the product is successful it is then made and sold on the market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267703" y="6172201"/>
            <a:ext cx="5961647" cy="1612232"/>
            <a:chOff x="6649453" y="3505201"/>
            <a:chExt cx="5919537" cy="1612232"/>
          </a:xfrm>
        </p:grpSpPr>
        <p:sp>
          <p:nvSpPr>
            <p:cNvPr id="15" name="Rectangle 14"/>
            <p:cNvSpPr/>
            <p:nvPr/>
          </p:nvSpPr>
          <p:spPr>
            <a:xfrm>
              <a:off x="6649453" y="3505201"/>
              <a:ext cx="5919537" cy="1612232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753726" y="3617494"/>
              <a:ext cx="574307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b="1" dirty="0" smtClean="0">
                  <a:solidFill>
                    <a:srgbClr val="7030A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User-Centred Design</a:t>
              </a:r>
            </a:p>
            <a:p>
              <a:pPr algn="ctr"/>
              <a:endParaRPr lang="en-GB" sz="12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en-GB" sz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This is when designs are based on fulfilling the needs and wants of the Users/ Clients at every stage of the design process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01852" y="4499811"/>
              <a:ext cx="5421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en-GB" sz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Questioning and testing is ongoing and is often found through interviews, questionnaires, surveys, </a:t>
              </a:r>
              <a:r>
                <a:rPr lang="en-GB" sz="1200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etc</a:t>
              </a:r>
              <a:endPara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552198" y="5467350"/>
            <a:ext cx="5943600" cy="2021306"/>
            <a:chOff x="208548" y="7756359"/>
            <a:chExt cx="5943600" cy="2021306"/>
          </a:xfrm>
        </p:grpSpPr>
        <p:sp>
          <p:nvSpPr>
            <p:cNvPr id="16" name="Rectangle 15"/>
            <p:cNvSpPr/>
            <p:nvPr/>
          </p:nvSpPr>
          <p:spPr>
            <a:xfrm>
              <a:off x="208548" y="7756359"/>
              <a:ext cx="5943600" cy="1612231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ontent Placeholder 2"/>
            <p:cNvSpPr txBox="1">
              <a:spLocks/>
            </p:cNvSpPr>
            <p:nvPr/>
          </p:nvSpPr>
          <p:spPr>
            <a:xfrm>
              <a:off x="304801" y="8760081"/>
              <a:ext cx="5727031" cy="1017584"/>
            </a:xfrm>
            <a:prstGeom prst="rect">
              <a:avLst/>
            </a:prstGeom>
          </p:spPr>
          <p:txBody>
            <a:bodyPr/>
            <a:lstStyle>
              <a:lvl1pPr marL="320040" indent="-320040" algn="l" defTabSz="1280160" rtl="0" eaLnBrk="1" latinLnBrk="0" hangingPunct="1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Char char="•"/>
                <a:defRPr sz="39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60120" indent="-320040" algn="l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Char char="•"/>
                <a:defRPr sz="33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00200" indent="-320040" algn="l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40280" indent="-320040" algn="l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Char char="•"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880360" indent="-320040" algn="l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Char char="•"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20440" indent="-320040" algn="l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Char char="•"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160520" indent="-320040" algn="l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Char char="•"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00600" indent="-320040" algn="l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Char char="•"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440680" indent="-320040" algn="l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Char char="•"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Numerous companies work in teams, and has been shown to improve the range and quality of ideas produced</a:t>
              </a:r>
              <a:endPara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36884" y="7836001"/>
              <a:ext cx="5791199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1200" b="1" dirty="0" smtClean="0">
                  <a:solidFill>
                    <a:srgbClr val="7030A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Collaborative Approach</a:t>
              </a:r>
            </a:p>
            <a:p>
              <a:pPr marL="171450" indent="-171450" algn="ctr">
                <a:buFont typeface="Arial" panose="020B0604020202020204" pitchFamily="34" charset="0"/>
                <a:buChar char="•"/>
              </a:pPr>
              <a:endPara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en-GB" sz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Working </a:t>
              </a:r>
              <a:r>
                <a:rPr lang="en-GB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with others to share data and solving problems and coming up with design proposals can help with creativity </a:t>
              </a:r>
            </a:p>
          </p:txBody>
        </p:sp>
      </p:grpSp>
      <p:sp>
        <p:nvSpPr>
          <p:cNvPr id="25" name="Rounded Rectangle 24"/>
          <p:cNvSpPr/>
          <p:nvPr/>
        </p:nvSpPr>
        <p:spPr>
          <a:xfrm>
            <a:off x="6604409" y="2626895"/>
            <a:ext cx="5798144" cy="306467"/>
          </a:xfrm>
          <a:prstGeom prst="round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Planning the layout for the correct sequences e.g. inputs, outputs, timings, </a:t>
            </a:r>
            <a:r>
              <a:rPr lang="en-GB" sz="1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</a:t>
            </a:r>
            <a:r>
              <a:rPr lang="en-GB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599489" y="2929689"/>
            <a:ext cx="5749924" cy="306467"/>
          </a:xfrm>
          <a:prstGeom prst="round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Electronics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mechanical systems need an ordered and logical approach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572250" y="2313071"/>
            <a:ext cx="5777163" cy="306467"/>
          </a:xfrm>
          <a:prstGeom prst="round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Often uses diagrams to show systems in a visual way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724650" y="1632517"/>
            <a:ext cx="5576637" cy="715089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Systems Approach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Usually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used for electronic products 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/>
          </p:nvPr>
        </p:nvGraphicFramePr>
        <p:xfrm>
          <a:off x="256674" y="4458101"/>
          <a:ext cx="5991726" cy="1564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95863">
                  <a:extLst>
                    <a:ext uri="{9D8B030D-6E8A-4147-A177-3AD203B41FA5}">
                      <a16:colId xmlns:a16="http://schemas.microsoft.com/office/drawing/2014/main" val="2540402863"/>
                    </a:ext>
                  </a:extLst>
                </a:gridCol>
                <a:gridCol w="2995863">
                  <a:extLst>
                    <a:ext uri="{9D8B030D-6E8A-4147-A177-3AD203B41FA5}">
                      <a16:colId xmlns:a16="http://schemas.microsoft.com/office/drawing/2014/main" val="344942969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Iterative Design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EAD5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EAD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099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Advantages </a:t>
                      </a:r>
                      <a:endParaRPr lang="en-GB" sz="1200" b="1" dirty="0">
                        <a:solidFill>
                          <a:srgbClr val="00B05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6774850"/>
                  </a:ext>
                </a:extLst>
              </a:tr>
              <a:tr h="791945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Consistent testing helps solve problems earlier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Constant feedback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Easy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evidence of progress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Designers can loose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sight of “the big picture”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Time consuming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071886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/>
          </p:nvPr>
        </p:nvGraphicFramePr>
        <p:xfrm>
          <a:off x="278732" y="7922260"/>
          <a:ext cx="5927558" cy="1564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63779">
                  <a:extLst>
                    <a:ext uri="{9D8B030D-6E8A-4147-A177-3AD203B41FA5}">
                      <a16:colId xmlns:a16="http://schemas.microsoft.com/office/drawing/2014/main" val="2540402863"/>
                    </a:ext>
                  </a:extLst>
                </a:gridCol>
                <a:gridCol w="2963779">
                  <a:extLst>
                    <a:ext uri="{9D8B030D-6E8A-4147-A177-3AD203B41FA5}">
                      <a16:colId xmlns:a16="http://schemas.microsoft.com/office/drawing/2014/main" val="344942969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User-Centred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EAD5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EAD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099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Advantages </a:t>
                      </a:r>
                      <a:endParaRPr lang="en-GB" sz="1200" b="1" dirty="0">
                        <a:solidFill>
                          <a:srgbClr val="00B05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6774850"/>
                  </a:ext>
                </a:extLst>
              </a:tr>
              <a:tr h="791945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User feels listened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Makes sure the product meets their needs</a:t>
                      </a:r>
                      <a:endParaRPr lang="en-GB" sz="12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Requires extra time to get customer feedback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If focused on just one person it can limit appeal to others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071886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/>
          </p:nvPr>
        </p:nvGraphicFramePr>
        <p:xfrm>
          <a:off x="6579269" y="3761272"/>
          <a:ext cx="5927558" cy="15336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63779">
                  <a:extLst>
                    <a:ext uri="{9D8B030D-6E8A-4147-A177-3AD203B41FA5}">
                      <a16:colId xmlns:a16="http://schemas.microsoft.com/office/drawing/2014/main" val="2540402863"/>
                    </a:ext>
                  </a:extLst>
                </a:gridCol>
                <a:gridCol w="2963779">
                  <a:extLst>
                    <a:ext uri="{9D8B030D-6E8A-4147-A177-3AD203B41FA5}">
                      <a16:colId xmlns:a16="http://schemas.microsoft.com/office/drawing/2014/main" val="344942969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Systems Approach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EAD5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EAD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099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Advantages </a:t>
                      </a:r>
                      <a:endParaRPr lang="en-GB" sz="1200" b="1" dirty="0">
                        <a:solidFill>
                          <a:srgbClr val="00B05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6774850"/>
                  </a:ext>
                </a:extLst>
              </a:tr>
              <a:tr h="791945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Does not need specialist knowledge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Easy to communicate stages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Easy to find errors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Sometimes over-simplifies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stages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lead to unnecessary stages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071886"/>
                  </a:ext>
                </a:extLst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/>
          </p:nvPr>
        </p:nvGraphicFramePr>
        <p:xfrm>
          <a:off x="6579269" y="7304572"/>
          <a:ext cx="5927558" cy="1564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63779">
                  <a:extLst>
                    <a:ext uri="{9D8B030D-6E8A-4147-A177-3AD203B41FA5}">
                      <a16:colId xmlns:a16="http://schemas.microsoft.com/office/drawing/2014/main" val="2540402863"/>
                    </a:ext>
                  </a:extLst>
                </a:gridCol>
                <a:gridCol w="2963779">
                  <a:extLst>
                    <a:ext uri="{9D8B030D-6E8A-4147-A177-3AD203B41FA5}">
                      <a16:colId xmlns:a16="http://schemas.microsoft.com/office/drawing/2014/main" val="344942969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Collaborative Approach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EAD5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EAD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099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Advantages </a:t>
                      </a:r>
                      <a:endParaRPr lang="en-GB" sz="1200" b="1" dirty="0">
                        <a:solidFill>
                          <a:srgbClr val="00B05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6774850"/>
                  </a:ext>
                </a:extLst>
              </a:tr>
              <a:tr h="791945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Gets multiple opinions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a range of views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Working in groups can produce more ideas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difficult to design ideas with opposing views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difficult to find time to communicate with multiple people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0718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74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73450" y="224343"/>
            <a:ext cx="7854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Scales of Production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233776" y="913385"/>
          <a:ext cx="12334047" cy="44449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8308">
                  <a:extLst>
                    <a:ext uri="{9D8B030D-6E8A-4147-A177-3AD203B41FA5}">
                      <a16:colId xmlns:a16="http://schemas.microsoft.com/office/drawing/2014/main" val="650560872"/>
                    </a:ext>
                  </a:extLst>
                </a:gridCol>
                <a:gridCol w="2481623">
                  <a:extLst>
                    <a:ext uri="{9D8B030D-6E8A-4147-A177-3AD203B41FA5}">
                      <a16:colId xmlns:a16="http://schemas.microsoft.com/office/drawing/2014/main" val="1137440549"/>
                    </a:ext>
                  </a:extLst>
                </a:gridCol>
                <a:gridCol w="5969489">
                  <a:extLst>
                    <a:ext uri="{9D8B030D-6E8A-4147-A177-3AD203B41FA5}">
                      <a16:colId xmlns:a16="http://schemas.microsoft.com/office/drawing/2014/main" val="1068028841"/>
                    </a:ext>
                  </a:extLst>
                </a:gridCol>
                <a:gridCol w="2294627">
                  <a:extLst>
                    <a:ext uri="{9D8B030D-6E8A-4147-A177-3AD203B41FA5}">
                      <a16:colId xmlns:a16="http://schemas.microsoft.com/office/drawing/2014/main" val="2710481227"/>
                    </a:ext>
                  </a:extLst>
                </a:gridCol>
              </a:tblGrid>
              <a:tr h="38506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Name/ Type</a:t>
                      </a:r>
                      <a:endParaRPr lang="en-GB" sz="1200" b="1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How many it makes</a:t>
                      </a:r>
                      <a:endParaRPr lang="en-GB" sz="1200" b="1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Ke</a:t>
                      </a:r>
                      <a:r>
                        <a:rPr lang="en-GB" sz="1200" b="1" baseline="0" dirty="0" smtClean="0"/>
                        <a:t>y Info</a:t>
                      </a:r>
                      <a:endParaRPr lang="en-GB" sz="1200" b="1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Examples of Products</a:t>
                      </a:r>
                      <a:endParaRPr lang="en-GB" sz="1200" b="1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580308"/>
                  </a:ext>
                </a:extLst>
              </a:tr>
              <a:tr h="114604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One-off</a:t>
                      </a:r>
                      <a:r>
                        <a:rPr lang="en-GB" sz="1200" baseline="0" dirty="0" smtClean="0"/>
                        <a:t> Production </a:t>
                      </a:r>
                      <a:endParaRPr lang="en-GB" sz="1200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Also known as Bespoke or Prototype</a:t>
                      </a:r>
                      <a:r>
                        <a:rPr lang="en-GB" sz="1200" baseline="0" dirty="0" smtClean="0"/>
                        <a:t> manufacture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Custom-made products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Specialist workers/ skills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Specialist machines and materials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High Quality but expensive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Towers</a:t>
                      </a:r>
                      <a:r>
                        <a:rPr lang="en-GB" sz="1200" baseline="0" dirty="0" smtClean="0"/>
                        <a:t> / Bridges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One-off Houses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Custom made clothes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2135399536"/>
                  </a:ext>
                </a:extLst>
              </a:tr>
              <a:tr h="1066801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Batch</a:t>
                      </a:r>
                      <a:endParaRPr lang="en-GB" sz="1200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10s-1000s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Uses a mix of workers and machinery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Uses jigs, moulds and templates to help make identical products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Stations of workers</a:t>
                      </a:r>
                      <a:r>
                        <a:rPr lang="en-GB" sz="1200" baseline="0" dirty="0" smtClean="0"/>
                        <a:t> e.g. cutting station, painting station, </a:t>
                      </a:r>
                      <a:r>
                        <a:rPr lang="en-GB" sz="1200" baseline="0" dirty="0" err="1" smtClean="0"/>
                        <a:t>etc</a:t>
                      </a:r>
                      <a:endParaRPr lang="en-GB" sz="1200" dirty="0" smtClean="0"/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Can have some variation e.g. colour, finish, flavour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Baked foods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Limited edition car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Socks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Chairs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2340679672"/>
                  </a:ext>
                </a:extLst>
              </a:tr>
              <a:tr h="932688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Mass</a:t>
                      </a:r>
                      <a:endParaRPr lang="en-GB" sz="1200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10,000s - 100,000s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Big assembly lines (and sub-assembly lines)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Heavily automated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Standard and identical products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Little worker input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Cars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Bottles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Microchips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Plain</a:t>
                      </a:r>
                      <a:r>
                        <a:rPr lang="en-GB" sz="1200" baseline="0" dirty="0" smtClean="0"/>
                        <a:t> shirts</a:t>
                      </a:r>
                      <a:endParaRPr lang="en-GB" sz="1200" dirty="0" smtClean="0"/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407211039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Continuous</a:t>
                      </a:r>
                      <a:endParaRPr lang="en-GB" sz="1200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100,00s</a:t>
                      </a:r>
                      <a:r>
                        <a:rPr lang="en-GB" sz="1200" baseline="0" dirty="0" smtClean="0"/>
                        <a:t> +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24/7 production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Heavily automated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Standard and identical products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Little</a:t>
                      </a:r>
                      <a:r>
                        <a:rPr lang="en-GB" sz="1200" baseline="0" dirty="0" smtClean="0"/>
                        <a:t> worker input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Energy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Water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Paper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Plastic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25865168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282662" y="5591262"/>
          <a:ext cx="5916970" cy="1833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58485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58485">
                  <a:extLst>
                    <a:ext uri="{9D8B030D-6E8A-4147-A177-3AD203B41FA5}">
                      <a16:colId xmlns:a16="http://schemas.microsoft.com/office/drawing/2014/main" val="3078086963"/>
                    </a:ext>
                  </a:extLst>
                </a:gridCol>
              </a:tblGrid>
              <a:tr h="29747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One-off</a:t>
                      </a:r>
                      <a:r>
                        <a:rPr lang="en-GB" sz="1200" b="1" baseline="0" dirty="0" smtClean="0"/>
                        <a:t> Production</a:t>
                      </a:r>
                      <a:endParaRPr lang="en-GB" sz="1200" b="1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Advantages</a:t>
                      </a:r>
                      <a:endParaRPr lang="en-GB" sz="12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4587761"/>
                  </a:ext>
                </a:extLst>
              </a:tr>
              <a:tr h="1207008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Custom made 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High Quality Materials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High Quality Craftsmanship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Time consuming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Specialist training for workers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Expensive to buy</a:t>
                      </a:r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6620256" y="5560782"/>
          <a:ext cx="5967984" cy="1833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3992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83992">
                  <a:extLst>
                    <a:ext uri="{9D8B030D-6E8A-4147-A177-3AD203B41FA5}">
                      <a16:colId xmlns:a16="http://schemas.microsoft.com/office/drawing/2014/main" val="3078086963"/>
                    </a:ext>
                  </a:extLst>
                </a:gridCol>
              </a:tblGrid>
              <a:tr h="29747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baseline="0" dirty="0" smtClean="0"/>
                        <a:t>Batch Production</a:t>
                      </a:r>
                      <a:endParaRPr lang="en-GB" sz="1200" b="1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Advantages</a:t>
                      </a:r>
                      <a:endParaRPr lang="en-GB" sz="12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4587761"/>
                  </a:ext>
                </a:extLst>
              </a:tr>
              <a:tr h="1207008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Lower cost than one-off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Jigs, moulds and templates help products look identical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Can</a:t>
                      </a:r>
                      <a:r>
                        <a:rPr lang="en-GB" sz="1200" baseline="0" dirty="0" smtClean="0"/>
                        <a:t> have some variety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High</a:t>
                      </a:r>
                      <a:r>
                        <a:rPr lang="en-GB" sz="1200" baseline="0" dirty="0" smtClean="0"/>
                        <a:t> storage costs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Jugs, moulds and templates have to be checked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Workers can become bored on their station</a:t>
                      </a:r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288758" y="7572462"/>
          <a:ext cx="5892586" cy="1833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46293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46293">
                  <a:extLst>
                    <a:ext uri="{9D8B030D-6E8A-4147-A177-3AD203B41FA5}">
                      <a16:colId xmlns:a16="http://schemas.microsoft.com/office/drawing/2014/main" val="3078086963"/>
                    </a:ext>
                  </a:extLst>
                </a:gridCol>
              </a:tblGrid>
              <a:tr h="29747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Mass </a:t>
                      </a:r>
                      <a:r>
                        <a:rPr lang="en-GB" sz="1200" b="1" baseline="0" dirty="0" smtClean="0"/>
                        <a:t>Production</a:t>
                      </a:r>
                      <a:endParaRPr lang="en-GB" sz="1200" b="1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Advantages</a:t>
                      </a:r>
                      <a:endParaRPr lang="en-GB" sz="12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4587761"/>
                  </a:ext>
                </a:extLst>
              </a:tr>
              <a:tr h="1207008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Large amounts</a:t>
                      </a:r>
                      <a:r>
                        <a:rPr lang="en-GB" sz="1200" baseline="0" dirty="0" smtClean="0"/>
                        <a:t> made at once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All products are identical and to same standard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Using automation reduced human error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Initial starting costs are high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If production line stops, the product can’t be made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Workers become bored monitoring machines and repetitive tasks</a:t>
                      </a:r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6608064" y="7560270"/>
          <a:ext cx="5967984" cy="1833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3992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83992">
                  <a:extLst>
                    <a:ext uri="{9D8B030D-6E8A-4147-A177-3AD203B41FA5}">
                      <a16:colId xmlns:a16="http://schemas.microsoft.com/office/drawing/2014/main" val="3078086963"/>
                    </a:ext>
                  </a:extLst>
                </a:gridCol>
              </a:tblGrid>
              <a:tr h="29747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Continuous</a:t>
                      </a:r>
                      <a:r>
                        <a:rPr lang="en-GB" sz="1200" b="1" baseline="0" dirty="0" smtClean="0"/>
                        <a:t> Production</a:t>
                      </a:r>
                      <a:endParaRPr lang="en-GB" sz="1200" b="1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Advantages</a:t>
                      </a:r>
                      <a:endParaRPr lang="en-GB" sz="12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4587761"/>
                  </a:ext>
                </a:extLst>
              </a:tr>
              <a:tr h="1207008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Large amounts</a:t>
                      </a:r>
                      <a:r>
                        <a:rPr lang="en-GB" sz="1200" baseline="0" dirty="0" smtClean="0"/>
                        <a:t> made at once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All products are identical and to same standard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Using automation reduced human error</a:t>
                      </a:r>
                      <a:endParaRPr lang="en-GB" sz="1200" dirty="0" smtClean="0"/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Initial starting costs are high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If production line stops, the product can’t be made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Workers become bored monitoring machines and repetitive tasks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61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2287" y="179260"/>
            <a:ext cx="8045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of others and </a:t>
            </a:r>
            <a:r>
              <a:rPr lang="en-GB" sz="280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Research</a:t>
            </a:r>
            <a:endParaRPr lang="en-GB" sz="28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76784" y="840232"/>
          <a:ext cx="6132576" cy="44998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9992">
                  <a:extLst>
                    <a:ext uri="{9D8B030D-6E8A-4147-A177-3AD203B41FA5}">
                      <a16:colId xmlns:a16="http://schemas.microsoft.com/office/drawing/2014/main" val="413063094"/>
                    </a:ext>
                  </a:extLst>
                </a:gridCol>
                <a:gridCol w="1459992">
                  <a:extLst>
                    <a:ext uri="{9D8B030D-6E8A-4147-A177-3AD203B41FA5}">
                      <a16:colId xmlns:a16="http://schemas.microsoft.com/office/drawing/2014/main" val="133229424"/>
                    </a:ext>
                  </a:extLst>
                </a:gridCol>
                <a:gridCol w="1054608">
                  <a:extLst>
                    <a:ext uri="{9D8B030D-6E8A-4147-A177-3AD203B41FA5}">
                      <a16:colId xmlns:a16="http://schemas.microsoft.com/office/drawing/2014/main" val="690248881"/>
                    </a:ext>
                  </a:extLst>
                </a:gridCol>
                <a:gridCol w="2157984">
                  <a:extLst>
                    <a:ext uri="{9D8B030D-6E8A-4147-A177-3AD203B41FA5}">
                      <a16:colId xmlns:a16="http://schemas.microsoft.com/office/drawing/2014/main" val="1868871303"/>
                    </a:ext>
                  </a:extLst>
                </a:gridCol>
              </a:tblGrid>
              <a:tr h="4216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Image/ Example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Designer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Design Movement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196526"/>
                  </a:ext>
                </a:extLst>
              </a:tr>
              <a:tr h="1134872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William Morris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Arts and Crafts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British designer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 1880s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Simple natural crafts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Useful and beautiful products (wallpapers, cushions, </a:t>
                      </a:r>
                      <a:r>
                        <a:rPr lang="en-GB" sz="12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7129160"/>
                  </a:ext>
                </a:extLst>
              </a:tr>
              <a:tr h="1232196">
                <a:tc>
                  <a:txBody>
                    <a:bodyPr/>
                    <a:lstStyle/>
                    <a:p>
                      <a:pPr algn="ctr"/>
                      <a:endParaRPr lang="en-GB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Charles Rennie Mackintosh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Art Nouveau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Scottish designer in 1860s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– 1920s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Known for light and shadow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Created stained glass and furniture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Inspired by nature and geometric lines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8496096"/>
                  </a:ext>
                </a:extLst>
              </a:tr>
              <a:tr h="1353312">
                <a:tc>
                  <a:txBody>
                    <a:bodyPr/>
                    <a:lstStyle/>
                    <a:p>
                      <a:pPr algn="ctr"/>
                      <a:endParaRPr lang="en-GB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Ettore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2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Stottas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Memphis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Italian designer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 the 1950s/60s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Enjoyed making everyday objects wacky and bold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Used lots of bold colours and black lines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8621545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488" y="1416718"/>
            <a:ext cx="1209416" cy="9661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32" y="2527495"/>
            <a:ext cx="1338778" cy="140442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292" y="4019511"/>
            <a:ext cx="1179036" cy="1280812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158496" y="5423620"/>
          <a:ext cx="6146770" cy="3994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67288">
                  <a:extLst>
                    <a:ext uri="{9D8B030D-6E8A-4147-A177-3AD203B41FA5}">
                      <a16:colId xmlns:a16="http://schemas.microsoft.com/office/drawing/2014/main" val="413063094"/>
                    </a:ext>
                  </a:extLst>
                </a:gridCol>
                <a:gridCol w="1198850">
                  <a:extLst>
                    <a:ext uri="{9D8B030D-6E8A-4147-A177-3AD203B41FA5}">
                      <a16:colId xmlns:a16="http://schemas.microsoft.com/office/drawing/2014/main" val="133229424"/>
                    </a:ext>
                  </a:extLst>
                </a:gridCol>
                <a:gridCol w="3180632">
                  <a:extLst>
                    <a:ext uri="{9D8B030D-6E8A-4147-A177-3AD203B41FA5}">
                      <a16:colId xmlns:a16="http://schemas.microsoft.com/office/drawing/2014/main" val="1868871303"/>
                    </a:ext>
                  </a:extLst>
                </a:gridCol>
              </a:tblGrid>
              <a:tr h="4216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Image/ Example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Brand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196526"/>
                  </a:ext>
                </a:extLst>
              </a:tr>
              <a:tr h="1134872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Alessi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Italian Design Company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Homeware and kitchen utensils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“Post-modern” style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Phillipe</a:t>
                      </a: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Starke is a major designer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7129160"/>
                  </a:ext>
                </a:extLst>
              </a:tr>
              <a:tr h="1232196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Apple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USA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-based tech company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Famous for 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iconic designs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of iPod and iPhone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Steve Jobs and Johnathon </a:t>
                      </a:r>
                      <a:r>
                        <a:rPr lang="en-GB" sz="1200" b="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Ive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are major designers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Known for innovative and modern design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8496096"/>
                  </a:ext>
                </a:extLst>
              </a:tr>
              <a:tr h="1205992">
                <a:tc>
                  <a:txBody>
                    <a:bodyPr/>
                    <a:lstStyle/>
                    <a:p>
                      <a:pPr algn="ctr"/>
                      <a:endParaRPr lang="en-GB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Dyson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British engineering company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Famous for vacuum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cleaners and innovative technology 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James Dyson is a major designer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8621545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3823" y="5713577"/>
            <a:ext cx="1353974" cy="13539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410" b="99566" l="10521" r="90456">
                        <a14:foregroundMark x1="34273" y1="72451" x2="34273" y2="72451"/>
                        <a14:foregroundMark x1="31562" y1="50542" x2="31562" y2="50542"/>
                        <a14:foregroundMark x1="33297" y1="34924" x2="33297" y2="34924"/>
                        <a14:foregroundMark x1="33297" y1="26790" x2="33297" y2="26790"/>
                        <a14:foregroundMark x1="34273" y1="15510" x2="34273" y2="15510"/>
                        <a14:foregroundMark x1="73210" y1="18221" x2="73210" y2="18221"/>
                        <a14:foregroundMark x1="69089" y1="5531" x2="69089" y2="5531"/>
                        <a14:foregroundMark x1="56725" y1="15835" x2="56725" y2="15835"/>
                        <a14:foregroundMark x1="81779" y1="16486" x2="81779" y2="16486"/>
                        <a14:foregroundMark x1="74620" y1="16703" x2="74620" y2="16703"/>
                        <a14:foregroundMark x1="67896" y1="16703" x2="67896" y2="16703"/>
                        <a14:foregroundMark x1="72451" y1="19848" x2="72451" y2="19848"/>
                        <a14:foregroundMark x1="74620" y1="14534" x2="74620" y2="14534"/>
                        <a14:foregroundMark x1="76030" y1="14100" x2="76030" y2="14100"/>
                        <a14:foregroundMark x1="75163" y1="10738" x2="75163" y2="10738"/>
                        <a14:foregroundMark x1="72017" y1="6182" x2="72017" y2="6182"/>
                        <a14:foregroundMark x1="64859" y1="5748" x2="64859" y2="5748"/>
                        <a14:foregroundMark x1="37744" y1="9544" x2="37744" y2="9544"/>
                        <a14:foregroundMark x1="33189" y1="8677" x2="33189" y2="8677"/>
                        <a14:foregroundMark x1="26030" y1="7592" x2="26790" y2="7592"/>
                        <a14:foregroundMark x1="33948" y1="47831" x2="33948" y2="47831"/>
                        <a14:foregroundMark x1="33514" y1="57918" x2="33514" y2="57918"/>
                        <a14:foregroundMark x1="32321" y1="67028" x2="32321" y2="67028"/>
                        <a14:foregroundMark x1="30803" y1="75380" x2="30803" y2="75380"/>
                        <a14:foregroundMark x1="32972" y1="85900" x2="32972" y2="85900"/>
                        <a14:foregroundMark x1="38720" y1="87310" x2="38720" y2="87310"/>
                        <a14:foregroundMark x1="41432" y1="87852" x2="41432" y2="87852"/>
                        <a14:foregroundMark x1="41323" y1="91323" x2="33189" y2="73644"/>
                        <a14:foregroundMark x1="33297" y1="96204" x2="21258" y2="92842"/>
                        <a14:foregroundMark x1="30369" y1="59544" x2="32104" y2="22668"/>
                        <a14:foregroundMark x1="36117" y1="39479" x2="35683" y2="10521"/>
                        <a14:foregroundMark x1="24620" y1="9544" x2="40456" y2="8134"/>
                        <a14:foregroundMark x1="29610" y1="4989" x2="31996" y2="22777"/>
                        <a14:foregroundMark x1="28742" y1="17679" x2="31779" y2="22017"/>
                        <a14:foregroundMark x1="36117" y1="46421" x2="44035" y2="90239"/>
                        <a14:foregroundMark x1="44469" y1="50434" x2="43492" y2="69631"/>
                        <a14:foregroundMark x1="24620" y1="55531" x2="23644" y2="76139"/>
                        <a14:foregroundMark x1="22668" y1="78742" x2="19631" y2="85358"/>
                        <a14:foregroundMark x1="43818" y1="72668" x2="48807" y2="85683"/>
                        <a14:foregroundMark x1="43492" y1="70390" x2="40456" y2="53145"/>
                        <a14:foregroundMark x1="25597" y1="59544" x2="26573" y2="51735"/>
                        <a14:foregroundMark x1="42408" y1="13666" x2="43601" y2="13666"/>
                        <a14:foregroundMark x1="33948" y1="26030" x2="35141" y2="368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278" r="48016"/>
          <a:stretch/>
        </p:blipFill>
        <p:spPr>
          <a:xfrm flipH="1">
            <a:off x="1268941" y="5905500"/>
            <a:ext cx="370605" cy="100965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9830" b="89887" l="227" r="98073">
                        <a14:foregroundMark x1="7823" y1="28544" x2="58844" y2="32325"/>
                        <a14:foregroundMark x1="19728" y1="63894" x2="55215" y2="66446"/>
                        <a14:foregroundMark x1="41723" y1="32703" x2="43311" y2="63138"/>
                        <a14:foregroundMark x1="36168" y1="34877" x2="33333" y2="79206"/>
                        <a14:foregroundMark x1="11905" y1="32703" x2="12925" y2="69282"/>
                        <a14:foregroundMark x1="21882" y1="70416" x2="45011" y2="70227"/>
                        <a14:foregroundMark x1="35714" y1="26749" x2="44331" y2="279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83" y="6534150"/>
            <a:ext cx="1731029" cy="20764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21" t="18637" r="18359"/>
          <a:stretch/>
        </p:blipFill>
        <p:spPr>
          <a:xfrm>
            <a:off x="342900" y="8286750"/>
            <a:ext cx="1398951" cy="10668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267700" y="952500"/>
            <a:ext cx="2400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</a:t>
            </a:r>
            <a:endParaRPr lang="en-GB" sz="1200" b="1" dirty="0">
              <a:solidFill>
                <a:schemeClr val="accent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323850" y="495300"/>
            <a:ext cx="2400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 or Others</a:t>
            </a:r>
            <a:endParaRPr lang="en-GB" sz="1200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081210" y="2358190"/>
            <a:ext cx="2796339" cy="103870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methods of research can be used to find information?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953500" y="1581150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Case studies</a:t>
            </a:r>
            <a:endParaRPr lang="en-GB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10763250" y="3448050"/>
            <a:ext cx="1638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Questionnaires and surveys</a:t>
            </a:r>
            <a:endParaRPr lang="en-GB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6896100" y="1752600"/>
            <a:ext cx="2095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Product Analysis</a:t>
            </a:r>
            <a:endParaRPr lang="en-GB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6617208" y="3783350"/>
            <a:ext cx="21526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Materials testing</a:t>
            </a:r>
            <a:endParaRPr lang="en-GB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8724900" y="4064814"/>
            <a:ext cx="18669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Social media and email </a:t>
            </a:r>
            <a:endParaRPr lang="en-GB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11182350" y="2019300"/>
            <a:ext cx="1123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Interviews</a:t>
            </a:r>
            <a:endParaRPr lang="en-GB" sz="1200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0801350" y="2343150"/>
            <a:ext cx="419100" cy="342902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9886950" y="1943100"/>
            <a:ext cx="114300" cy="43815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8" idx="1"/>
          </p:cNvCxnSpPr>
          <p:nvPr/>
        </p:nvCxnSpPr>
        <p:spPr>
          <a:xfrm flipH="1" flipV="1">
            <a:off x="8305800" y="2133604"/>
            <a:ext cx="184924" cy="3767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8077200" y="3187627"/>
            <a:ext cx="261124" cy="530171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9746080" y="3337896"/>
            <a:ext cx="102770" cy="510204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0591800" y="3200400"/>
            <a:ext cx="381000" cy="17145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572250" y="4646613"/>
            <a:ext cx="6000750" cy="156966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can be divided into 2 categories; 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Research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</a:t>
            </a:r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econdary Research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is research you complete yourself. 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Secondary is research from resources others can gathered e.g. books, magazines and internet</a:t>
            </a:r>
          </a:p>
          <a:p>
            <a:pPr algn="ctr"/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research is generally more reliable as it is done by the person using it and can double-check the data</a:t>
            </a: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/>
          </p:nvPr>
        </p:nvGraphicFramePr>
        <p:xfrm>
          <a:off x="6553200" y="6376120"/>
          <a:ext cx="5924550" cy="29888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413063094"/>
                    </a:ext>
                  </a:extLst>
                </a:gridCol>
                <a:gridCol w="3981450">
                  <a:extLst>
                    <a:ext uri="{9D8B030D-6E8A-4147-A177-3AD203B41FA5}">
                      <a16:colId xmlns:a16="http://schemas.microsoft.com/office/drawing/2014/main" val="133229424"/>
                    </a:ext>
                  </a:extLst>
                </a:gridCol>
              </a:tblGrid>
              <a:tr h="30421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Another key piece of research, is </a:t>
                      </a:r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Anthropometrics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Ergonomics.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helps develop the sizes of products, </a:t>
                      </a:r>
                      <a:r>
                        <a:rPr lang="en-GB" sz="1200" b="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 make sure it fits the User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196526"/>
                  </a:ext>
                </a:extLst>
              </a:tr>
              <a:tr h="97718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Anthropometrics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study of measurements of the human body. </a:t>
                      </a:r>
                    </a:p>
                    <a:p>
                      <a:pPr algn="ctr"/>
                      <a:endParaRPr lang="en-GB" sz="12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E.g. Knowing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 grip width of a palm, if designing a new travel coffee cup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7129160"/>
                  </a:ext>
                </a:extLst>
              </a:tr>
              <a:tr h="88903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Ergonomics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application of anthropometrics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 ensure products are safe and comfortable to use. This can also include; size, material, appearance, brightness, sound and texture.</a:t>
                      </a:r>
                    </a:p>
                    <a:p>
                      <a:pPr algn="ctr"/>
                      <a:endParaRPr lang="en-GB" sz="12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E.g. making sure the travel cup is the correct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size, and an insulating smooth material to make it comfortable to hold for long periods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8496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391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6B7985FC-71C9-4085-BE81-06DE52A2C8A7}"/>
</file>

<file path=customXml/itemProps2.xml><?xml version="1.0" encoding="utf-8"?>
<ds:datastoreItem xmlns:ds="http://schemas.openxmlformats.org/officeDocument/2006/customXml" ds:itemID="{49CF8B8C-1356-4786-A4D5-A39FC83F548D}"/>
</file>

<file path=customXml/itemProps3.xml><?xml version="1.0" encoding="utf-8"?>
<ds:datastoreItem xmlns:ds="http://schemas.openxmlformats.org/officeDocument/2006/customXml" ds:itemID="{03EB07EB-78CB-418B-A202-628A465BC5A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1435</Words>
  <Application>Microsoft Office PowerPoint</Application>
  <PresentationFormat>A3 Paper (297x420 mm)</PresentationFormat>
  <Paragraphs>260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McVay, Catherine</cp:lastModifiedBy>
  <cp:revision>8</cp:revision>
  <dcterms:created xsi:type="dcterms:W3CDTF">2019-06-27T12:58:19Z</dcterms:created>
  <dcterms:modified xsi:type="dcterms:W3CDTF">2021-03-11T09:51:35Z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