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48BD567-C955-4742-B910-3641FF581A22}"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3481459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8BD567-C955-4742-B910-3641FF581A22}"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58838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8BD567-C955-4742-B910-3641FF581A22}"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276371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226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8BD567-C955-4742-B910-3641FF581A22}"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3705133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8BD567-C955-4742-B910-3641FF581A22}" type="datetimeFigureOut">
              <a:rPr lang="en-GB" smtClean="0"/>
              <a:t>15/11/2023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109736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48BD567-C955-4742-B910-3641FF581A22}"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722211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48BD567-C955-4742-B910-3641FF581A22}" type="datetimeFigureOut">
              <a:rPr lang="en-GB" smtClean="0"/>
              <a:t>15/11/2023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70133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48BD567-C955-4742-B910-3641FF581A22}" type="datetimeFigureOut">
              <a:rPr lang="en-GB" smtClean="0"/>
              <a:t>15/11/2023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1087196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BD567-C955-4742-B910-3641FF581A22}" type="datetimeFigureOut">
              <a:rPr lang="en-GB" smtClean="0"/>
              <a:t>15/11/2023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48844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8BD567-C955-4742-B910-3641FF581A22}"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356886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8BD567-C955-4742-B910-3641FF581A22}" type="datetimeFigureOut">
              <a:rPr lang="en-GB" smtClean="0"/>
              <a:t>15/11/2023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204451-A236-4821-9C38-B3EF2543EF29}" type="slidenum">
              <a:rPr lang="en-GB" smtClean="0"/>
              <a:t>‹#›</a:t>
            </a:fld>
            <a:endParaRPr lang="en-GB"/>
          </a:p>
        </p:txBody>
      </p:sp>
    </p:spTree>
    <p:extLst>
      <p:ext uri="{BB962C8B-B14F-4D97-AF65-F5344CB8AC3E}">
        <p14:creationId xmlns:p14="http://schemas.microsoft.com/office/powerpoint/2010/main" val="3770489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BD567-C955-4742-B910-3641FF581A22}" type="datetimeFigureOut">
              <a:rPr lang="en-GB" smtClean="0"/>
              <a:t>15/11/2023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04451-A236-4821-9C38-B3EF2543EF29}" type="slidenum">
              <a:rPr lang="en-GB" smtClean="0"/>
              <a:t>‹#›</a:t>
            </a:fld>
            <a:endParaRPr lang="en-GB"/>
          </a:p>
        </p:txBody>
      </p:sp>
    </p:spTree>
    <p:extLst>
      <p:ext uri="{BB962C8B-B14F-4D97-AF65-F5344CB8AC3E}">
        <p14:creationId xmlns:p14="http://schemas.microsoft.com/office/powerpoint/2010/main" val="2071130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hyperlink" Target="https://www.artistaday.com/?page_id=17683"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www.instagram.com/vorjailustracion/"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4092491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rot="16200000">
            <a:off x="762000" y="-585651"/>
            <a:ext cx="4572000" cy="6096000"/>
          </a:xfrm>
          <a:prstGeom prst="rect">
            <a:avLst/>
          </a:prstGeom>
        </p:spPr>
      </p:pic>
      <p:pic>
        <p:nvPicPr>
          <p:cNvPr id="5" name="Picture 4"/>
          <p:cNvPicPr>
            <a:picLocks noChangeAspect="1"/>
          </p:cNvPicPr>
          <p:nvPr/>
        </p:nvPicPr>
        <p:blipFill>
          <a:blip r:embed="rId3"/>
          <a:stretch>
            <a:fillRect/>
          </a:stretch>
        </p:blipFill>
        <p:spPr>
          <a:xfrm rot="16200000">
            <a:off x="6858001" y="-585652"/>
            <a:ext cx="4572000" cy="6096000"/>
          </a:xfrm>
          <a:prstGeom prst="rect">
            <a:avLst/>
          </a:prstGeom>
        </p:spPr>
      </p:pic>
    </p:spTree>
    <p:extLst>
      <p:ext uri="{BB962C8B-B14F-4D97-AF65-F5344CB8AC3E}">
        <p14:creationId xmlns:p14="http://schemas.microsoft.com/office/powerpoint/2010/main" val="1637841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65125"/>
            <a:ext cx="7897512" cy="592313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849" y="3094013"/>
            <a:ext cx="5018649" cy="3763987"/>
          </a:xfrm>
          <a:prstGeom prst="rect">
            <a:avLst/>
          </a:prstGeom>
        </p:spPr>
      </p:pic>
      <p:sp>
        <p:nvSpPr>
          <p:cNvPr id="3" name="TextBox 2"/>
          <p:cNvSpPr txBox="1"/>
          <p:nvPr/>
        </p:nvSpPr>
        <p:spPr>
          <a:xfrm>
            <a:off x="7457222" y="591857"/>
            <a:ext cx="4336869" cy="1754326"/>
          </a:xfrm>
          <a:prstGeom prst="rect">
            <a:avLst/>
          </a:prstGeom>
          <a:solidFill>
            <a:schemeClr val="accent2"/>
          </a:solidFill>
        </p:spPr>
        <p:txBody>
          <a:bodyPr wrap="square" rtlCol="0">
            <a:spAutoFit/>
          </a:bodyPr>
          <a:lstStyle/>
          <a:p>
            <a:pPr marL="285750" indent="-285750">
              <a:buFont typeface="Arial" panose="020B0604020202020204" pitchFamily="34" charset="0"/>
              <a:buChar char="•"/>
            </a:pPr>
            <a:r>
              <a:rPr lang="en-GB" dirty="0" smtClean="0"/>
              <a:t>Student has made a copy of one of the artist’s pieces, but has made changes to colours.  </a:t>
            </a:r>
          </a:p>
          <a:p>
            <a:pPr marL="285750" indent="-285750">
              <a:buFont typeface="Arial" panose="020B0604020202020204" pitchFamily="34" charset="0"/>
              <a:buChar char="•"/>
            </a:pPr>
            <a:r>
              <a:rPr lang="en-GB" dirty="0" smtClean="0"/>
              <a:t>The student has then used the artist’s to experiment with patterns, black pen and shapes with his own animal choices. </a:t>
            </a:r>
            <a:endParaRPr lang="en-GB" dirty="0"/>
          </a:p>
        </p:txBody>
      </p:sp>
    </p:spTree>
    <p:extLst>
      <p:ext uri="{BB962C8B-B14F-4D97-AF65-F5344CB8AC3E}">
        <p14:creationId xmlns:p14="http://schemas.microsoft.com/office/powerpoint/2010/main" val="3913071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8341"/>
            <a:ext cx="8806375" cy="6604780"/>
          </a:xfrm>
        </p:spPr>
      </p:pic>
      <p:sp>
        <p:nvSpPr>
          <p:cNvPr id="3" name="TextBox 2"/>
          <p:cNvSpPr txBox="1"/>
          <p:nvPr/>
        </p:nvSpPr>
        <p:spPr>
          <a:xfrm>
            <a:off x="6026331" y="490359"/>
            <a:ext cx="6165669" cy="1200329"/>
          </a:xfrm>
          <a:prstGeom prst="rect">
            <a:avLst/>
          </a:prstGeom>
          <a:solidFill>
            <a:schemeClr val="accent2"/>
          </a:solidFill>
        </p:spPr>
        <p:txBody>
          <a:bodyPr wrap="square" rtlCol="0">
            <a:spAutoFit/>
          </a:bodyPr>
          <a:lstStyle/>
          <a:p>
            <a:pPr marL="285750" indent="-285750">
              <a:buFont typeface="Arial" panose="020B0604020202020204" pitchFamily="34" charset="0"/>
              <a:buChar char="•"/>
            </a:pPr>
            <a:r>
              <a:rPr lang="en-GB" dirty="0" smtClean="0"/>
              <a:t>Student uses her own photographs to experiment with distortion techniques across the artist page. </a:t>
            </a:r>
          </a:p>
          <a:p>
            <a:pPr marL="285750" indent="-285750">
              <a:buFont typeface="Arial" panose="020B0604020202020204" pitchFamily="34" charset="0"/>
              <a:buChar char="•"/>
            </a:pPr>
            <a:r>
              <a:rPr lang="en-GB" dirty="0" smtClean="0"/>
              <a:t>Annotations are neatly presented and explain why the artist has been selected. </a:t>
            </a:r>
            <a:endParaRPr lang="en-GB" dirty="0"/>
          </a:p>
        </p:txBody>
      </p:sp>
    </p:spTree>
    <p:extLst>
      <p:ext uri="{BB962C8B-B14F-4D97-AF65-F5344CB8AC3E}">
        <p14:creationId xmlns:p14="http://schemas.microsoft.com/office/powerpoint/2010/main" val="3088153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82611" y="0"/>
            <a:ext cx="5023539" cy="3761558"/>
          </a:xfrm>
          <a:prstGeom prst="rect">
            <a:avLst/>
          </a:prstGeom>
        </p:spPr>
      </p:pic>
      <p:sp>
        <p:nvSpPr>
          <p:cNvPr id="3" name="TextBox 2"/>
          <p:cNvSpPr txBox="1"/>
          <p:nvPr/>
        </p:nvSpPr>
        <p:spPr>
          <a:xfrm>
            <a:off x="158061" y="0"/>
            <a:ext cx="6610350" cy="6524863"/>
          </a:xfrm>
          <a:prstGeom prst="rect">
            <a:avLst/>
          </a:prstGeom>
          <a:solidFill>
            <a:schemeClr val="accent2"/>
          </a:solidFill>
        </p:spPr>
        <p:txBody>
          <a:bodyPr wrap="square" rtlCol="0">
            <a:spAutoFit/>
          </a:bodyPr>
          <a:lstStyle/>
          <a:p>
            <a:r>
              <a:rPr lang="en-GB" sz="2400" b="1" u="sng" dirty="0" smtClean="0"/>
              <a:t>Task </a:t>
            </a:r>
          </a:p>
          <a:p>
            <a:r>
              <a:rPr lang="en-GB" sz="2800" b="1" u="sng" dirty="0" smtClean="0"/>
              <a:t>To create an in depth artist page </a:t>
            </a:r>
            <a:r>
              <a:rPr lang="en-GB" sz="2800" b="1" u="sng" smtClean="0"/>
              <a:t>making </a:t>
            </a:r>
            <a:r>
              <a:rPr lang="en-GB" sz="2800" b="1" u="sng" smtClean="0"/>
              <a:t>strong </a:t>
            </a:r>
            <a:r>
              <a:rPr lang="en-GB" sz="2800" b="1" u="sng" dirty="0" smtClean="0"/>
              <a:t>links to the artist’s style and technique through your visual and written work (AO1) </a:t>
            </a:r>
            <a:endParaRPr lang="en-GB" sz="2800" b="1" u="sng" dirty="0"/>
          </a:p>
          <a:p>
            <a:endParaRPr lang="en-GB" sz="2400" b="1" u="sng" dirty="0" smtClean="0"/>
          </a:p>
          <a:p>
            <a:endParaRPr lang="en-GB" sz="2400" b="1" u="sng" dirty="0" smtClean="0"/>
          </a:p>
          <a:p>
            <a:r>
              <a:rPr lang="en-GB" sz="2400" b="1" u="sng" dirty="0" smtClean="0"/>
              <a:t>CONSIDER: </a:t>
            </a:r>
          </a:p>
          <a:p>
            <a:pPr marL="285750" indent="-285750">
              <a:buFont typeface="Arial" panose="020B0604020202020204" pitchFamily="34" charset="0"/>
              <a:buChar char="•"/>
            </a:pPr>
            <a:r>
              <a:rPr lang="en-GB" sz="2400" dirty="0" smtClean="0"/>
              <a:t>PLOT YOUR COMPOSITION GIVING IT A GOOD AMOUNT OF SPACE. </a:t>
            </a:r>
          </a:p>
          <a:p>
            <a:pPr marL="285750" indent="-285750">
              <a:buFont typeface="Arial" panose="020B0604020202020204" pitchFamily="34" charset="0"/>
              <a:buChar char="•"/>
            </a:pPr>
            <a:r>
              <a:rPr lang="en-GB" sz="2400" dirty="0" smtClean="0"/>
              <a:t>APPLY SUITABLE MATERIALS WHICH LINK TO THE ARTIST </a:t>
            </a:r>
          </a:p>
          <a:p>
            <a:pPr marL="285750" indent="-285750">
              <a:buFont typeface="Arial" panose="020B0604020202020204" pitchFamily="34" charset="0"/>
              <a:buChar char="•"/>
            </a:pPr>
            <a:r>
              <a:rPr lang="en-GB" sz="2400" dirty="0" smtClean="0"/>
              <a:t>ADD NEAT ANNOTATIONS USING THE ANNOTATION SHEET e.g. titles, scale, materials. Use your help booklet to help you write about the artists work. </a:t>
            </a:r>
          </a:p>
          <a:p>
            <a:endParaRPr lang="en-GB" dirty="0" smtClean="0"/>
          </a:p>
        </p:txBody>
      </p:sp>
      <p:pic>
        <p:nvPicPr>
          <p:cNvPr id="2" name="Picture 1"/>
          <p:cNvPicPr>
            <a:picLocks noChangeAspect="1"/>
          </p:cNvPicPr>
          <p:nvPr/>
        </p:nvPicPr>
        <p:blipFill>
          <a:blip r:embed="rId3"/>
          <a:stretch>
            <a:fillRect/>
          </a:stretch>
        </p:blipFill>
        <p:spPr>
          <a:xfrm>
            <a:off x="7122115" y="3262431"/>
            <a:ext cx="4826000" cy="3619500"/>
          </a:xfrm>
          <a:prstGeom prst="rect">
            <a:avLst/>
          </a:prstGeom>
        </p:spPr>
      </p:pic>
    </p:spTree>
    <p:extLst>
      <p:ext uri="{BB962C8B-B14F-4D97-AF65-F5344CB8AC3E}">
        <p14:creationId xmlns:p14="http://schemas.microsoft.com/office/powerpoint/2010/main" val="3936176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0607" y="3058510"/>
            <a:ext cx="5612524" cy="4266707"/>
          </a:xfrm>
        </p:spPr>
        <p:txBody>
          <a:bodyPr>
            <a:normAutofit fontScale="90000"/>
          </a:bodyPr>
          <a:lstStyle/>
          <a:p>
            <a:pPr algn="l"/>
            <a:r>
              <a:rPr lang="en-GB" sz="4000" dirty="0" smtClean="0"/>
              <a:t>Jealous Curator</a:t>
            </a:r>
            <a:br>
              <a:rPr lang="en-GB" sz="4000" dirty="0" smtClean="0"/>
            </a:br>
            <a:r>
              <a:rPr lang="en-GB" sz="4000" dirty="0" smtClean="0"/>
              <a:t>Tate</a:t>
            </a:r>
            <a:br>
              <a:rPr lang="en-GB" sz="4000" dirty="0" smtClean="0"/>
            </a:br>
            <a:r>
              <a:rPr lang="en-GB" sz="4000" dirty="0" smtClean="0"/>
              <a:t>Saatchi Gallery</a:t>
            </a:r>
            <a:br>
              <a:rPr lang="en-GB" sz="4000" dirty="0" smtClean="0"/>
            </a:br>
            <a:r>
              <a:rPr lang="en-GB" sz="4000" dirty="0" smtClean="0"/>
              <a:t>This is colossal</a:t>
            </a:r>
            <a:br>
              <a:rPr lang="en-GB" sz="4000" dirty="0" smtClean="0"/>
            </a:br>
            <a:r>
              <a:rPr lang="en-GB" sz="4000" dirty="0" smtClean="0"/>
              <a:t>The Art Story</a:t>
            </a:r>
            <a:br>
              <a:rPr lang="en-GB" sz="4000" dirty="0" smtClean="0"/>
            </a:br>
            <a:r>
              <a:rPr lang="en-GB" sz="4000" dirty="0" smtClean="0"/>
              <a:t>Pinterest</a:t>
            </a:r>
            <a:br>
              <a:rPr lang="en-GB" sz="4000" dirty="0" smtClean="0"/>
            </a:br>
            <a:r>
              <a:rPr lang="en-GB" sz="4000" dirty="0" smtClean="0"/>
              <a:t>Artsy</a:t>
            </a:r>
            <a:br>
              <a:rPr lang="en-GB" sz="4000" dirty="0" smtClean="0"/>
            </a:br>
            <a:r>
              <a:rPr lang="en-GB" sz="4000" dirty="0" smtClean="0"/>
              <a:t>Art2day</a:t>
            </a:r>
            <a:br>
              <a:rPr lang="en-GB" sz="4000" dirty="0" smtClean="0"/>
            </a:br>
            <a:r>
              <a:rPr lang="en-GB" sz="4000" dirty="0" err="1" smtClean="0"/>
              <a:t>TheCoolHunter</a:t>
            </a:r>
            <a:r>
              <a:rPr lang="en-GB" sz="4000" dirty="0" smtClean="0"/>
              <a:t/>
            </a:r>
            <a:br>
              <a:rPr lang="en-GB" sz="4000" dirty="0" smtClean="0"/>
            </a:br>
            <a:r>
              <a:rPr lang="en-GB" sz="4000" dirty="0" err="1" smtClean="0"/>
              <a:t>Artnet</a:t>
            </a:r>
            <a:r>
              <a:rPr lang="en-GB" sz="4000" dirty="0" smtClean="0"/>
              <a:t/>
            </a:r>
            <a:br>
              <a:rPr lang="en-GB" sz="4000" dirty="0" smtClean="0"/>
            </a:br>
            <a:r>
              <a:rPr lang="en-GB" sz="4000" dirty="0" err="1" smtClean="0"/>
              <a:t>LensCulture</a:t>
            </a:r>
            <a:r>
              <a:rPr lang="en-GB" sz="4000" dirty="0" smtClean="0"/>
              <a:t/>
            </a:r>
            <a:br>
              <a:rPr lang="en-GB" sz="4000" dirty="0" smtClean="0"/>
            </a:br>
            <a:r>
              <a:rPr lang="en-GB" sz="4000" dirty="0" smtClean="0"/>
              <a:t>Museum of Modern Art</a:t>
            </a:r>
            <a:br>
              <a:rPr lang="en-GB" sz="4000" dirty="0" smtClean="0"/>
            </a:br>
            <a:r>
              <a:rPr lang="en-GB" sz="4000" dirty="0" smtClean="0"/>
              <a:t/>
            </a:r>
            <a:br>
              <a:rPr lang="en-GB" sz="4000" dirty="0" smtClean="0"/>
            </a:br>
            <a:endParaRPr lang="en-GB" sz="4000" dirty="0"/>
          </a:p>
        </p:txBody>
      </p:sp>
      <p:sp>
        <p:nvSpPr>
          <p:cNvPr id="4" name="TextBox 3"/>
          <p:cNvSpPr txBox="1"/>
          <p:nvPr/>
        </p:nvSpPr>
        <p:spPr>
          <a:xfrm>
            <a:off x="331076" y="346841"/>
            <a:ext cx="6448096" cy="3416320"/>
          </a:xfrm>
          <a:prstGeom prst="rect">
            <a:avLst/>
          </a:prstGeom>
          <a:solidFill>
            <a:schemeClr val="accent4"/>
          </a:solidFill>
        </p:spPr>
        <p:txBody>
          <a:bodyPr wrap="square" rtlCol="0">
            <a:spAutoFit/>
          </a:bodyPr>
          <a:lstStyle/>
          <a:p>
            <a:r>
              <a:rPr lang="en-GB" sz="7200" b="1" u="sng" dirty="0" smtClean="0">
                <a:solidFill>
                  <a:schemeClr val="tx1">
                    <a:lumMod val="95000"/>
                    <a:lumOff val="5000"/>
                  </a:schemeClr>
                </a:solidFill>
                <a:latin typeface="Algerian" panose="04020705040A02060702" pitchFamily="82" charset="0"/>
              </a:rPr>
              <a:t>HOW DO I FIND AN ARTIST TO RESEARCH?</a:t>
            </a:r>
            <a:endParaRPr lang="en-GB" sz="7200" b="1" u="sng" dirty="0">
              <a:solidFill>
                <a:schemeClr val="tx1">
                  <a:lumMod val="95000"/>
                  <a:lumOff val="5000"/>
                </a:schemeClr>
              </a:solidFill>
              <a:latin typeface="Algerian" panose="04020705040A02060702" pitchFamily="82" charset="0"/>
            </a:endParaRPr>
          </a:p>
        </p:txBody>
      </p:sp>
      <p:sp>
        <p:nvSpPr>
          <p:cNvPr id="5" name="TextBox 4"/>
          <p:cNvSpPr txBox="1"/>
          <p:nvPr/>
        </p:nvSpPr>
        <p:spPr>
          <a:xfrm>
            <a:off x="189185" y="4461641"/>
            <a:ext cx="6589987" cy="830997"/>
          </a:xfrm>
          <a:prstGeom prst="rect">
            <a:avLst/>
          </a:prstGeom>
          <a:solidFill>
            <a:schemeClr val="accent4"/>
          </a:solidFill>
        </p:spPr>
        <p:txBody>
          <a:bodyPr wrap="square" rtlCol="0">
            <a:spAutoFit/>
          </a:bodyPr>
          <a:lstStyle/>
          <a:p>
            <a:r>
              <a:rPr lang="en-GB" sz="4800" dirty="0" smtClean="0">
                <a:latin typeface="Arial Black" panose="020B0A04020102020204" pitchFamily="34" charset="0"/>
              </a:rPr>
              <a:t>TRY THESE SITES</a:t>
            </a:r>
            <a:endParaRPr lang="en-GB" sz="4800" dirty="0">
              <a:latin typeface="Arial Black" panose="020B0A04020102020204" pitchFamily="34" charset="0"/>
            </a:endParaRPr>
          </a:p>
        </p:txBody>
      </p:sp>
    </p:spTree>
    <p:extLst>
      <p:ext uri="{BB962C8B-B14F-4D97-AF65-F5344CB8AC3E}">
        <p14:creationId xmlns:p14="http://schemas.microsoft.com/office/powerpoint/2010/main" val="4108997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48" y="-29170"/>
            <a:ext cx="11360800" cy="763600"/>
          </a:xfrm>
        </p:spPr>
        <p:txBody>
          <a:bodyPr>
            <a:normAutofit fontScale="90000"/>
          </a:bodyPr>
          <a:lstStyle/>
          <a:p>
            <a:r>
              <a:rPr lang="en-GB" dirty="0"/>
              <a:t>Question for your artist page </a:t>
            </a:r>
          </a:p>
        </p:txBody>
      </p:sp>
      <p:sp>
        <p:nvSpPr>
          <p:cNvPr id="3" name="Text Placeholder 2"/>
          <p:cNvSpPr>
            <a:spLocks noGrp="1"/>
          </p:cNvSpPr>
          <p:nvPr>
            <p:ph type="body" idx="1"/>
          </p:nvPr>
        </p:nvSpPr>
        <p:spPr>
          <a:xfrm>
            <a:off x="108048" y="734430"/>
            <a:ext cx="11360800" cy="4555200"/>
          </a:xfrm>
        </p:spPr>
        <p:txBody>
          <a:bodyPr/>
          <a:lstStyle/>
          <a:p>
            <a:pPr marL="152396" indent="0">
              <a:buNone/>
            </a:pPr>
            <a:r>
              <a:rPr lang="en-GB" sz="1600" dirty="0"/>
              <a:t>Complete the following questions for artist </a:t>
            </a:r>
            <a:r>
              <a:rPr lang="en-GB" sz="1600" dirty="0">
                <a:solidFill>
                  <a:srgbClr val="FF0000"/>
                </a:solidFill>
              </a:rPr>
              <a:t>Kate MacDowell </a:t>
            </a:r>
            <a:r>
              <a:rPr lang="en-GB" sz="1600" dirty="0"/>
              <a:t>. You may want to carry out extra research into his artwork to find out extra information about the meaning of the art work. Record the answers neatly next to your work in the style of the artist. </a:t>
            </a:r>
          </a:p>
          <a:p>
            <a:pPr marL="152396" indent="0">
              <a:buNone/>
            </a:pPr>
            <a:endParaRPr lang="en-GB" dirty="0"/>
          </a:p>
          <a:p>
            <a:pPr marL="152396" indent="0">
              <a:buNone/>
            </a:pPr>
            <a:endParaRPr lang="en-GB" dirty="0"/>
          </a:p>
        </p:txBody>
      </p:sp>
      <p:sp>
        <p:nvSpPr>
          <p:cNvPr id="5" name="TextBox 4"/>
          <p:cNvSpPr txBox="1"/>
          <p:nvPr/>
        </p:nvSpPr>
        <p:spPr>
          <a:xfrm>
            <a:off x="415600" y="5730064"/>
            <a:ext cx="5486400" cy="646331"/>
          </a:xfrm>
          <a:prstGeom prst="rect">
            <a:avLst/>
          </a:prstGeom>
          <a:solidFill>
            <a:schemeClr val="tx2">
              <a:lumMod val="40000"/>
              <a:lumOff val="60000"/>
            </a:schemeClr>
          </a:solidFill>
        </p:spPr>
        <p:txBody>
          <a:bodyPr wrap="square" rtlCol="0">
            <a:spAutoFit/>
          </a:bodyPr>
          <a:lstStyle/>
          <a:p>
            <a:r>
              <a:rPr lang="en-GB" dirty="0"/>
              <a:t>What is the artist trying to convey with the artwork? Is there a message/meaning/story behind the work? </a:t>
            </a:r>
          </a:p>
        </p:txBody>
      </p:sp>
      <p:sp>
        <p:nvSpPr>
          <p:cNvPr id="6" name="TextBox 5"/>
          <p:cNvSpPr txBox="1"/>
          <p:nvPr/>
        </p:nvSpPr>
        <p:spPr>
          <a:xfrm>
            <a:off x="415600" y="3500937"/>
            <a:ext cx="4678914" cy="2031325"/>
          </a:xfrm>
          <a:prstGeom prst="rect">
            <a:avLst/>
          </a:prstGeom>
          <a:solidFill>
            <a:schemeClr val="tx2">
              <a:lumMod val="40000"/>
              <a:lumOff val="60000"/>
            </a:schemeClr>
          </a:solidFill>
        </p:spPr>
        <p:txBody>
          <a:bodyPr wrap="square" rtlCol="0">
            <a:spAutoFit/>
          </a:bodyPr>
          <a:lstStyle/>
          <a:p>
            <a:r>
              <a:rPr lang="en-GB" dirty="0"/>
              <a:t>What do you know about the materials the artist has selected? </a:t>
            </a:r>
          </a:p>
          <a:p>
            <a:r>
              <a:rPr lang="en-GB" dirty="0"/>
              <a:t>Why have they chosen these materials? Why are they suitable for this piece of art? </a:t>
            </a:r>
          </a:p>
          <a:p>
            <a:endParaRPr lang="en-GB" dirty="0"/>
          </a:p>
          <a:p>
            <a:r>
              <a:rPr lang="en-GB" dirty="0"/>
              <a:t>e.g. The artist has used washes of paint &amp; ink to create movement and feelings of confusion. </a:t>
            </a:r>
          </a:p>
        </p:txBody>
      </p:sp>
      <p:sp>
        <p:nvSpPr>
          <p:cNvPr id="7" name="TextBox 6"/>
          <p:cNvSpPr txBox="1"/>
          <p:nvPr/>
        </p:nvSpPr>
        <p:spPr>
          <a:xfrm>
            <a:off x="415600" y="1498030"/>
            <a:ext cx="5201088" cy="1754326"/>
          </a:xfrm>
          <a:prstGeom prst="rect">
            <a:avLst/>
          </a:prstGeom>
          <a:solidFill>
            <a:schemeClr val="tx2">
              <a:lumMod val="40000"/>
              <a:lumOff val="60000"/>
            </a:schemeClr>
          </a:solidFill>
        </p:spPr>
        <p:txBody>
          <a:bodyPr wrap="square" rtlCol="0">
            <a:spAutoFit/>
          </a:bodyPr>
          <a:lstStyle/>
          <a:p>
            <a:r>
              <a:rPr lang="en-GB" dirty="0"/>
              <a:t>Who created the art work? </a:t>
            </a:r>
          </a:p>
          <a:p>
            <a:r>
              <a:rPr lang="en-GB" dirty="0"/>
              <a:t>Describe the artwork using the relevant keywords as though you were explaining it to someone who cannot see it.</a:t>
            </a:r>
          </a:p>
          <a:p>
            <a:r>
              <a:rPr lang="en-GB" dirty="0"/>
              <a:t> Are there any recurring themes in their work? </a:t>
            </a:r>
          </a:p>
          <a:p>
            <a:endParaRPr lang="en-GB" dirty="0"/>
          </a:p>
        </p:txBody>
      </p:sp>
      <p:sp>
        <p:nvSpPr>
          <p:cNvPr id="10" name="TextBox 9"/>
          <p:cNvSpPr txBox="1"/>
          <p:nvPr/>
        </p:nvSpPr>
        <p:spPr>
          <a:xfrm>
            <a:off x="6439989" y="1498030"/>
            <a:ext cx="5752011" cy="5386090"/>
          </a:xfrm>
          <a:prstGeom prst="rect">
            <a:avLst/>
          </a:prstGeom>
          <a:solidFill>
            <a:schemeClr val="accent1">
              <a:lumMod val="40000"/>
              <a:lumOff val="60000"/>
            </a:schemeClr>
          </a:solidFill>
        </p:spPr>
        <p:txBody>
          <a:bodyPr wrap="square" rtlCol="0">
            <a:spAutoFit/>
          </a:bodyPr>
          <a:lstStyle/>
          <a:p>
            <a:r>
              <a:rPr lang="en-GB" sz="1400" b="1" u="sng" dirty="0"/>
              <a:t>Keywords</a:t>
            </a:r>
          </a:p>
          <a:p>
            <a:r>
              <a:rPr lang="en-GB" sz="1400" dirty="0"/>
              <a:t>Shape </a:t>
            </a:r>
          </a:p>
          <a:p>
            <a:r>
              <a:rPr lang="en-GB" sz="1400" dirty="0"/>
              <a:t>Pattern </a:t>
            </a:r>
          </a:p>
          <a:p>
            <a:r>
              <a:rPr lang="en-GB" sz="1400" dirty="0"/>
              <a:t>Line </a:t>
            </a:r>
          </a:p>
          <a:p>
            <a:r>
              <a:rPr lang="en-GB" sz="1400" dirty="0"/>
              <a:t>Form</a:t>
            </a:r>
          </a:p>
          <a:p>
            <a:r>
              <a:rPr lang="en-GB" sz="1400" dirty="0"/>
              <a:t>Colour </a:t>
            </a:r>
          </a:p>
          <a:p>
            <a:r>
              <a:rPr lang="en-GB" sz="1400" dirty="0"/>
              <a:t>Tone</a:t>
            </a:r>
          </a:p>
          <a:p>
            <a:r>
              <a:rPr lang="en-GB" sz="1400" dirty="0"/>
              <a:t>Texture </a:t>
            </a:r>
          </a:p>
          <a:p>
            <a:r>
              <a:rPr lang="en-GB" sz="1400" dirty="0"/>
              <a:t>Repeat</a:t>
            </a:r>
          </a:p>
          <a:p>
            <a:r>
              <a:rPr lang="en-GB" sz="1400" dirty="0"/>
              <a:t>Intricate </a:t>
            </a:r>
          </a:p>
          <a:p>
            <a:r>
              <a:rPr lang="en-GB" sz="1400" dirty="0"/>
              <a:t>Expressive </a:t>
            </a:r>
          </a:p>
          <a:p>
            <a:r>
              <a:rPr lang="en-GB" sz="1400" dirty="0"/>
              <a:t>Photorealism </a:t>
            </a:r>
          </a:p>
          <a:p>
            <a:r>
              <a:rPr lang="en-GB" sz="1400" dirty="0"/>
              <a:t>Foreground, mid ground &amp; background </a:t>
            </a:r>
          </a:p>
          <a:p>
            <a:r>
              <a:rPr lang="en-GB" sz="1400" dirty="0"/>
              <a:t>Mood </a:t>
            </a:r>
          </a:p>
          <a:p>
            <a:r>
              <a:rPr lang="en-GB" sz="1400" dirty="0"/>
              <a:t>Space </a:t>
            </a:r>
          </a:p>
          <a:p>
            <a:r>
              <a:rPr lang="en-GB" sz="1400" dirty="0"/>
              <a:t>Street art/graffiti</a:t>
            </a:r>
          </a:p>
          <a:p>
            <a:r>
              <a:rPr lang="en-GB" sz="1400" dirty="0"/>
              <a:t>Monochromatic </a:t>
            </a:r>
          </a:p>
          <a:p>
            <a:r>
              <a:rPr lang="en-GB" sz="1400" dirty="0"/>
              <a:t>Fragile </a:t>
            </a:r>
          </a:p>
          <a:p>
            <a:r>
              <a:rPr lang="en-GB" sz="1400" dirty="0"/>
              <a:t>Environment </a:t>
            </a:r>
          </a:p>
          <a:p>
            <a:r>
              <a:rPr lang="en-GB" sz="1400" dirty="0"/>
              <a:t>3D sculptures </a:t>
            </a:r>
          </a:p>
          <a:p>
            <a:r>
              <a:rPr lang="en-GB" sz="1400" dirty="0"/>
              <a:t>Surreal </a:t>
            </a:r>
          </a:p>
          <a:p>
            <a:r>
              <a:rPr lang="en-GB" sz="1400" dirty="0"/>
              <a:t>Composition </a:t>
            </a:r>
          </a:p>
          <a:p>
            <a:endParaRPr lang="en-GB" dirty="0"/>
          </a:p>
          <a:p>
            <a:endParaRPr lang="en-GB" dirty="0"/>
          </a:p>
        </p:txBody>
      </p:sp>
    </p:spTree>
    <p:extLst>
      <p:ext uri="{BB962C8B-B14F-4D97-AF65-F5344CB8AC3E}">
        <p14:creationId xmlns:p14="http://schemas.microsoft.com/office/powerpoint/2010/main" val="3467458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dirty="0"/>
          </a:p>
        </p:txBody>
      </p:sp>
      <p:sp>
        <p:nvSpPr>
          <p:cNvPr id="3" name="Text Placeholder 2"/>
          <p:cNvSpPr>
            <a:spLocks noGrp="1"/>
          </p:cNvSpPr>
          <p:nvPr>
            <p:ph type="body" idx="1"/>
          </p:nvPr>
        </p:nvSpPr>
        <p:spPr>
          <a:solidFill>
            <a:schemeClr val="bg2">
              <a:lumMod val="90000"/>
            </a:schemeClr>
          </a:solidFill>
        </p:spPr>
        <p:txBody>
          <a:bodyPr/>
          <a:lstStyle/>
          <a:p>
            <a:pPr marL="152396" indent="0">
              <a:buNone/>
            </a:pPr>
            <a:r>
              <a:rPr lang="en-GB" dirty="0"/>
              <a:t>Looking for an artist to inspire your Strange &amp; Fantastic project? </a:t>
            </a:r>
          </a:p>
          <a:p>
            <a:pPr marL="152396" indent="0">
              <a:buNone/>
            </a:pPr>
            <a:endParaRPr lang="en-GB" dirty="0"/>
          </a:p>
          <a:p>
            <a:pPr marL="152396" indent="0">
              <a:buNone/>
            </a:pPr>
            <a:r>
              <a:rPr lang="en-GB" dirty="0">
                <a:hlinkClick r:id="rId2"/>
              </a:rPr>
              <a:t>https://www.artistaday.com/?page_id=17683</a:t>
            </a:r>
            <a:r>
              <a:rPr lang="en-GB" dirty="0"/>
              <a:t> This website is great for seeing thousands of artists and you can even look at top ten results for specific themes. E.g. work featuring butterflies. </a:t>
            </a:r>
          </a:p>
          <a:p>
            <a:pPr marL="152396" indent="0">
              <a:buNone/>
            </a:pPr>
            <a:endParaRPr lang="en-GB" dirty="0"/>
          </a:p>
          <a:p>
            <a:pPr marL="152396" indent="0">
              <a:buNone/>
            </a:pPr>
            <a:r>
              <a:rPr lang="en-GB" dirty="0"/>
              <a:t>You don’t need to select artist now, but it might be useful to jot some names down of any artists you like the look of. </a:t>
            </a:r>
          </a:p>
          <a:p>
            <a:pPr marL="152396" indent="0">
              <a:buNone/>
            </a:pPr>
            <a:endParaRPr lang="en-GB" dirty="0"/>
          </a:p>
        </p:txBody>
      </p:sp>
    </p:spTree>
    <p:extLst>
      <p:ext uri="{BB962C8B-B14F-4D97-AF65-F5344CB8AC3E}">
        <p14:creationId xmlns:p14="http://schemas.microsoft.com/office/powerpoint/2010/main" val="1900683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2182" y="0"/>
            <a:ext cx="6052457" cy="588871"/>
          </a:xfrm>
        </p:spPr>
        <p:txBody>
          <a:bodyPr>
            <a:normAutofit/>
          </a:bodyPr>
          <a:lstStyle/>
          <a:p>
            <a:r>
              <a:rPr lang="en-GB" sz="2800" dirty="0" smtClean="0"/>
              <a:t>STRANGE &amp; FANTASTIC ARTISTS </a:t>
            </a:r>
            <a:endParaRPr lang="en-GB" sz="2800" dirty="0"/>
          </a:p>
        </p:txBody>
      </p:sp>
      <p:sp>
        <p:nvSpPr>
          <p:cNvPr id="4" name="TextBox 3"/>
          <p:cNvSpPr txBox="1"/>
          <p:nvPr/>
        </p:nvSpPr>
        <p:spPr>
          <a:xfrm>
            <a:off x="561703" y="1005840"/>
            <a:ext cx="3304903" cy="1477328"/>
          </a:xfrm>
          <a:prstGeom prst="rect">
            <a:avLst/>
          </a:prstGeom>
          <a:noFill/>
        </p:spPr>
        <p:txBody>
          <a:bodyPr wrap="square" rtlCol="0">
            <a:spAutoFit/>
          </a:bodyPr>
          <a:lstStyle/>
          <a:p>
            <a:r>
              <a:rPr lang="en-GB" dirty="0" smtClean="0">
                <a:hlinkClick r:id="rId2"/>
              </a:rPr>
              <a:t>Vorja Sánchez</a:t>
            </a:r>
            <a:endParaRPr lang="en-GB" dirty="0" smtClean="0"/>
          </a:p>
          <a:p>
            <a:endParaRPr lang="en-GB" dirty="0"/>
          </a:p>
          <a:p>
            <a:endParaRPr lang="en-GB" dirty="0" smtClean="0"/>
          </a:p>
          <a:p>
            <a:endParaRPr lang="en-GB" dirty="0"/>
          </a:p>
          <a:p>
            <a:endParaRPr lang="en-GB" dirty="0"/>
          </a:p>
        </p:txBody>
      </p:sp>
      <p:pic>
        <p:nvPicPr>
          <p:cNvPr id="5" name="Picture 4"/>
          <p:cNvPicPr>
            <a:picLocks noChangeAspect="1"/>
          </p:cNvPicPr>
          <p:nvPr/>
        </p:nvPicPr>
        <p:blipFill>
          <a:blip r:embed="rId3"/>
          <a:stretch>
            <a:fillRect/>
          </a:stretch>
        </p:blipFill>
        <p:spPr>
          <a:xfrm>
            <a:off x="0" y="1358538"/>
            <a:ext cx="2902785" cy="2043706"/>
          </a:xfrm>
          <a:prstGeom prst="rect">
            <a:avLst/>
          </a:prstGeom>
        </p:spPr>
      </p:pic>
      <p:pic>
        <p:nvPicPr>
          <p:cNvPr id="6" name="Picture 5"/>
          <p:cNvPicPr>
            <a:picLocks noChangeAspect="1"/>
          </p:cNvPicPr>
          <p:nvPr/>
        </p:nvPicPr>
        <p:blipFill>
          <a:blip r:embed="rId4"/>
          <a:stretch>
            <a:fillRect/>
          </a:stretch>
        </p:blipFill>
        <p:spPr>
          <a:xfrm>
            <a:off x="3155768" y="1413621"/>
            <a:ext cx="1421675" cy="2139094"/>
          </a:xfrm>
          <a:prstGeom prst="rect">
            <a:avLst/>
          </a:prstGeom>
        </p:spPr>
      </p:pic>
      <p:sp>
        <p:nvSpPr>
          <p:cNvPr id="7" name="TextBox 6"/>
          <p:cNvSpPr txBox="1"/>
          <p:nvPr/>
        </p:nvSpPr>
        <p:spPr>
          <a:xfrm>
            <a:off x="3155768" y="1020471"/>
            <a:ext cx="1802674" cy="369332"/>
          </a:xfrm>
          <a:prstGeom prst="rect">
            <a:avLst/>
          </a:prstGeom>
          <a:noFill/>
        </p:spPr>
        <p:txBody>
          <a:bodyPr wrap="square" rtlCol="0">
            <a:spAutoFit/>
          </a:bodyPr>
          <a:lstStyle/>
          <a:p>
            <a:r>
              <a:rPr lang="en-GB" dirty="0" smtClean="0"/>
              <a:t>Mister Finch </a:t>
            </a:r>
            <a:endParaRPr lang="en-GB" dirty="0"/>
          </a:p>
        </p:txBody>
      </p:sp>
      <p:pic>
        <p:nvPicPr>
          <p:cNvPr id="1026" name="Picture 2" descr="Christine Kim # update – INAG | I Need A Gu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095" y="3552715"/>
            <a:ext cx="1674751" cy="24557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4095" y="6257109"/>
            <a:ext cx="2049951" cy="369332"/>
          </a:xfrm>
          <a:prstGeom prst="rect">
            <a:avLst/>
          </a:prstGeom>
          <a:noFill/>
        </p:spPr>
        <p:txBody>
          <a:bodyPr wrap="square" rtlCol="0">
            <a:spAutoFit/>
          </a:bodyPr>
          <a:lstStyle/>
          <a:p>
            <a:r>
              <a:rPr lang="en-GB" dirty="0" smtClean="0"/>
              <a:t>Christine Kim </a:t>
            </a:r>
            <a:endParaRPr lang="en-GB" dirty="0"/>
          </a:p>
        </p:txBody>
      </p:sp>
      <p:pic>
        <p:nvPicPr>
          <p:cNvPr id="1028" name="Picture 4" descr="NATURE - Drawing of a tree/ deer by Nunzio Pac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596" y="3491921"/>
            <a:ext cx="2325515" cy="3999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5261500" y="294435"/>
            <a:ext cx="2697288" cy="2693878"/>
          </a:xfrm>
          <a:prstGeom prst="rect">
            <a:avLst/>
          </a:prstGeom>
        </p:spPr>
      </p:pic>
      <p:sp>
        <p:nvSpPr>
          <p:cNvPr id="9" name="TextBox 8"/>
          <p:cNvSpPr txBox="1"/>
          <p:nvPr/>
        </p:nvSpPr>
        <p:spPr>
          <a:xfrm>
            <a:off x="5211425" y="3257550"/>
            <a:ext cx="2842915" cy="369332"/>
          </a:xfrm>
          <a:prstGeom prst="rect">
            <a:avLst/>
          </a:prstGeom>
          <a:noFill/>
        </p:spPr>
        <p:txBody>
          <a:bodyPr wrap="square" rtlCol="0">
            <a:spAutoFit/>
          </a:bodyPr>
          <a:lstStyle/>
          <a:p>
            <a:r>
              <a:rPr lang="en-GB" dirty="0" smtClean="0"/>
              <a:t>Kate MacDowell</a:t>
            </a:r>
            <a:endParaRPr lang="en-GB" dirty="0"/>
          </a:p>
        </p:txBody>
      </p:sp>
      <p:pic>
        <p:nvPicPr>
          <p:cNvPr id="10" name="Picture 9"/>
          <p:cNvPicPr>
            <a:picLocks noChangeAspect="1"/>
          </p:cNvPicPr>
          <p:nvPr/>
        </p:nvPicPr>
        <p:blipFill>
          <a:blip r:embed="rId8"/>
          <a:stretch>
            <a:fillRect/>
          </a:stretch>
        </p:blipFill>
        <p:spPr>
          <a:xfrm>
            <a:off x="8361098" y="78237"/>
            <a:ext cx="3712786" cy="5218628"/>
          </a:xfrm>
          <a:prstGeom prst="rect">
            <a:avLst/>
          </a:prstGeom>
        </p:spPr>
      </p:pic>
      <p:sp>
        <p:nvSpPr>
          <p:cNvPr id="13" name="Text Placeholder 2"/>
          <p:cNvSpPr txBox="1">
            <a:spLocks/>
          </p:cNvSpPr>
          <p:nvPr/>
        </p:nvSpPr>
        <p:spPr>
          <a:xfrm>
            <a:off x="8712925" y="5529012"/>
            <a:ext cx="3834183" cy="40949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52396"/>
            <a:r>
              <a:rPr lang="en-GB" smtClean="0"/>
              <a:t>JESS RIVA COOPER</a:t>
            </a:r>
            <a:endParaRPr lang="en-GB" dirty="0"/>
          </a:p>
        </p:txBody>
      </p:sp>
    </p:spTree>
    <p:extLst>
      <p:ext uri="{BB962C8B-B14F-4D97-AF65-F5344CB8AC3E}">
        <p14:creationId xmlns:p14="http://schemas.microsoft.com/office/powerpoint/2010/main" val="916575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04717" y="1541120"/>
            <a:ext cx="5916248" cy="443718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938" y="987375"/>
            <a:ext cx="6748977" cy="50617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6201" y="2644725"/>
            <a:ext cx="5187460" cy="3890595"/>
          </a:xfrm>
          <a:prstGeom prst="rect">
            <a:avLst/>
          </a:prstGeom>
        </p:spPr>
      </p:pic>
      <p:sp>
        <p:nvSpPr>
          <p:cNvPr id="8" name="TextBox 7"/>
          <p:cNvSpPr txBox="1"/>
          <p:nvPr/>
        </p:nvSpPr>
        <p:spPr>
          <a:xfrm>
            <a:off x="7267715" y="4266856"/>
            <a:ext cx="4487594" cy="646331"/>
          </a:xfrm>
          <a:prstGeom prst="rect">
            <a:avLst/>
          </a:prstGeom>
          <a:solidFill>
            <a:schemeClr val="accent2"/>
          </a:solidFill>
        </p:spPr>
        <p:txBody>
          <a:bodyPr wrap="square" rtlCol="0">
            <a:spAutoFit/>
          </a:bodyPr>
          <a:lstStyle/>
          <a:p>
            <a:r>
              <a:rPr lang="en-GB" dirty="0" smtClean="0"/>
              <a:t>THINK ABOUT APPROPRIATE BACKGROUNDS FOR YOUR ARTIST’S WORK &amp; RESPONSES. </a:t>
            </a:r>
            <a:endParaRPr lang="en-GB" dirty="0"/>
          </a:p>
        </p:txBody>
      </p:sp>
      <p:pic>
        <p:nvPicPr>
          <p:cNvPr id="9" name="Picture 8"/>
          <p:cNvPicPr>
            <a:picLocks noChangeAspect="1"/>
          </p:cNvPicPr>
          <p:nvPr/>
        </p:nvPicPr>
        <p:blipFill>
          <a:blip r:embed="rId5"/>
          <a:stretch>
            <a:fillRect/>
          </a:stretch>
        </p:blipFill>
        <p:spPr>
          <a:xfrm>
            <a:off x="151682" y="5235819"/>
            <a:ext cx="6107265" cy="1299501"/>
          </a:xfrm>
          <a:prstGeom prst="rect">
            <a:avLst/>
          </a:prstGeom>
        </p:spPr>
      </p:pic>
      <p:sp>
        <p:nvSpPr>
          <p:cNvPr id="2" name="Title 1"/>
          <p:cNvSpPr>
            <a:spLocks noGrp="1"/>
          </p:cNvSpPr>
          <p:nvPr>
            <p:ph type="title"/>
          </p:nvPr>
        </p:nvSpPr>
        <p:spPr>
          <a:xfrm>
            <a:off x="134814" y="210380"/>
            <a:ext cx="11738317" cy="776995"/>
          </a:xfrm>
          <a:solidFill>
            <a:schemeClr val="accent2"/>
          </a:solidFill>
        </p:spPr>
        <p:txBody>
          <a:bodyPr>
            <a:normAutofit fontScale="90000"/>
          </a:bodyPr>
          <a:lstStyle/>
          <a:p>
            <a:r>
              <a:rPr lang="en-GB" dirty="0" smtClean="0"/>
              <a:t>Examples </a:t>
            </a:r>
            <a:r>
              <a:rPr lang="en-GB" dirty="0" smtClean="0"/>
              <a:t>of Artists Pages (A01)Develop a critical understanding of sources  </a:t>
            </a:r>
            <a:endParaRPr lang="en-GB" dirty="0"/>
          </a:p>
        </p:txBody>
      </p:sp>
    </p:spTree>
    <p:extLst>
      <p:ext uri="{BB962C8B-B14F-4D97-AF65-F5344CB8AC3E}">
        <p14:creationId xmlns:p14="http://schemas.microsoft.com/office/powerpoint/2010/main" val="3659375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5060" y="4725199"/>
            <a:ext cx="6280053" cy="2069196"/>
          </a:xfrm>
          <a:solidFill>
            <a:schemeClr val="accent2"/>
          </a:solidFill>
        </p:spPr>
        <p:txBody>
          <a:bodyPr>
            <a:noAutofit/>
          </a:bodyPr>
          <a:lstStyle/>
          <a:p>
            <a:r>
              <a:rPr lang="en-GB" sz="1800" dirty="0" smtClean="0"/>
              <a:t>Keep quality of your work high. </a:t>
            </a:r>
          </a:p>
          <a:p>
            <a:r>
              <a:rPr lang="en-GB" sz="1800" dirty="0" smtClean="0"/>
              <a:t>Experiment with your own compositions and photographs.</a:t>
            </a:r>
          </a:p>
          <a:p>
            <a:r>
              <a:rPr lang="en-GB" sz="1800" dirty="0" smtClean="0"/>
              <a:t>Show you understand the artists style and technique, but  most importantly use it to enrich your own ideas and images!</a:t>
            </a:r>
          </a:p>
          <a:p>
            <a:pPr marL="0" indent="0">
              <a:buNone/>
            </a:pPr>
            <a:r>
              <a:rPr lang="en-GB" sz="1800" dirty="0" smtClean="0"/>
              <a:t> </a:t>
            </a:r>
            <a:endParaRPr lang="en-GB" sz="1800" dirty="0"/>
          </a:p>
        </p:txBody>
      </p:sp>
      <p:pic>
        <p:nvPicPr>
          <p:cNvPr id="4" name="Picture 3"/>
          <p:cNvPicPr>
            <a:picLocks noChangeAspect="1"/>
          </p:cNvPicPr>
          <p:nvPr/>
        </p:nvPicPr>
        <p:blipFill>
          <a:blip r:embed="rId2"/>
          <a:stretch>
            <a:fillRect/>
          </a:stretch>
        </p:blipFill>
        <p:spPr>
          <a:xfrm>
            <a:off x="6096000" y="1061229"/>
            <a:ext cx="6129752" cy="4595513"/>
          </a:xfrm>
          <a:prstGeom prst="rect">
            <a:avLst/>
          </a:prstGeom>
        </p:spPr>
      </p:pic>
      <p:pic>
        <p:nvPicPr>
          <p:cNvPr id="5" name="Picture 4"/>
          <p:cNvPicPr>
            <a:picLocks noChangeAspect="1"/>
          </p:cNvPicPr>
          <p:nvPr/>
        </p:nvPicPr>
        <p:blipFill>
          <a:blip r:embed="rId3"/>
          <a:stretch>
            <a:fillRect/>
          </a:stretch>
        </p:blipFill>
        <p:spPr>
          <a:xfrm>
            <a:off x="85060" y="154746"/>
            <a:ext cx="6010940" cy="4506848"/>
          </a:xfrm>
          <a:prstGeom prst="rect">
            <a:avLst/>
          </a:prstGeom>
        </p:spPr>
      </p:pic>
      <p:sp>
        <p:nvSpPr>
          <p:cNvPr id="6" name="TextBox 5"/>
          <p:cNvSpPr txBox="1"/>
          <p:nvPr/>
        </p:nvSpPr>
        <p:spPr>
          <a:xfrm>
            <a:off x="6291066" y="343845"/>
            <a:ext cx="5739619" cy="369332"/>
          </a:xfrm>
          <a:prstGeom prst="rect">
            <a:avLst/>
          </a:prstGeom>
          <a:solidFill>
            <a:schemeClr val="accent2"/>
          </a:solidFill>
        </p:spPr>
        <p:txBody>
          <a:bodyPr wrap="square" rtlCol="0">
            <a:spAutoFit/>
          </a:bodyPr>
          <a:lstStyle/>
          <a:p>
            <a:r>
              <a:rPr lang="en-GB" dirty="0" smtClean="0"/>
              <a:t>Made using the student’s own photographs </a:t>
            </a:r>
            <a:endParaRPr lang="en-GB" dirty="0"/>
          </a:p>
        </p:txBody>
      </p:sp>
      <p:sp>
        <p:nvSpPr>
          <p:cNvPr id="7" name="TextBox 6"/>
          <p:cNvSpPr txBox="1"/>
          <p:nvPr/>
        </p:nvSpPr>
        <p:spPr>
          <a:xfrm>
            <a:off x="8472730" y="4872919"/>
            <a:ext cx="3601330" cy="1200329"/>
          </a:xfrm>
          <a:prstGeom prst="rect">
            <a:avLst/>
          </a:prstGeom>
          <a:solidFill>
            <a:schemeClr val="accent2"/>
          </a:solidFill>
        </p:spPr>
        <p:txBody>
          <a:bodyPr wrap="square" rtlCol="0">
            <a:spAutoFit/>
          </a:bodyPr>
          <a:lstStyle/>
          <a:p>
            <a:r>
              <a:rPr lang="en-GB" dirty="0" smtClean="0"/>
              <a:t>Block solid colour background and plants inspired by the artist. </a:t>
            </a:r>
          </a:p>
          <a:p>
            <a:r>
              <a:rPr lang="en-GB" dirty="0" smtClean="0"/>
              <a:t>Colour palette also inspired by the artist </a:t>
            </a:r>
            <a:endParaRPr lang="en-GB" dirty="0"/>
          </a:p>
        </p:txBody>
      </p:sp>
    </p:spTree>
    <p:extLst>
      <p:ext uri="{BB962C8B-B14F-4D97-AF65-F5344CB8AC3E}">
        <p14:creationId xmlns:p14="http://schemas.microsoft.com/office/powerpoint/2010/main" val="3685351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903396" cy="517754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907" y="2404696"/>
            <a:ext cx="5937739" cy="44533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68" y="3587017"/>
            <a:ext cx="4241409" cy="3181057"/>
          </a:xfrm>
          <a:prstGeom prst="rect">
            <a:avLst/>
          </a:prstGeom>
        </p:spPr>
      </p:pic>
      <p:sp>
        <p:nvSpPr>
          <p:cNvPr id="3" name="TextBox 2"/>
          <p:cNvSpPr txBox="1"/>
          <p:nvPr/>
        </p:nvSpPr>
        <p:spPr>
          <a:xfrm>
            <a:off x="6283234" y="248194"/>
            <a:ext cx="5627412" cy="1754326"/>
          </a:xfrm>
          <a:prstGeom prst="rect">
            <a:avLst/>
          </a:prstGeom>
          <a:solidFill>
            <a:schemeClr val="accent2"/>
          </a:solidFill>
        </p:spPr>
        <p:txBody>
          <a:bodyPr wrap="square" rtlCol="0">
            <a:spAutoFit/>
          </a:bodyPr>
          <a:lstStyle/>
          <a:p>
            <a:pPr marL="285750" indent="-285750">
              <a:buFont typeface="Arial" panose="020B0604020202020204" pitchFamily="34" charset="0"/>
              <a:buChar char="•"/>
            </a:pPr>
            <a:r>
              <a:rPr lang="en-GB" dirty="0" smtClean="0"/>
              <a:t>Personalise your artist’s page with your own ideas.</a:t>
            </a:r>
          </a:p>
          <a:p>
            <a:pPr marL="285750" indent="-285750">
              <a:buFont typeface="Arial" panose="020B0604020202020204" pitchFamily="34" charset="0"/>
              <a:buChar char="•"/>
            </a:pPr>
            <a:r>
              <a:rPr lang="en-GB" dirty="0" smtClean="0"/>
              <a:t>This student has used the artist to explore colour and surreal compositions.  </a:t>
            </a:r>
          </a:p>
          <a:p>
            <a:pPr marL="285750" indent="-285750">
              <a:buFont typeface="Arial" panose="020B0604020202020204" pitchFamily="34" charset="0"/>
              <a:buChar char="•"/>
            </a:pPr>
            <a:r>
              <a:rPr lang="en-GB" dirty="0" smtClean="0"/>
              <a:t>Your artist pages can go beyond a double page spread.</a:t>
            </a:r>
          </a:p>
          <a:p>
            <a:pPr marL="285750" indent="-285750">
              <a:buFont typeface="Arial" panose="020B0604020202020204" pitchFamily="34" charset="0"/>
              <a:buChar char="•"/>
            </a:pPr>
            <a:r>
              <a:rPr lang="en-GB" dirty="0" smtClean="0"/>
              <a:t>Give your studies enough space!</a:t>
            </a:r>
          </a:p>
          <a:p>
            <a:endParaRPr lang="en-GB" dirty="0"/>
          </a:p>
        </p:txBody>
      </p:sp>
    </p:spTree>
    <p:extLst>
      <p:ext uri="{BB962C8B-B14F-4D97-AF65-F5344CB8AC3E}">
        <p14:creationId xmlns:p14="http://schemas.microsoft.com/office/powerpoint/2010/main" val="1043222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532" y="0"/>
            <a:ext cx="8346833" cy="626012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58112" y="1289197"/>
            <a:ext cx="6098344" cy="4573758"/>
          </a:xfrm>
          <a:prstGeom prst="rect">
            <a:avLst/>
          </a:prstGeom>
        </p:spPr>
      </p:pic>
      <p:sp>
        <p:nvSpPr>
          <p:cNvPr id="6" name="TextBox 5"/>
          <p:cNvSpPr txBox="1"/>
          <p:nvPr/>
        </p:nvSpPr>
        <p:spPr>
          <a:xfrm>
            <a:off x="1565597" y="4965358"/>
            <a:ext cx="5627412" cy="1200329"/>
          </a:xfrm>
          <a:prstGeom prst="rect">
            <a:avLst/>
          </a:prstGeom>
          <a:solidFill>
            <a:schemeClr val="accent2"/>
          </a:solidFill>
        </p:spPr>
        <p:txBody>
          <a:bodyPr wrap="square" rtlCol="0">
            <a:spAutoFit/>
          </a:bodyPr>
          <a:lstStyle/>
          <a:p>
            <a:pPr marL="285750" indent="-285750">
              <a:buFont typeface="Arial" panose="020B0604020202020204" pitchFamily="34" charset="0"/>
              <a:buChar char="•"/>
            </a:pPr>
            <a:r>
              <a:rPr lang="en-GB" dirty="0" smtClean="0"/>
              <a:t>Clear layout </a:t>
            </a:r>
          </a:p>
          <a:p>
            <a:pPr marL="285750" indent="-285750">
              <a:buFont typeface="Arial" panose="020B0604020202020204" pitchFamily="34" charset="0"/>
              <a:buChar char="•"/>
            </a:pPr>
            <a:r>
              <a:rPr lang="en-GB" dirty="0" smtClean="0"/>
              <a:t>Artist used as a starting point , rather than making copies of the artist’s work. </a:t>
            </a:r>
          </a:p>
          <a:p>
            <a:endParaRPr lang="en-GB" dirty="0"/>
          </a:p>
        </p:txBody>
      </p:sp>
    </p:spTree>
    <p:extLst>
      <p:ext uri="{BB962C8B-B14F-4D97-AF65-F5344CB8AC3E}">
        <p14:creationId xmlns:p14="http://schemas.microsoft.com/office/powerpoint/2010/main" val="3825104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33C0DC11-B3E6-447B-9B72-6285ED1FA093}"/>
</file>

<file path=customXml/itemProps2.xml><?xml version="1.0" encoding="utf-8"?>
<ds:datastoreItem xmlns:ds="http://schemas.openxmlformats.org/officeDocument/2006/customXml" ds:itemID="{75BE2C8C-C382-4649-9754-0852056A3995}"/>
</file>

<file path=customXml/itemProps3.xml><?xml version="1.0" encoding="utf-8"?>
<ds:datastoreItem xmlns:ds="http://schemas.openxmlformats.org/officeDocument/2006/customXml" ds:itemID="{BDCB816A-230A-4D44-B406-7BB6756A9E9B}"/>
</file>

<file path=docProps/app.xml><?xml version="1.0" encoding="utf-8"?>
<Properties xmlns="http://schemas.openxmlformats.org/officeDocument/2006/extended-properties" xmlns:vt="http://schemas.openxmlformats.org/officeDocument/2006/docPropsVTypes">
  <TotalTime>0</TotalTime>
  <Words>603</Words>
  <Application>Microsoft Office PowerPoint</Application>
  <PresentationFormat>Widescreen</PresentationFormat>
  <Paragraphs>75</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Algerian</vt:lpstr>
      <vt:lpstr>Arial</vt:lpstr>
      <vt:lpstr>Arial Black</vt:lpstr>
      <vt:lpstr>Calibri</vt:lpstr>
      <vt:lpstr>Calibri Light</vt:lpstr>
      <vt:lpstr>Office Theme</vt:lpstr>
      <vt:lpstr>PowerPoint Presentation</vt:lpstr>
      <vt:lpstr>Jealous Curator Tate Saatchi Gallery This is colossal The Art Story Pinterest Artsy Art2day TheCoolHunter Artnet LensCulture Museum of Modern Art  </vt:lpstr>
      <vt:lpstr>Question for your artist page </vt:lpstr>
      <vt:lpstr>PowerPoint Presentation</vt:lpstr>
      <vt:lpstr>STRANGE &amp; FANTASTIC ARTISTS </vt:lpstr>
      <vt:lpstr>Examples of Artists Pages (A01)Develop a critical understanding of 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Tait, Kathrine</dc:creator>
  <cp:lastModifiedBy>Tait, Kathrine</cp:lastModifiedBy>
  <cp:revision>1</cp:revision>
  <dcterms:created xsi:type="dcterms:W3CDTF">2023-11-15T19:29:26Z</dcterms:created>
  <dcterms:modified xsi:type="dcterms:W3CDTF">2023-11-15T19:30:06Z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