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.xml" ContentType="application/vnd.openxmlformats-officedocument.presentationml.slide+xml"/>
  <Override PartName="/ppt/slides/slide18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68" r:id="rId3"/>
    <p:sldId id="269" r:id="rId4"/>
    <p:sldId id="270" r:id="rId5"/>
    <p:sldId id="271" r:id="rId6"/>
    <p:sldId id="272" r:id="rId7"/>
    <p:sldId id="273" r:id="rId8"/>
    <p:sldId id="274" r:id="rId9"/>
    <p:sldId id="275" r:id="rId10"/>
    <p:sldId id="276" r:id="rId11"/>
    <p:sldId id="277" r:id="rId12"/>
    <p:sldId id="278" r:id="rId13"/>
    <p:sldId id="257" r:id="rId14"/>
    <p:sldId id="258" r:id="rId15"/>
    <p:sldId id="259" r:id="rId16"/>
    <p:sldId id="260" r:id="rId17"/>
    <p:sldId id="261" r:id="rId18"/>
    <p:sldId id="262" r:id="rId19"/>
    <p:sldId id="263" r:id="rId20"/>
    <p:sldId id="264" r:id="rId21"/>
    <p:sldId id="26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ustomXml" Target="../customXml/item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F6119-1E42-48A2-87D0-AFC3BEC891E8}" type="datetimeFigureOut">
              <a:rPr lang="en-GB" smtClean="0"/>
              <a:t>15/11/2023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E8FB3-67AE-4873-A11D-FB26EAA8D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40587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F6119-1E42-48A2-87D0-AFC3BEC891E8}" type="datetimeFigureOut">
              <a:rPr lang="en-GB" smtClean="0"/>
              <a:t>15/11/2023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E8FB3-67AE-4873-A11D-FB26EAA8D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5743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F6119-1E42-48A2-87D0-AFC3BEC891E8}" type="datetimeFigureOut">
              <a:rPr lang="en-GB" smtClean="0"/>
              <a:t>15/11/2023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E8FB3-67AE-4873-A11D-FB26EAA8D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08383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24178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F6119-1E42-48A2-87D0-AFC3BEC891E8}" type="datetimeFigureOut">
              <a:rPr lang="en-GB" smtClean="0"/>
              <a:t>15/11/2023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E8FB3-67AE-4873-A11D-FB26EAA8D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6379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F6119-1E42-48A2-87D0-AFC3BEC891E8}" type="datetimeFigureOut">
              <a:rPr lang="en-GB" smtClean="0"/>
              <a:t>15/11/2023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E8FB3-67AE-4873-A11D-FB26EAA8D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2602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F6119-1E42-48A2-87D0-AFC3BEC891E8}" type="datetimeFigureOut">
              <a:rPr lang="en-GB" smtClean="0"/>
              <a:t>15/11/2023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E8FB3-67AE-4873-A11D-FB26EAA8D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4025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F6119-1E42-48A2-87D0-AFC3BEC891E8}" type="datetimeFigureOut">
              <a:rPr lang="en-GB" smtClean="0"/>
              <a:t>15/11/2023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E8FB3-67AE-4873-A11D-FB26EAA8D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2814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F6119-1E42-48A2-87D0-AFC3BEC891E8}" type="datetimeFigureOut">
              <a:rPr lang="en-GB" smtClean="0"/>
              <a:t>15/11/2023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E8FB3-67AE-4873-A11D-FB26EAA8D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0378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F6119-1E42-48A2-87D0-AFC3BEC891E8}" type="datetimeFigureOut">
              <a:rPr lang="en-GB" smtClean="0"/>
              <a:t>15/11/2023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E8FB3-67AE-4873-A11D-FB26EAA8D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4850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F6119-1E42-48A2-87D0-AFC3BEC891E8}" type="datetimeFigureOut">
              <a:rPr lang="en-GB" smtClean="0"/>
              <a:t>15/11/2023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E8FB3-67AE-4873-A11D-FB26EAA8D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5929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F6119-1E42-48A2-87D0-AFC3BEC891E8}" type="datetimeFigureOut">
              <a:rPr lang="en-GB" smtClean="0"/>
              <a:t>15/11/2023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E8FB3-67AE-4873-A11D-FB26EAA8D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7748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FF6119-1E42-48A2-87D0-AFC3BEC891E8}" type="datetimeFigureOut">
              <a:rPr lang="en-GB" smtClean="0"/>
              <a:t>15/11/2023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4E8FB3-67AE-4873-A11D-FB26EAA8D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4591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aatchigallery.com/artists/maurizio_anzeri.htm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://amyfriend.ca/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www.textileartist.org/melissa-zexter-interview-embroidered-photography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timwalkerphotography.com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www.getty.edu/art/exhibitions/fashion_photography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6745" y="330691"/>
            <a:ext cx="6840706" cy="635960"/>
          </a:xfrm>
        </p:spPr>
        <p:txBody>
          <a:bodyPr>
            <a:normAutofit/>
          </a:bodyPr>
          <a:lstStyle/>
          <a:p>
            <a:r>
              <a:rPr lang="en-GB" sz="2400" dirty="0" smtClean="0"/>
              <a:t>Using Photography to enrich your project </a:t>
            </a:r>
            <a:endParaRPr lang="en-GB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5822" y="1094291"/>
            <a:ext cx="5357559" cy="4555200"/>
          </a:xfrm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>
            <a:normAutofit fontScale="85000" lnSpcReduction="20000"/>
          </a:bodyPr>
          <a:lstStyle/>
          <a:p>
            <a:pPr marL="152396" indent="0">
              <a:buNone/>
            </a:pPr>
            <a:r>
              <a:rPr lang="en-GB" dirty="0" smtClean="0"/>
              <a:t>Collect </a:t>
            </a:r>
            <a:r>
              <a:rPr lang="en-GB" dirty="0" smtClean="0"/>
              <a:t>and create exciting new Strange </a:t>
            </a:r>
            <a:r>
              <a:rPr lang="en-GB" dirty="0"/>
              <a:t>&amp; Fantastic images and photographs to give your work some fresh ideas. </a:t>
            </a:r>
          </a:p>
          <a:p>
            <a:pPr marL="152396" indent="0">
              <a:buNone/>
            </a:pPr>
            <a:endParaRPr lang="en-GB" dirty="0"/>
          </a:p>
          <a:p>
            <a:pPr marL="152396" indent="0">
              <a:buNone/>
            </a:pPr>
            <a:r>
              <a:rPr lang="en-GB" dirty="0"/>
              <a:t>A full Photoshoot could look amazing in your books. </a:t>
            </a:r>
          </a:p>
          <a:p>
            <a:pPr marL="152396" indent="0">
              <a:buNone/>
            </a:pPr>
            <a:r>
              <a:rPr lang="en-GB" u="sng" dirty="0">
                <a:solidFill>
                  <a:srgbClr val="FF0000"/>
                </a:solidFill>
              </a:rPr>
              <a:t>Consider: </a:t>
            </a:r>
          </a:p>
          <a:p>
            <a:r>
              <a:rPr lang="en-GB" u="sng" dirty="0"/>
              <a:t>Subject Matter</a:t>
            </a:r>
          </a:p>
          <a:p>
            <a:pPr marL="152396" indent="0">
              <a:buNone/>
            </a:pPr>
            <a:r>
              <a:rPr lang="en-GB" dirty="0"/>
              <a:t> What are you going to photograph? </a:t>
            </a:r>
          </a:p>
          <a:p>
            <a:r>
              <a:rPr lang="en-GB" dirty="0"/>
              <a:t>Props/costumes you might need </a:t>
            </a:r>
          </a:p>
          <a:p>
            <a:r>
              <a:rPr lang="en-GB" dirty="0"/>
              <a:t>Location (interior &amp; exterior) </a:t>
            </a:r>
          </a:p>
          <a:p>
            <a:r>
              <a:rPr lang="en-GB" dirty="0"/>
              <a:t>Background (plain or busy) </a:t>
            </a:r>
          </a:p>
          <a:p>
            <a:r>
              <a:rPr lang="en-GB" dirty="0"/>
              <a:t>Camera angle (view from above, below, zoomed in) </a:t>
            </a:r>
          </a:p>
          <a:p>
            <a:r>
              <a:rPr lang="en-GB" dirty="0"/>
              <a:t>Lighting (natural, lamps, candles, torches) </a:t>
            </a:r>
            <a:endParaRPr lang="en-GB" dirty="0" smtClean="0"/>
          </a:p>
          <a:p>
            <a:endParaRPr lang="en-GB" dirty="0"/>
          </a:p>
          <a:p>
            <a:pPr marL="152396" indent="0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4100" y="41208"/>
            <a:ext cx="2247900" cy="29908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4100" y="3153143"/>
            <a:ext cx="2247900" cy="2781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2222" y="3032058"/>
            <a:ext cx="1925138" cy="25614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2000" y="210889"/>
            <a:ext cx="1895360" cy="26514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2825" y="1909126"/>
            <a:ext cx="1799731" cy="270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6187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tuck at Home? - Ways Still Life Photography Can Keep Your Skills Shar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189" y="186981"/>
            <a:ext cx="7488089" cy="6005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6422" y="186981"/>
            <a:ext cx="4201886" cy="230832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b="1" dirty="0" smtClean="0">
                <a:solidFill>
                  <a:srgbClr val="00243F"/>
                </a:solidFill>
                <a:latin typeface="Sintony"/>
              </a:rPr>
              <a:t>Use your photographs to tell a story! </a:t>
            </a:r>
            <a:endParaRPr lang="en-GB" b="1" dirty="0">
              <a:solidFill>
                <a:srgbClr val="00243F"/>
              </a:solidFill>
              <a:latin typeface="Sintony"/>
            </a:endParaRPr>
          </a:p>
          <a:p>
            <a:r>
              <a:rPr lang="en-GB" dirty="0" smtClean="0">
                <a:solidFill>
                  <a:srgbClr val="222222"/>
                </a:solidFill>
                <a:latin typeface="open sans"/>
              </a:rPr>
              <a:t>Use </a:t>
            </a:r>
            <a:r>
              <a:rPr lang="en-GB" dirty="0">
                <a:solidFill>
                  <a:srgbClr val="222222"/>
                </a:solidFill>
                <a:latin typeface="open sans"/>
              </a:rPr>
              <a:t>your objects, background, lighting, camera angle, and whatever other photographic tricks you can summon. Your objective is to make the viewer see the story in your photo. A picture can be worth a thousand words, if you choose those “words” carefully.</a:t>
            </a:r>
            <a:endParaRPr lang="en-GB" b="0" i="0" dirty="0">
              <a:solidFill>
                <a:srgbClr val="222222"/>
              </a:solidFill>
              <a:effectLst/>
              <a:latin typeface="open san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868" y="2780229"/>
            <a:ext cx="3900994" cy="2600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503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0467" y="0"/>
            <a:ext cx="4886936" cy="704228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42031" y="369353"/>
            <a:ext cx="6096000" cy="646330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 smtClean="0"/>
              <a:t>Digital drawing/editing apps:</a:t>
            </a:r>
          </a:p>
          <a:p>
            <a:r>
              <a:rPr lang="en-GB" dirty="0" err="1" smtClean="0"/>
              <a:t>Tayasui</a:t>
            </a:r>
            <a:r>
              <a:rPr lang="en-GB" dirty="0" smtClean="0"/>
              <a:t> sketches</a:t>
            </a:r>
          </a:p>
          <a:p>
            <a:r>
              <a:rPr lang="en-GB" dirty="0" err="1" smtClean="0"/>
              <a:t>Glitchlab</a:t>
            </a:r>
            <a:endParaRPr lang="en-GB" dirty="0" smtClean="0"/>
          </a:p>
          <a:p>
            <a:r>
              <a:rPr lang="en-GB" dirty="0" err="1" smtClean="0"/>
              <a:t>Mirrorlab</a:t>
            </a:r>
            <a:endParaRPr lang="en-GB" dirty="0" smtClean="0"/>
          </a:p>
          <a:p>
            <a:r>
              <a:rPr lang="en-GB" dirty="0" err="1" smtClean="0"/>
              <a:t>Hypocam</a:t>
            </a:r>
            <a:endParaRPr lang="en-GB" dirty="0" smtClean="0"/>
          </a:p>
          <a:p>
            <a:r>
              <a:rPr lang="en-GB" dirty="0" err="1" smtClean="0"/>
              <a:t>Instasquare</a:t>
            </a:r>
            <a:endParaRPr lang="en-GB" dirty="0" smtClean="0"/>
          </a:p>
          <a:p>
            <a:r>
              <a:rPr lang="en-GB" dirty="0" smtClean="0"/>
              <a:t>Photoshop express</a:t>
            </a:r>
          </a:p>
          <a:p>
            <a:r>
              <a:rPr lang="en-GB" dirty="0" err="1" smtClean="0"/>
              <a:t>Hipstamatic</a:t>
            </a:r>
            <a:endParaRPr lang="en-GB" dirty="0" smtClean="0"/>
          </a:p>
          <a:p>
            <a:r>
              <a:rPr lang="en-GB" dirty="0" err="1" smtClean="0"/>
              <a:t>Pixlr</a:t>
            </a:r>
            <a:endParaRPr lang="en-GB" dirty="0" smtClean="0"/>
          </a:p>
          <a:p>
            <a:r>
              <a:rPr lang="en-GB" dirty="0" err="1" smtClean="0"/>
              <a:t>Snapseed</a:t>
            </a:r>
            <a:endParaRPr lang="en-GB" dirty="0" smtClean="0"/>
          </a:p>
          <a:p>
            <a:r>
              <a:rPr lang="en-GB" dirty="0" smtClean="0"/>
              <a:t>Fragment</a:t>
            </a:r>
          </a:p>
          <a:p>
            <a:r>
              <a:rPr lang="en-GB" dirty="0" err="1" smtClean="0"/>
              <a:t>Kaleidacam</a:t>
            </a:r>
            <a:endParaRPr lang="en-GB" dirty="0" smtClean="0"/>
          </a:p>
          <a:p>
            <a:r>
              <a:rPr lang="en-GB" dirty="0" err="1" smtClean="0"/>
              <a:t>Prisma</a:t>
            </a:r>
            <a:endParaRPr lang="en-GB" dirty="0" smtClean="0"/>
          </a:p>
          <a:p>
            <a:r>
              <a:rPr lang="en-GB" dirty="0" smtClean="0"/>
              <a:t>Instagram Layout</a:t>
            </a:r>
          </a:p>
          <a:p>
            <a:r>
              <a:rPr lang="en-GB" dirty="0" err="1" smtClean="0"/>
              <a:t>PhotoPea</a:t>
            </a:r>
            <a:r>
              <a:rPr lang="en-GB" dirty="0" smtClean="0"/>
              <a:t> - www.photopea.com</a:t>
            </a:r>
          </a:p>
          <a:p>
            <a:r>
              <a:rPr lang="en-GB" dirty="0" err="1" smtClean="0"/>
              <a:t>Pixlr</a:t>
            </a:r>
            <a:endParaRPr lang="en-GB" dirty="0" smtClean="0"/>
          </a:p>
          <a:p>
            <a:r>
              <a:rPr lang="en-GB" dirty="0" err="1" smtClean="0"/>
              <a:t>VSCOcam</a:t>
            </a:r>
            <a:endParaRPr lang="en-GB" dirty="0" smtClean="0"/>
          </a:p>
          <a:p>
            <a:r>
              <a:rPr lang="en-GB" dirty="0" smtClean="0"/>
              <a:t>Tiny Worlds (99P)</a:t>
            </a:r>
          </a:p>
          <a:p>
            <a:r>
              <a:rPr lang="en-GB" dirty="0" smtClean="0"/>
              <a:t>Autodesk sketchbook</a:t>
            </a:r>
          </a:p>
          <a:p>
            <a:r>
              <a:rPr lang="en-GB" dirty="0" smtClean="0"/>
              <a:t>Snap seed</a:t>
            </a:r>
          </a:p>
          <a:p>
            <a:r>
              <a:rPr lang="en-GB" dirty="0" err="1" smtClean="0"/>
              <a:t>FXStencil</a:t>
            </a:r>
            <a:endParaRPr lang="en-GB" dirty="0" smtClean="0"/>
          </a:p>
          <a:p>
            <a:r>
              <a:rPr lang="en-GB" dirty="0" smtClean="0"/>
              <a:t>Vinci</a:t>
            </a:r>
          </a:p>
          <a:p>
            <a:r>
              <a:rPr lang="en-GB" dirty="0" err="1" smtClean="0"/>
              <a:t>Prisma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98474" y="211015"/>
            <a:ext cx="2096086" cy="59093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GB" dirty="0" smtClean="0"/>
              <a:t>Take a photo and edit it using free apps, filters and drawing tools.</a:t>
            </a:r>
          </a:p>
          <a:p>
            <a:pPr marL="342900" indent="-342900">
              <a:buAutoNum type="arabicPeriod"/>
            </a:pPr>
            <a:r>
              <a:rPr lang="en-GB" dirty="0" smtClean="0"/>
              <a:t>When confident try doing your own digital artwork without using an image underneath. </a:t>
            </a:r>
          </a:p>
          <a:p>
            <a:pPr marL="342900" indent="-342900">
              <a:buAutoNum type="arabicPeriod"/>
            </a:pPr>
            <a:endParaRPr lang="en-GB" dirty="0"/>
          </a:p>
          <a:p>
            <a:r>
              <a:rPr lang="en-GB" dirty="0" smtClean="0"/>
              <a:t>You could do this using your own photographs or FOUND images from the internet. 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endParaRPr lang="en-GB" dirty="0" smtClean="0"/>
          </a:p>
          <a:p>
            <a:pPr marL="342900" indent="-342900">
              <a:buAutoNum type="arabicPeriod"/>
            </a:pPr>
            <a:endParaRPr lang="en-GB" dirty="0" smtClean="0"/>
          </a:p>
          <a:p>
            <a:pPr marL="342900" indent="-342900">
              <a:buAutoNum type="arabicPeriod"/>
            </a:pP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10686197" y="5268036"/>
            <a:ext cx="1228299" cy="156966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GB" sz="9600" dirty="0" smtClean="0"/>
              <a:t>1</a:t>
            </a:r>
            <a:endParaRPr lang="en-GB" sz="9600" dirty="0"/>
          </a:p>
        </p:txBody>
      </p:sp>
      <p:sp>
        <p:nvSpPr>
          <p:cNvPr id="2" name="TextBox 1"/>
          <p:cNvSpPr txBox="1"/>
          <p:nvPr/>
        </p:nvSpPr>
        <p:spPr>
          <a:xfrm>
            <a:off x="3449782" y="211015"/>
            <a:ext cx="4239491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EDITING APPS FOR FREE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02233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040" y="-44548"/>
            <a:ext cx="5176911" cy="69025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2522" y="1209723"/>
            <a:ext cx="3463329" cy="67783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2522" y="143736"/>
            <a:ext cx="3441268" cy="21319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876" y="3351934"/>
            <a:ext cx="2555593" cy="35060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737" y="62756"/>
            <a:ext cx="2549732" cy="33996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52422" y="4258560"/>
            <a:ext cx="1851125" cy="2668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8324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245" y="104503"/>
            <a:ext cx="5275218" cy="2847703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r>
              <a:rPr lang="en-GB" dirty="0" smtClean="0"/>
              <a:t>EXTRA DEFACING </a:t>
            </a:r>
            <a:r>
              <a:rPr lang="en-GB" dirty="0" smtClean="0"/>
              <a:t>IDEAS</a:t>
            </a:r>
            <a:br>
              <a:rPr lang="en-GB" dirty="0" smtClean="0"/>
            </a:br>
            <a:r>
              <a:rPr lang="en-GB" dirty="0" smtClean="0"/>
              <a:t>ON TOP OF YOUR PHOTOGRAPHS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5123" y="104503"/>
            <a:ext cx="6118204" cy="40494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43753"/>
            <a:ext cx="5499463" cy="36142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01691" y="3892731"/>
            <a:ext cx="3148149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Drawing and painting onto your printed photographs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95633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6002" y="-432594"/>
            <a:ext cx="6800850" cy="88677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7256" y="548641"/>
            <a:ext cx="3082836" cy="653143"/>
          </a:xfrm>
          <a:solidFill>
            <a:schemeClr val="accent2"/>
          </a:solidFill>
        </p:spPr>
        <p:txBody>
          <a:bodyPr/>
          <a:lstStyle/>
          <a:p>
            <a:pPr marL="0" indent="0">
              <a:buNone/>
            </a:pPr>
            <a:r>
              <a:rPr lang="en-GB" u="sng" dirty="0">
                <a:hlinkClick r:id="rId3"/>
              </a:rPr>
              <a:t>Maurizio </a:t>
            </a:r>
            <a:r>
              <a:rPr lang="en-GB" u="sng" dirty="0" err="1">
                <a:hlinkClick r:id="rId3"/>
              </a:rPr>
              <a:t>Anzeri</a:t>
            </a:r>
            <a:r>
              <a:rPr lang="en-GB" dirty="0"/>
              <a:t>: 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46766" y="4114800"/>
            <a:ext cx="2364377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Stitching into your photographs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59188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1874" y="1005840"/>
            <a:ext cx="4521926" cy="5171123"/>
          </a:xfrm>
        </p:spPr>
        <p:txBody>
          <a:bodyPr/>
          <a:lstStyle/>
          <a:p>
            <a:r>
              <a:rPr lang="en-GB" i="1" dirty="0">
                <a:hlinkClick r:id="rId2"/>
              </a:rPr>
              <a:t>Amy Friend</a:t>
            </a:r>
            <a:r>
              <a:rPr lang="en-GB" i="1" dirty="0"/>
              <a:t> allows new light to pass through found vintage images by altering the surface with tiny pinholes.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112" y="100012"/>
            <a:ext cx="6191250" cy="1351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3372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722430" cy="1690688"/>
          </a:xfrm>
          <a:solidFill>
            <a:schemeClr val="accent2"/>
          </a:solidFill>
        </p:spPr>
        <p:txBody>
          <a:bodyPr>
            <a:normAutofit fontScale="90000"/>
          </a:bodyPr>
          <a:lstStyle/>
          <a:p>
            <a:r>
              <a:rPr lang="en-GB" dirty="0"/>
              <a:t>Melissa </a:t>
            </a:r>
            <a:r>
              <a:rPr lang="en-GB" dirty="0" err="1"/>
              <a:t>Zexter</a:t>
            </a:r>
            <a:r>
              <a:rPr lang="en-GB" dirty="0"/>
              <a:t> interview: Embroidered photography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553484"/>
            <a:ext cx="3315789" cy="1304516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GB" dirty="0">
                <a:hlinkClick r:id="rId2"/>
              </a:rPr>
              <a:t>https://www.textileartist.org/melissa-zexter-interview-embroidered-photography</a:t>
            </a:r>
            <a:r>
              <a:rPr lang="en-GB" dirty="0" smtClean="0">
                <a:hlinkClick r:id="rId2"/>
              </a:rPr>
              <a:t>/</a:t>
            </a:r>
            <a:endParaRPr lang="en-GB" dirty="0" smtClean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324" y="1293737"/>
            <a:ext cx="5091521" cy="26611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830389" y="1107052"/>
            <a:ext cx="6096000" cy="20313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r>
              <a:rPr lang="en-GB" dirty="0">
                <a:solidFill>
                  <a:srgbClr val="555555"/>
                </a:solidFill>
                <a:latin typeface="PT Sans"/>
              </a:rPr>
              <a:t>Melissa </a:t>
            </a:r>
            <a:r>
              <a:rPr lang="en-GB" dirty="0" err="1">
                <a:solidFill>
                  <a:srgbClr val="555555"/>
                </a:solidFill>
                <a:latin typeface="PT Sans"/>
              </a:rPr>
              <a:t>Zexter</a:t>
            </a:r>
            <a:r>
              <a:rPr lang="en-GB" dirty="0">
                <a:solidFill>
                  <a:srgbClr val="555555"/>
                </a:solidFill>
                <a:latin typeface="PT Sans"/>
              </a:rPr>
              <a:t> creates embroidered photography. The combination of the immediate and constantly advancing medium of photography (using both traditional and contemporary digital techniques) and the meditative process of hand-stitch produces fascinating results. Melissa’s work is often figurative and deals with representations of femininity.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1482" y="3138377"/>
            <a:ext cx="4054907" cy="40954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5889" y="3276600"/>
            <a:ext cx="3429000" cy="3581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82" y="2902787"/>
            <a:ext cx="3805344" cy="403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8949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DEFACING PHOTOS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396999"/>
            <a:ext cx="12424953" cy="414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8512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530" y="0"/>
            <a:ext cx="9582150" cy="717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9790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9891" y="-116750"/>
            <a:ext cx="9534525" cy="71437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r>
              <a:rPr lang="en-GB" dirty="0" smtClean="0"/>
              <a:t>PHOTO MONTAGE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02259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TIM WALKER INSPIRED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4246" y="1860505"/>
            <a:ext cx="6868886" cy="4486275"/>
          </a:xfrm>
          <a:ln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  <a:hlinkClick r:id="rId2"/>
              </a:rPr>
              <a:t>https://www.timwalkerphotography.com</a:t>
            </a:r>
            <a:r>
              <a:rPr lang="en-GB" dirty="0" smtClean="0">
                <a:solidFill>
                  <a:schemeClr val="bg1"/>
                </a:solidFill>
                <a:hlinkClick r:id="rId2"/>
              </a:rPr>
              <a:t>/</a:t>
            </a:r>
            <a:endParaRPr lang="en-GB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dirty="0" smtClean="0"/>
              <a:t>Look at Tim Walker’s website for stunning fashion photography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Tim Walker’s photographs have entranced the readers of Vogue, month by month, for over a decade. Extravagant staging and romantic motifs characterise his unmistakable style. After concentrating on photographic stills for 15 years, Walker is now also making moving film.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3656" y="134418"/>
            <a:ext cx="4529721" cy="62123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4246" y="134418"/>
            <a:ext cx="2845525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INSPIRATION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12171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9213"/>
            <a:ext cx="5112434" cy="858764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en-GB" dirty="0" smtClean="0"/>
              <a:t>Ways of defacing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230" y="5402466"/>
            <a:ext cx="1654767" cy="913470"/>
          </a:xfrm>
          <a:solidFill>
            <a:schemeClr val="accent2"/>
          </a:solidFill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GB" dirty="0" smtClean="0"/>
              <a:t>COLLAGE</a:t>
            </a:r>
          </a:p>
          <a:p>
            <a:pPr marL="0" indent="0">
              <a:buNone/>
            </a:pPr>
            <a:r>
              <a:rPr lang="en-GB" dirty="0" smtClean="0"/>
              <a:t>FOLD </a:t>
            </a:r>
          </a:p>
          <a:p>
            <a:pPr marL="0" indent="0">
              <a:buNone/>
            </a:pPr>
            <a:r>
              <a:rPr lang="en-GB" dirty="0" smtClean="0"/>
              <a:t>SMEAR  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9734" y="3170262"/>
            <a:ext cx="2920825" cy="36084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7962" y="-96619"/>
            <a:ext cx="2196452" cy="32918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2886" y="0"/>
            <a:ext cx="2629386" cy="75375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1257" y="1101049"/>
            <a:ext cx="2800926" cy="30822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723" y="1126951"/>
            <a:ext cx="2659205" cy="41365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2984797" y="3241732"/>
            <a:ext cx="2893109" cy="3876766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5618213" y="150336"/>
            <a:ext cx="1654767" cy="913470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dirty="0" smtClean="0"/>
              <a:t>GLUE AND TEAR </a:t>
            </a:r>
            <a:endParaRPr lang="en-GB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6436500" y="5713200"/>
            <a:ext cx="1654767" cy="913470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dirty="0" smtClean="0"/>
              <a:t>SCRIBBLE  </a:t>
            </a:r>
            <a:endParaRPr lang="en-GB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9746033" y="1988706"/>
            <a:ext cx="1654767" cy="913470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dirty="0" smtClean="0"/>
              <a:t>CUT AND REARRANGE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86506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063" y="888274"/>
            <a:ext cx="4269377" cy="5549946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b="1" dirty="0"/>
              <a:t>Slicing</a:t>
            </a:r>
            <a:endParaRPr lang="en-GB" dirty="0"/>
          </a:p>
          <a:p>
            <a:r>
              <a:rPr lang="en-GB" dirty="0"/>
              <a:t>Slicing: Choose two photographs that are both portrait or landscape format.</a:t>
            </a:r>
          </a:p>
          <a:p>
            <a:r>
              <a:rPr lang="en-GB" dirty="0"/>
              <a:t>Use the guillotine or sharp scissors to cut the photographs into slices (these do not need to be evenly sliced.</a:t>
            </a:r>
          </a:p>
          <a:p>
            <a:r>
              <a:rPr lang="en-GB" dirty="0"/>
              <a:t>Stick the slices back down on a piece of paper, sticking alternate slices down one at a time from the two different images.</a:t>
            </a:r>
          </a:p>
          <a:p>
            <a:r>
              <a:rPr lang="en-GB" dirty="0"/>
              <a:t>For an alternate slicing experiment, take one image and slice into equal strips, then re-position on a new piece of paper with the strips unevenly placed like Vaclav </a:t>
            </a:r>
            <a:r>
              <a:rPr lang="en-GB" dirty="0" err="1"/>
              <a:t>Chochola</a:t>
            </a:r>
            <a:r>
              <a:rPr lang="en-GB" dirty="0"/>
              <a:t>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4717" y="365125"/>
            <a:ext cx="3031672" cy="44913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4963" y="365125"/>
            <a:ext cx="3906339" cy="466428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850269" y="5029410"/>
            <a:ext cx="49850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333333"/>
                </a:solidFill>
                <a:latin typeface="Helvetica" panose="020B0604020202020204" pitchFamily="34" charset="0"/>
              </a:rPr>
              <a:t>Example images by Rankin &amp; Vaclav </a:t>
            </a:r>
            <a:r>
              <a:rPr lang="en-US" i="1" dirty="0" err="1">
                <a:solidFill>
                  <a:srgbClr val="333333"/>
                </a:solidFill>
                <a:latin typeface="Helvetica" panose="020B0604020202020204" pitchFamily="34" charset="0"/>
              </a:rPr>
              <a:t>Chochola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60876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8824" y="4557932"/>
            <a:ext cx="6664980" cy="2051873"/>
          </a:xfrm>
          <a:solidFill>
            <a:srgbClr val="FFC000"/>
          </a:solidFill>
          <a:ln>
            <a:noFill/>
          </a:ln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GB" dirty="0" smtClean="0"/>
              <a:t>KEY FEATURES </a:t>
            </a:r>
          </a:p>
          <a:p>
            <a:pPr marL="0" indent="0">
              <a:buNone/>
            </a:pPr>
            <a:r>
              <a:rPr lang="en-GB" dirty="0" smtClean="0"/>
              <a:t>Prop &amp; Set Heavy </a:t>
            </a:r>
          </a:p>
          <a:p>
            <a:pPr marL="0" indent="0">
              <a:buNone/>
            </a:pPr>
            <a:r>
              <a:rPr lang="en-GB" dirty="0" smtClean="0"/>
              <a:t>Dramatic </a:t>
            </a:r>
          </a:p>
          <a:p>
            <a:pPr marL="0" indent="0">
              <a:buNone/>
            </a:pPr>
            <a:r>
              <a:rPr lang="en-GB" dirty="0" smtClean="0"/>
              <a:t>Lighting </a:t>
            </a:r>
          </a:p>
          <a:p>
            <a:pPr marL="0" indent="0">
              <a:buNone/>
            </a:pPr>
            <a:r>
              <a:rPr lang="en-GB" dirty="0" smtClean="0"/>
              <a:t>Pose </a:t>
            </a:r>
          </a:p>
          <a:p>
            <a:pPr marL="0" indent="0">
              <a:buNone/>
            </a:pPr>
            <a:r>
              <a:rPr lang="en-GB" dirty="0" smtClean="0"/>
              <a:t>Viewpoint/Awkward poses and angles 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657" y="262763"/>
            <a:ext cx="6507147" cy="39042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2766" y="262763"/>
            <a:ext cx="4527322" cy="6210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4956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5101" y="260212"/>
            <a:ext cx="5874777" cy="32989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939" y="2772888"/>
            <a:ext cx="7475000" cy="4204688"/>
          </a:xfrm>
          <a:prstGeom prst="rect">
            <a:avLst/>
          </a:prstGeom>
        </p:spPr>
      </p:pic>
      <p:pic>
        <p:nvPicPr>
          <p:cNvPr id="1026" name="Picture 2" descr="Meet Duckie Thot, the Model Stealing the Spotlight as the Star of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116" y="3664038"/>
            <a:ext cx="4036585" cy="302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60252" y="916386"/>
            <a:ext cx="5514536" cy="1323439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Story telling </a:t>
            </a:r>
          </a:p>
          <a:p>
            <a:r>
              <a:rPr lang="en-GB" sz="2000" dirty="0" smtClean="0">
                <a:solidFill>
                  <a:schemeClr val="bg1"/>
                </a:solidFill>
              </a:rPr>
              <a:t>Fun </a:t>
            </a:r>
          </a:p>
          <a:p>
            <a:r>
              <a:rPr lang="en-GB" sz="2000" dirty="0" smtClean="0">
                <a:solidFill>
                  <a:schemeClr val="bg1"/>
                </a:solidFill>
              </a:rPr>
              <a:t>Power poses </a:t>
            </a:r>
          </a:p>
          <a:p>
            <a:r>
              <a:rPr lang="en-GB" sz="2000" dirty="0" smtClean="0">
                <a:solidFill>
                  <a:schemeClr val="bg1"/>
                </a:solidFill>
              </a:rPr>
              <a:t>Figures given height over the viewer </a:t>
            </a:r>
            <a:endParaRPr lang="en-GB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584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20241" y="4760986"/>
            <a:ext cx="8571411" cy="1801834"/>
          </a:xfrm>
          <a:ln>
            <a:solidFill>
              <a:schemeClr val="tx1"/>
            </a:solidFill>
          </a:ln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GB" b="1" dirty="0"/>
              <a:t>Tim Walker, The Dress-Lamp Tree, England, 2002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At what point does fashion photography become art? A new show at the </a:t>
            </a:r>
            <a:r>
              <a:rPr lang="en-GB" dirty="0">
                <a:hlinkClick r:id="rId2"/>
              </a:rPr>
              <a:t>Getty </a:t>
            </a:r>
            <a:r>
              <a:rPr lang="en-GB" dirty="0" err="1">
                <a:hlinkClick r:id="rId2"/>
              </a:rPr>
              <a:t>Center</a:t>
            </a:r>
            <a:r>
              <a:rPr lang="en-GB" dirty="0">
                <a:hlinkClick r:id="rId2"/>
              </a:rPr>
              <a:t> in Los Angeles</a:t>
            </a:r>
            <a:r>
              <a:rPr lang="en-GB" dirty="0"/>
              <a:t> explores the art of fashion photography at its most creative. Tim Walker, a photographer whose set-heavy images often dip into realms beyond our traditional understanding of fashion—to theatre, installation and more—does away completely with the notion of models in the above image, hanging various inner-lit dresses from a large tree.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72" y="100569"/>
            <a:ext cx="5354139" cy="40100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3005" y="0"/>
            <a:ext cx="5715000" cy="454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9835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0930" y="4807981"/>
            <a:ext cx="8571411" cy="1801834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smtClean="0"/>
              <a:t>Could you borrow ideas from Tim Walker about striking poses, awkward angles, maybe you could include over the top props and costumes! Perhaps, you don’t even need a model, what about creating something like his dress tree</a:t>
            </a:r>
            <a:r>
              <a:rPr lang="en-GB" dirty="0" smtClean="0">
                <a:solidFill>
                  <a:schemeClr val="bg1"/>
                </a:solidFill>
              </a:rPr>
              <a:t>? </a:t>
            </a: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72" y="100569"/>
            <a:ext cx="5354139" cy="40100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3005" y="0"/>
            <a:ext cx="5715000" cy="454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135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75" y="210380"/>
            <a:ext cx="10515600" cy="1325563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GB" dirty="0" smtClean="0"/>
              <a:t>OTHER THINGS TO CONSIDER FOR YOUR PHOTOSHOOT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3067" y="1552896"/>
            <a:ext cx="2390101" cy="4961691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Look at the next few slides before you take your photoshoot or photoshoots. 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3168" y="938600"/>
            <a:ext cx="5026557" cy="34003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3068" y="3952244"/>
            <a:ext cx="4780201" cy="26916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493" y="1552896"/>
            <a:ext cx="3863341" cy="509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3013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405788" y="512010"/>
            <a:ext cx="5555066" cy="17543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Experiment with lighting. </a:t>
            </a:r>
          </a:p>
          <a:p>
            <a:r>
              <a:rPr lang="en-GB" dirty="0" smtClean="0"/>
              <a:t>Could you use natural light, torches, candles, fairy lights, lamps, street light, light from a phone or laptop screen, window light? </a:t>
            </a:r>
            <a:r>
              <a:rPr lang="en-GB" b="1" dirty="0" smtClean="0"/>
              <a:t>What time of day will you take your photographs? </a:t>
            </a:r>
          </a:p>
          <a:p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28491" y="188844"/>
            <a:ext cx="5693022" cy="95410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endParaRPr lang="en-GB" sz="2800" b="1" i="1" dirty="0"/>
          </a:p>
          <a:p>
            <a:r>
              <a:rPr lang="en-GB" sz="2800" b="1" u="sng" dirty="0" smtClean="0"/>
              <a:t>LIGHTING CREATES MOOD </a:t>
            </a:r>
            <a:endParaRPr lang="en-GB" sz="2800" b="1" u="sng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232" y="1862137"/>
            <a:ext cx="3067050" cy="30670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2138" y="1507292"/>
            <a:ext cx="2619375" cy="17430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2138" y="3309714"/>
            <a:ext cx="3241319" cy="182324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4786" y="5192303"/>
            <a:ext cx="2466975" cy="18478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491" y="4448737"/>
            <a:ext cx="3371170" cy="240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5920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006" y="217631"/>
            <a:ext cx="5252143" cy="4291012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dirty="0" smtClean="0"/>
              <a:t>CHANGING THE VIEWPOINT &amp; ANGLE CAN MAKE NORMAL THINGS LOOK STRANGE &amp; FANTASTIC. 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THINKING ABOUT YOUR THEME AND THE OBJECTS AND PEOPLE YOU ARE SURROUNDED BY. PHOTOGRAPH THEM FROM A RANGE OF ANGLES.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1E86E7-734D-48C1-A8A7-33566A513FD3}"/>
              </a:ext>
            </a:extLst>
          </p:cNvPr>
          <p:cNvSpPr txBox="1"/>
          <p:nvPr/>
        </p:nvSpPr>
        <p:spPr>
          <a:xfrm>
            <a:off x="413766" y="3983532"/>
            <a:ext cx="5634336" cy="279022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Change the angle that you shoot from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Lie down on the floor</a:t>
            </a:r>
            <a:endParaRPr lang="en-US" dirty="0">
              <a:cs typeface="Calibri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Shoot under or below things</a:t>
            </a:r>
            <a:endParaRPr lang="en-US" dirty="0">
              <a:cs typeface="Calibri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Birds eye view</a:t>
            </a:r>
            <a:endParaRPr lang="en-US" dirty="0">
              <a:cs typeface="Calibri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Zoom right in on something</a:t>
            </a:r>
            <a:endParaRPr lang="en-US" dirty="0">
              <a:cs typeface="Calibri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Take a photograph from a </a:t>
            </a:r>
            <a:r>
              <a:rPr lang="en-US" dirty="0" smtClean="0"/>
              <a:t>reflection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Take a photograph from above your subject. </a:t>
            </a:r>
            <a:r>
              <a:rPr lang="en-US" dirty="0"/>
              <a:t> </a:t>
            </a:r>
            <a:endParaRPr lang="en-US" dirty="0">
              <a:cs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1170" y="83988"/>
            <a:ext cx="2691823" cy="40186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4960" y="217631"/>
            <a:ext cx="2967130" cy="42665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1745" y="3156236"/>
            <a:ext cx="2746004" cy="3617520"/>
          </a:xfrm>
          <a:prstGeom prst="rect">
            <a:avLst/>
          </a:prstGeom>
        </p:spPr>
      </p:pic>
      <p:pic>
        <p:nvPicPr>
          <p:cNvPr id="8" name="Picture 4" descr="A close up of some shoes&#10;&#10;Description generated with high confidence">
            <a:extLst>
              <a:ext uri="{FF2B5EF4-FFF2-40B4-BE49-F238E27FC236}">
                <a16:creationId xmlns:a16="http://schemas.microsoft.com/office/drawing/2014/main" id="{0468890D-57E3-451C-9623-316AB31BD36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367" r="10758"/>
          <a:stretch/>
        </p:blipFill>
        <p:spPr>
          <a:xfrm>
            <a:off x="9321565" y="3983532"/>
            <a:ext cx="3155071" cy="2850749"/>
          </a:xfrm>
          <a:custGeom>
            <a:avLst/>
            <a:gdLst/>
            <a:ahLst/>
            <a:cxnLst/>
            <a:rect l="l" t="t" r="r" b="b"/>
            <a:pathLst>
              <a:path w="3155071" h="2850749">
                <a:moveTo>
                  <a:pt x="1358746" y="0"/>
                </a:moveTo>
                <a:cubicBezTo>
                  <a:pt x="2350829" y="0"/>
                  <a:pt x="3155071" y="804242"/>
                  <a:pt x="3155071" y="1796325"/>
                </a:cubicBezTo>
                <a:cubicBezTo>
                  <a:pt x="3155071" y="2168356"/>
                  <a:pt x="3041975" y="2513972"/>
                  <a:pt x="2848287" y="2800668"/>
                </a:cubicBezTo>
                <a:lnTo>
                  <a:pt x="2810837" y="2850749"/>
                </a:lnTo>
                <a:lnTo>
                  <a:pt x="0" y="2850749"/>
                </a:lnTo>
                <a:lnTo>
                  <a:pt x="0" y="623564"/>
                </a:lnTo>
                <a:lnTo>
                  <a:pt x="88552" y="526132"/>
                </a:lnTo>
                <a:cubicBezTo>
                  <a:pt x="413623" y="201061"/>
                  <a:pt x="862705" y="0"/>
                  <a:pt x="1358746" y="0"/>
                </a:cubicBezTo>
                <a:close/>
              </a:path>
            </a:pathLst>
          </a:custGeom>
        </p:spPr>
      </p:pic>
      <p:sp>
        <p:nvSpPr>
          <p:cNvPr id="9" name="TextBox 8"/>
          <p:cNvSpPr txBox="1"/>
          <p:nvPr/>
        </p:nvSpPr>
        <p:spPr>
          <a:xfrm>
            <a:off x="5391149" y="2992582"/>
            <a:ext cx="4944342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LISTEN TO ADVICE ON PHOTOGRAPHY</a:t>
            </a:r>
            <a:endParaRPr lang="en-GB" dirty="0"/>
          </a:p>
        </p:txBody>
      </p:sp>
      <p:pic>
        <p:nvPicPr>
          <p:cNvPr id="10" name="Photography Wee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42343" y="34930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823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5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ED9C647E071ED4D9B7D0BA81432F5C2" ma:contentTypeVersion="18" ma:contentTypeDescription="Create a new document." ma:contentTypeScope="" ma:versionID="c4253f1ec559ce4a1c8458976e9933d9">
  <xsd:schema xmlns:xsd="http://www.w3.org/2001/XMLSchema" xmlns:xs="http://www.w3.org/2001/XMLSchema" xmlns:p="http://schemas.microsoft.com/office/2006/metadata/properties" xmlns:ns2="070f71ce-64c7-4b17-bb6b-21ebf0c68387" xmlns:ns3="8c49430d-f190-4cd8-83c3-84bb6a3d29af" targetNamespace="http://schemas.microsoft.com/office/2006/metadata/properties" ma:root="true" ma:fieldsID="1f43a1ec969e57a8b63a5fdad0c86529" ns2:_="" ns3:_="">
    <xsd:import namespace="070f71ce-64c7-4b17-bb6b-21ebf0c68387"/>
    <xsd:import namespace="8c49430d-f190-4cd8-83c3-84bb6a3d29a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Completed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Not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0f71ce-64c7-4b17-bb6b-21ebf0c6838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Completed" ma:index="17" nillable="true" ma:displayName="Completed" ma:default="0" ma:format="Dropdown" ma:internalName="Completed">
      <xsd:simpleType>
        <xsd:restriction base="dms:Boolea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a72bb472-3a9c-4f56-9e6f-fdae2be011a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3" nillable="true" ma:displayName="MediaServiceEventHashCode" ma:hidden="true" ma:internalName="MediaServiceEventHashCode" ma:readOnly="true">
      <xsd:simpleType>
        <xsd:restriction base="dms:Text"/>
      </xsd:simpleType>
    </xsd:element>
    <xsd:element name="Notes" ma:index="24" nillable="true" ma:displayName="Notes" ma:format="Dropdown" ma:internalName="Notes">
      <xsd:simpleType>
        <xsd:restriction base="dms:Note">
          <xsd:maxLength value="255"/>
        </xsd:restriction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49430d-f190-4cd8-83c3-84bb6a3d29a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0199d808-df6e-4fcd-b362-d9c1aab5c644}" ma:internalName="TaxCatchAll" ma:showField="CatchAllData" ma:web="8c49430d-f190-4cd8-83c3-84bb6a3d29a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pleted xmlns="070f71ce-64c7-4b17-bb6b-21ebf0c68387">false</Completed>
    <Notes xmlns="070f71ce-64c7-4b17-bb6b-21ebf0c68387" xsi:nil="true"/>
    <TaxCatchAll xmlns="8c49430d-f190-4cd8-83c3-84bb6a3d29af" xsi:nil="true"/>
    <lcf76f155ced4ddcb4097134ff3c332f xmlns="070f71ce-64c7-4b17-bb6b-21ebf0c68387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36EB083-BEA9-4DBC-8C6D-66D540E4B5BA}"/>
</file>

<file path=customXml/itemProps2.xml><?xml version="1.0" encoding="utf-8"?>
<ds:datastoreItem xmlns:ds="http://schemas.openxmlformats.org/officeDocument/2006/customXml" ds:itemID="{FBCCAAF4-2052-486A-B3C9-D7308CBBB06F}"/>
</file>

<file path=customXml/itemProps3.xml><?xml version="1.0" encoding="utf-8"?>
<ds:datastoreItem xmlns:ds="http://schemas.openxmlformats.org/officeDocument/2006/customXml" ds:itemID="{4E017B3A-D0CB-42E4-A6A8-948A6E4ADF84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818</Words>
  <Application>Microsoft Office PowerPoint</Application>
  <PresentationFormat>Widescreen</PresentationFormat>
  <Paragraphs>107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Calibri Light</vt:lpstr>
      <vt:lpstr>Helvetica</vt:lpstr>
      <vt:lpstr>open sans</vt:lpstr>
      <vt:lpstr>PT Sans</vt:lpstr>
      <vt:lpstr>Sintony</vt:lpstr>
      <vt:lpstr>Office Theme</vt:lpstr>
      <vt:lpstr>Using Photography to enrich your project </vt:lpstr>
      <vt:lpstr>TIM WALKER INSPIRED </vt:lpstr>
      <vt:lpstr>PowerPoint Presentation</vt:lpstr>
      <vt:lpstr>PowerPoint Presentation</vt:lpstr>
      <vt:lpstr>PowerPoint Presentation</vt:lpstr>
      <vt:lpstr>PowerPoint Presentation</vt:lpstr>
      <vt:lpstr>OTHER THINGS TO CONSIDER FOR YOUR PHOTOSHOOT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EXTRA DEFACING IDEAS ON TOP OF YOUR PHOTOGRAPHS </vt:lpstr>
      <vt:lpstr>PowerPoint Presentation</vt:lpstr>
      <vt:lpstr>PowerPoint Presentation</vt:lpstr>
      <vt:lpstr>Melissa Zexter interview: Embroidered photography </vt:lpstr>
      <vt:lpstr>DEFACING PHOTOS</vt:lpstr>
      <vt:lpstr>PowerPoint Presentation</vt:lpstr>
      <vt:lpstr>PHOTO MONTAGE</vt:lpstr>
      <vt:lpstr>Ways of defacing</vt:lpstr>
      <vt:lpstr>PowerPoint Presentation</vt:lpstr>
    </vt:vector>
  </TitlesOfParts>
  <Company>NCC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Using Photography to enrich your project </dc:title>
  <dc:creator>Tait, Kathrine</dc:creator>
  <cp:lastModifiedBy>Tait, Kathrine</cp:lastModifiedBy>
  <cp:revision>1</cp:revision>
  <dcterms:created xsi:type="dcterms:W3CDTF">2023-11-15T19:47:58Z</dcterms:created>
  <dcterms:modified xsi:type="dcterms:W3CDTF">2023-11-15T19:48:21Z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0x0101001ED9C647E071ED4D9B7D0BA81432F5C2</vt:lpwstr>
  </property>
</Properties>
</file>