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770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867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360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6055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2195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6631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408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3941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5979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60749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7667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1B279-47F7-4FB1-BCD0-97BEF1714400}" type="datetimeFigureOut">
              <a:rPr lang="en-GB" smtClean="0"/>
              <a:t>15/11/2023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EFAEBB-329E-46B4-AD33-5262D5A5BE4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2069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artsteps.com/view/60bbffc445bbb96968b5e8df?currentUser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4994" y="1240971"/>
            <a:ext cx="9353005" cy="3875724"/>
          </a:xfrm>
          <a:solidFill>
            <a:schemeClr val="accent2"/>
          </a:solidFill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  <a:t>Using research and high-quality visual plans to create more ambitious compositions and final pieces. </a:t>
            </a:r>
            <a:br>
              <a:rPr lang="en-GB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94864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93914" y="739684"/>
            <a:ext cx="6858000" cy="5143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51714" y="248556"/>
            <a:ext cx="6447246" cy="571141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60000"/>
              <a:lumOff val="40000"/>
            </a:schemeClr>
          </a:solidFill>
        </p:spPr>
        <p:txBody>
          <a:bodyPr/>
          <a:lstStyle/>
          <a:p>
            <a:r>
              <a:rPr lang="en-GB" dirty="0" smtClean="0"/>
              <a:t>Let’s take a look at Year 11’s Strange &amp; Fantastic Exhibition </a:t>
            </a:r>
            <a:r>
              <a:rPr lang="en-GB" dirty="0" smtClean="0"/>
              <a:t>for inspiration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8457" y="5225143"/>
            <a:ext cx="10635343" cy="951820"/>
          </a:xfrm>
          <a:solidFill>
            <a:schemeClr val="accent1">
              <a:lumMod val="60000"/>
              <a:lumOff val="40000"/>
            </a:schemeClr>
          </a:solidFill>
          <a:ln>
            <a:solidFill>
              <a:schemeClr val="accent1"/>
            </a:solidFill>
          </a:ln>
        </p:spPr>
        <p:txBody>
          <a:bodyPr/>
          <a:lstStyle/>
          <a:p>
            <a:pPr marL="0" indent="0">
              <a:buNone/>
            </a:pPr>
            <a:r>
              <a:rPr lang="en-GB" dirty="0">
                <a:hlinkClick r:id="rId4"/>
              </a:rPr>
              <a:t>https://</a:t>
            </a:r>
            <a:r>
              <a:rPr lang="en-GB" dirty="0" smtClean="0">
                <a:hlinkClick r:id="rId4"/>
              </a:rPr>
              <a:t>www.artsteps.com/view/60bbffc445bbb96968b5e8df?currentUser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74615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Light Bulb Tree Mixed Media by Mark Ashkenazi | Fine Art America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7214" y="650686"/>
            <a:ext cx="2579731" cy="329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14640" y="187031"/>
            <a:ext cx="2130251" cy="369332"/>
          </a:xfrm>
          <a:prstGeom prst="rect">
            <a:avLst/>
          </a:prstGeom>
          <a:noFill/>
          <a:ln w="317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b="1" dirty="0" smtClean="0"/>
              <a:t>DEVELOPING IDEAS</a:t>
            </a:r>
            <a:endParaRPr lang="en-GB" b="1" dirty="0"/>
          </a:p>
        </p:txBody>
      </p:sp>
      <p:sp>
        <p:nvSpPr>
          <p:cNvPr id="5" name="TextBox 4"/>
          <p:cNvSpPr txBox="1"/>
          <p:nvPr/>
        </p:nvSpPr>
        <p:spPr>
          <a:xfrm>
            <a:off x="225083" y="281354"/>
            <a:ext cx="4107766" cy="154427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25083" y="2110154"/>
            <a:ext cx="4121834" cy="1772529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47710" y="4167212"/>
            <a:ext cx="4276579" cy="2138289"/>
          </a:xfrm>
          <a:prstGeom prst="rect">
            <a:avLst/>
          </a:prstGeom>
          <a:solidFill>
            <a:srgbClr val="92D050"/>
          </a:solidFill>
          <a:ln w="412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88387" y="355828"/>
            <a:ext cx="398115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most successful art works and experiments of my project so far are</a:t>
            </a:r>
          </a:p>
          <a:p>
            <a:r>
              <a:rPr lang="en-GB" b="1" dirty="0" smtClean="0"/>
              <a:t>1)</a:t>
            </a:r>
          </a:p>
          <a:p>
            <a:r>
              <a:rPr lang="en-GB" b="1" dirty="0" smtClean="0"/>
              <a:t>2)</a:t>
            </a:r>
          </a:p>
          <a:p>
            <a:r>
              <a:rPr lang="en-GB" b="1" dirty="0" smtClean="0"/>
              <a:t>3)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381000" y="2289859"/>
            <a:ext cx="370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For my final piece I would like 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Explore  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Combine____________________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Use ________________________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b="1" dirty="0" smtClean="0"/>
              <a:t>Create ______________________</a:t>
            </a:r>
            <a:endParaRPr lang="en-GB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81000" y="4343400"/>
            <a:ext cx="395184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 smtClean="0"/>
              <a:t>The artist/research/photography that will inspire this work is _____________</a:t>
            </a:r>
          </a:p>
          <a:p>
            <a:endParaRPr lang="en-GB" b="1" dirty="0"/>
          </a:p>
          <a:p>
            <a:r>
              <a:rPr lang="en-GB" b="1" dirty="0" smtClean="0"/>
              <a:t>This will be communicated within the artwork via ______________________</a:t>
            </a:r>
          </a:p>
          <a:p>
            <a:r>
              <a:rPr lang="en-GB" b="1" dirty="0" smtClean="0"/>
              <a:t>________________________________</a:t>
            </a:r>
            <a:endParaRPr lang="en-GB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7441083" y="2657578"/>
            <a:ext cx="2294886" cy="1292662"/>
          </a:xfrm>
          <a:prstGeom prst="rect">
            <a:avLst/>
          </a:prstGeom>
          <a:solidFill>
            <a:srgbClr val="CC99FF"/>
          </a:solidFill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Idea 3</a:t>
            </a:r>
          </a:p>
          <a:p>
            <a:endParaRPr lang="en-GB" dirty="0"/>
          </a:p>
          <a:p>
            <a:r>
              <a:rPr lang="en-GB" b="1" dirty="0" smtClean="0"/>
              <a:t>(Connect to previous ideas and research)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128944" y="1525694"/>
            <a:ext cx="2227880" cy="1015663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Idea 2</a:t>
            </a:r>
            <a:endParaRPr lang="en-GB" dirty="0"/>
          </a:p>
          <a:p>
            <a:r>
              <a:rPr lang="en-GB" b="1" dirty="0" smtClean="0"/>
              <a:t>(Connect to previous ideas and research)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582734" y="140190"/>
            <a:ext cx="2660150" cy="1198540"/>
          </a:xfrm>
          <a:prstGeom prst="rect">
            <a:avLst/>
          </a:prstGeom>
          <a:solidFill>
            <a:srgbClr val="FF3300"/>
          </a:solidFill>
          <a:ln w="381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15" name="TextBox 14"/>
          <p:cNvSpPr txBox="1"/>
          <p:nvPr/>
        </p:nvSpPr>
        <p:spPr>
          <a:xfrm>
            <a:off x="7519429" y="221926"/>
            <a:ext cx="26798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Idea 1 </a:t>
            </a:r>
            <a:endParaRPr lang="en-GB" b="1" dirty="0"/>
          </a:p>
          <a:p>
            <a:pPr algn="ctr"/>
            <a:r>
              <a:rPr lang="en-GB" b="1" dirty="0" smtClean="0"/>
              <a:t>(Connect to previous ideas and research)</a:t>
            </a:r>
            <a:endParaRPr lang="en-GB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566139" y="3967009"/>
            <a:ext cx="3238951" cy="2800767"/>
          </a:xfrm>
          <a:prstGeom prst="rect">
            <a:avLst/>
          </a:prstGeom>
          <a:noFill/>
          <a:ln w="4445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Things to consider –</a:t>
            </a:r>
          </a:p>
          <a:p>
            <a:r>
              <a:rPr lang="en-GB" sz="1600" dirty="0" smtClean="0"/>
              <a:t>Art material</a:t>
            </a:r>
          </a:p>
          <a:p>
            <a:r>
              <a:rPr lang="en-GB" sz="1600" dirty="0" smtClean="0"/>
              <a:t>Composition layout ideas</a:t>
            </a:r>
          </a:p>
          <a:p>
            <a:r>
              <a:rPr lang="en-GB" sz="1600" dirty="0" smtClean="0"/>
              <a:t>Surface</a:t>
            </a:r>
          </a:p>
          <a:p>
            <a:r>
              <a:rPr lang="en-GB" sz="1600" dirty="0" smtClean="0"/>
              <a:t>Foreground</a:t>
            </a:r>
          </a:p>
          <a:p>
            <a:r>
              <a:rPr lang="en-GB" sz="1600" dirty="0" smtClean="0"/>
              <a:t>Background</a:t>
            </a:r>
          </a:p>
          <a:p>
            <a:r>
              <a:rPr lang="en-GB" sz="1600" dirty="0" smtClean="0"/>
              <a:t>Layers </a:t>
            </a:r>
          </a:p>
          <a:p>
            <a:r>
              <a:rPr lang="en-GB" sz="1600" dirty="0" smtClean="0"/>
              <a:t>Technique and application</a:t>
            </a:r>
          </a:p>
          <a:p>
            <a:r>
              <a:rPr lang="en-GB" sz="1600" dirty="0" smtClean="0"/>
              <a:t>Colour palette</a:t>
            </a:r>
          </a:p>
          <a:p>
            <a:r>
              <a:rPr lang="en-GB" sz="1600" dirty="0" smtClean="0"/>
              <a:t>Scale</a:t>
            </a:r>
          </a:p>
          <a:p>
            <a:r>
              <a:rPr lang="en-GB" sz="1600" dirty="0" smtClean="0"/>
              <a:t>2D/3D/Canvas/Board/Found object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040777" y="4628427"/>
            <a:ext cx="4116389" cy="2123658"/>
          </a:xfrm>
          <a:prstGeom prst="rect">
            <a:avLst/>
          </a:prstGeom>
          <a:solidFill>
            <a:srgbClr val="00FFFF"/>
          </a:solidFill>
          <a:ln w="4762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Final Idea</a:t>
            </a:r>
          </a:p>
          <a:p>
            <a:endParaRPr lang="en-GB" dirty="0"/>
          </a:p>
          <a:p>
            <a:r>
              <a:rPr lang="en-GB" dirty="0" smtClean="0"/>
              <a:t>Even when you have found your best idea you can make it even better for your final piece. </a:t>
            </a:r>
          </a:p>
          <a:p>
            <a:r>
              <a:rPr lang="en-GB" dirty="0" smtClean="0"/>
              <a:t>HAVE YOU GIVEN ENOUGH DETAIL ON THE FINAL COMPOSITION? </a:t>
            </a:r>
            <a:endParaRPr lang="en-GB" dirty="0"/>
          </a:p>
        </p:txBody>
      </p:sp>
      <p:sp>
        <p:nvSpPr>
          <p:cNvPr id="19" name="Curved Left Arrow 18"/>
          <p:cNvSpPr/>
          <p:nvPr/>
        </p:nvSpPr>
        <p:spPr>
          <a:xfrm>
            <a:off x="10114714" y="868922"/>
            <a:ext cx="417095" cy="648766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0" name="Curved Right Arrow 19"/>
          <p:cNvSpPr/>
          <p:nvPr/>
        </p:nvSpPr>
        <p:spPr>
          <a:xfrm>
            <a:off x="8616679" y="2132398"/>
            <a:ext cx="465221" cy="811094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2" name="Curved Left Arrow 21"/>
          <p:cNvSpPr/>
          <p:nvPr/>
        </p:nvSpPr>
        <p:spPr>
          <a:xfrm>
            <a:off x="9339943" y="3927762"/>
            <a:ext cx="526898" cy="1043254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9866841" y="2725135"/>
            <a:ext cx="2325159" cy="2062103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r>
              <a:rPr lang="en-GB" sz="1600" dirty="0" smtClean="0"/>
              <a:t>Ensure you have experimented with different compositional layouts materials, techniques, colour palettes and backgrounds. </a:t>
            </a:r>
          </a:p>
          <a:p>
            <a:endParaRPr lang="en-GB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7317761" y="1399138"/>
            <a:ext cx="1680366" cy="1200329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/>
              <a:t>Review each idea through a short annotation.</a:t>
            </a:r>
            <a:endParaRPr lang="en-GB" dirty="0"/>
          </a:p>
        </p:txBody>
      </p:sp>
      <p:sp>
        <p:nvSpPr>
          <p:cNvPr id="3" name="TextBox 2"/>
          <p:cNvSpPr txBox="1"/>
          <p:nvPr/>
        </p:nvSpPr>
        <p:spPr>
          <a:xfrm>
            <a:off x="10531809" y="233197"/>
            <a:ext cx="1467786" cy="64633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GB" dirty="0" smtClean="0"/>
              <a:t>Draw out the ideas clearly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90282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468" y="467088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FINAL DEVELOPMENT 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25464942"/>
              </p:ext>
            </p:extLst>
          </p:nvPr>
        </p:nvGraphicFramePr>
        <p:xfrm>
          <a:off x="352697" y="1123407"/>
          <a:ext cx="9575075" cy="559511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34065">
                  <a:extLst>
                    <a:ext uri="{9D8B030D-6E8A-4147-A177-3AD203B41FA5}">
                      <a16:colId xmlns:a16="http://schemas.microsoft.com/office/drawing/2014/main" val="3961554040"/>
                    </a:ext>
                  </a:extLst>
                </a:gridCol>
                <a:gridCol w="8041010">
                  <a:extLst>
                    <a:ext uri="{9D8B030D-6E8A-4147-A177-3AD203B41FA5}">
                      <a16:colId xmlns:a16="http://schemas.microsoft.com/office/drawing/2014/main" val="12251499"/>
                    </a:ext>
                  </a:extLst>
                </a:gridCol>
              </a:tblGrid>
              <a:tr h="46895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 smtClean="0">
                          <a:effectLst/>
                        </a:rPr>
                        <a:t> </a:t>
                      </a:r>
                      <a:endParaRPr lang="en-GB" sz="2400" dirty="0">
                        <a:effectLst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 </a:t>
                      </a:r>
                      <a:endParaRPr lang="en-GB" sz="24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</a:endParaRPr>
                    </a:p>
                  </a:txBody>
                  <a:tcPr marL="63500" marR="63500" marT="63500" marB="63500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2400" dirty="0">
                          <a:effectLst/>
                        </a:rPr>
                        <a:t> </a:t>
                      </a:r>
                      <a:r>
                        <a:rPr lang="en-GB" sz="1600" dirty="0">
                          <a:effectLst/>
                        </a:rPr>
                        <a:t>AO1, AO2 AO3 &amp; AO4</a:t>
                      </a: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Finalise your ideas  - You will be beginning your final piece next week.</a:t>
                      </a: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Make sure you have: </a:t>
                      </a:r>
                    </a:p>
                    <a:p>
                      <a:pPr marL="2286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Decide on a surface you need and let your teacher know!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experimented thoroughly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Have you used your artist to inspire your ideas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Have quality images to work from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Have explored colour/techniques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Have considered one than one composition idea.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Have thought about the background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Experiment:- Try out different compositions poses, </a:t>
                      </a:r>
                      <a:r>
                        <a:rPr lang="en-GB" sz="1600" dirty="0" err="1">
                          <a:effectLst/>
                        </a:rPr>
                        <a:t>colour,style</a:t>
                      </a:r>
                      <a:r>
                        <a:rPr lang="en-GB" sz="1600" dirty="0">
                          <a:effectLst/>
                        </a:rPr>
                        <a:t> &amp; techniques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.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buFont typeface="+mj-lt"/>
                        <a:buAutoNum type="arabicPeriod"/>
                      </a:pPr>
                      <a:r>
                        <a:rPr lang="en-GB" sz="1600" u="none" strike="noStrike" dirty="0">
                          <a:effectLst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Show the examiner all your decisions.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Always work from images/Photos (they could be new ones if your work is too similar)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</a:p>
                  </a:txBody>
                  <a:tcPr marL="63500" marR="63500" marT="63500" marB="63500"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369217"/>
                  </a:ext>
                </a:extLst>
              </a:tr>
            </a:tbl>
          </a:graphicData>
        </a:graphic>
      </p:graphicFrame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78974" y="626747"/>
            <a:ext cx="3644446" cy="3644446"/>
          </a:xfrm>
          <a:prstGeom prst="rect">
            <a:avLst/>
          </a:prstGeom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9274629" y="1908963"/>
            <a:ext cx="20791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Remember, show all your decisions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382034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8" ma:contentTypeDescription="Create a new document." ma:contentTypeScope="" ma:versionID="c4253f1ec559ce4a1c8458976e9933d9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1f43a1ec969e57a8b63a5fdad0c86529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EFF8B871-D0A4-4631-B0E6-13352ED957BE}"/>
</file>

<file path=customXml/itemProps2.xml><?xml version="1.0" encoding="utf-8"?>
<ds:datastoreItem xmlns:ds="http://schemas.openxmlformats.org/officeDocument/2006/customXml" ds:itemID="{F2E53F77-9CF7-43D5-B972-DB48BC40B1A1}"/>
</file>

<file path=customXml/itemProps3.xml><?xml version="1.0" encoding="utf-8"?>
<ds:datastoreItem xmlns:ds="http://schemas.openxmlformats.org/officeDocument/2006/customXml" ds:itemID="{058E7128-FB03-43FE-9EDB-6F67FB937101}"/>
</file>

<file path=docProps/app.xml><?xml version="1.0" encoding="utf-8"?>
<Properties xmlns="http://schemas.openxmlformats.org/officeDocument/2006/extended-properties" xmlns:vt="http://schemas.openxmlformats.org/officeDocument/2006/docPropsVTypes">
  <TotalTime>342</TotalTime>
  <Words>325</Words>
  <Application>Microsoft Office PowerPoint</Application>
  <PresentationFormat>Widescreen</PresentationFormat>
  <Paragraphs>67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Using research and high-quality visual plans to create more ambitious compositions and final pieces.  </vt:lpstr>
      <vt:lpstr>Let’s take a look at Year 11’s Strange &amp; Fantastic Exhibition for inspiration 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research and high-quality visual plans to create more ambitious compositions and final pieces.</dc:title>
  <dc:creator>Tait, Kathrine</dc:creator>
  <cp:lastModifiedBy>Tait, Kathrine</cp:lastModifiedBy>
  <cp:revision>3</cp:revision>
  <dcterms:created xsi:type="dcterms:W3CDTF">2023-11-15T14:20:22Z</dcterms:created>
  <dcterms:modified xsi:type="dcterms:W3CDTF">2023-11-15T20:02:56Z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