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D512D3C-C58F-4F14-9831-09D6598BB33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130721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12D3C-C58F-4F14-9831-09D6598BB33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159031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12D3C-C58F-4F14-9831-09D6598BB33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239090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15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12D3C-C58F-4F14-9831-09D6598BB33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157586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512D3C-C58F-4F14-9831-09D6598BB33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327805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512D3C-C58F-4F14-9831-09D6598BB33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210100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D512D3C-C58F-4F14-9831-09D6598BB332}" type="datetimeFigureOut">
              <a:rPr lang="en-GB" smtClean="0"/>
              <a:t>15/11/2023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397029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512D3C-C58F-4F14-9831-09D6598BB332}" type="datetimeFigureOut">
              <a:rPr lang="en-GB" smtClean="0"/>
              <a:t>15/11/2023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105996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12D3C-C58F-4F14-9831-09D6598BB332}" type="datetimeFigureOut">
              <a:rPr lang="en-GB" smtClean="0"/>
              <a:t>15/11/2023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204958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12D3C-C58F-4F14-9831-09D6598BB33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95961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12D3C-C58F-4F14-9831-09D6598BB33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92C80-8123-4345-B274-1A635F80BC8F}" type="slidenum">
              <a:rPr lang="en-GB" smtClean="0"/>
              <a:t>‹#›</a:t>
            </a:fld>
            <a:endParaRPr lang="en-GB"/>
          </a:p>
        </p:txBody>
      </p:sp>
    </p:spTree>
    <p:extLst>
      <p:ext uri="{BB962C8B-B14F-4D97-AF65-F5344CB8AC3E}">
        <p14:creationId xmlns:p14="http://schemas.microsoft.com/office/powerpoint/2010/main" val="26828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12D3C-C58F-4F14-9831-09D6598BB332}" type="datetimeFigureOut">
              <a:rPr lang="en-GB" smtClean="0"/>
              <a:t>15/11/2023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92C80-8123-4345-B274-1A635F80BC8F}" type="slidenum">
              <a:rPr lang="en-GB" smtClean="0"/>
              <a:t>‹#›</a:t>
            </a:fld>
            <a:endParaRPr lang="en-GB"/>
          </a:p>
        </p:txBody>
      </p:sp>
    </p:spTree>
    <p:extLst>
      <p:ext uri="{BB962C8B-B14F-4D97-AF65-F5344CB8AC3E}">
        <p14:creationId xmlns:p14="http://schemas.microsoft.com/office/powerpoint/2010/main" val="1320528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www.booooooom.com/2008/10/29/levi-van-veluw/"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hyperlink" Target="http://www.booooooom.com/2008/10/29/levi-van-veluw/" TargetMode="Externa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ooooooom.com/2008/10/29/levi-van-veluw/" TargetMode="Externa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81" y="3048560"/>
            <a:ext cx="4062239" cy="1732445"/>
          </a:xfrm>
          <a:ln>
            <a:solidFill>
              <a:schemeClr val="tx1"/>
            </a:solidFill>
          </a:ln>
        </p:spPr>
        <p:txBody>
          <a:bodyPr>
            <a:normAutofit/>
          </a:bodyPr>
          <a:lstStyle/>
          <a:p>
            <a:r>
              <a:rPr lang="en-GB" dirty="0" smtClean="0"/>
              <a:t>Disguise </a:t>
            </a:r>
            <a:r>
              <a:rPr lang="en-GB" dirty="0"/>
              <a:t>&amp;</a:t>
            </a:r>
            <a:br>
              <a:rPr lang="en-GB" dirty="0"/>
            </a:br>
            <a:r>
              <a:rPr lang="en-GB" dirty="0"/>
              <a:t>Texture </a:t>
            </a:r>
          </a:p>
        </p:txBody>
      </p:sp>
      <p:pic>
        <p:nvPicPr>
          <p:cNvPr id="4" name="Picture 3"/>
          <p:cNvPicPr>
            <a:picLocks noChangeAspect="1"/>
          </p:cNvPicPr>
          <p:nvPr/>
        </p:nvPicPr>
        <p:blipFill>
          <a:blip r:embed="rId2"/>
          <a:stretch>
            <a:fillRect/>
          </a:stretch>
        </p:blipFill>
        <p:spPr>
          <a:xfrm>
            <a:off x="4399462" y="0"/>
            <a:ext cx="6939099" cy="6939099"/>
          </a:xfrm>
          <a:prstGeom prst="rect">
            <a:avLst/>
          </a:prstGeom>
        </p:spPr>
      </p:pic>
    </p:spTree>
    <p:extLst>
      <p:ext uri="{BB962C8B-B14F-4D97-AF65-F5344CB8AC3E}">
        <p14:creationId xmlns:p14="http://schemas.microsoft.com/office/powerpoint/2010/main" val="544123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48" y="-29170"/>
            <a:ext cx="11360800" cy="763600"/>
          </a:xfrm>
        </p:spPr>
        <p:txBody>
          <a:bodyPr>
            <a:normAutofit fontScale="90000"/>
          </a:bodyPr>
          <a:lstStyle/>
          <a:p>
            <a:r>
              <a:rPr lang="en-GB" dirty="0"/>
              <a:t>Question for your artist page </a:t>
            </a:r>
          </a:p>
        </p:txBody>
      </p:sp>
      <p:sp>
        <p:nvSpPr>
          <p:cNvPr id="3" name="Text Placeholder 2"/>
          <p:cNvSpPr>
            <a:spLocks noGrp="1"/>
          </p:cNvSpPr>
          <p:nvPr>
            <p:ph type="body" idx="1"/>
          </p:nvPr>
        </p:nvSpPr>
        <p:spPr>
          <a:xfrm>
            <a:off x="108048" y="734430"/>
            <a:ext cx="11360800" cy="4555200"/>
          </a:xfrm>
        </p:spPr>
        <p:txBody>
          <a:bodyPr/>
          <a:lstStyle/>
          <a:p>
            <a:pPr marL="152396" indent="0">
              <a:buNone/>
            </a:pPr>
            <a:r>
              <a:rPr lang="en-GB" sz="1600" dirty="0"/>
              <a:t>Complete the following questions for artist </a:t>
            </a:r>
            <a:r>
              <a:rPr lang="en-GB" sz="1600" dirty="0">
                <a:hlinkClick r:id="rId2"/>
              </a:rPr>
              <a:t>Levi Van </a:t>
            </a:r>
            <a:r>
              <a:rPr lang="en-GB" sz="1600" dirty="0" err="1">
                <a:hlinkClick r:id="rId2"/>
              </a:rPr>
              <a:t>Veluw</a:t>
            </a:r>
            <a:r>
              <a:rPr lang="en-GB" sz="1600" dirty="0"/>
              <a:t>. You may want to carry out extra research into his artwork to find out extra information about the meaning of the art work. Record the answers neatly next to your work in the style of the artist. </a:t>
            </a:r>
          </a:p>
          <a:p>
            <a:pPr marL="152396" indent="0">
              <a:buNone/>
            </a:pPr>
            <a:endParaRPr lang="en-GB" dirty="0"/>
          </a:p>
          <a:p>
            <a:pPr marL="152396" indent="0">
              <a:buNone/>
            </a:pPr>
            <a:endParaRPr lang="en-GB" dirty="0"/>
          </a:p>
        </p:txBody>
      </p:sp>
      <p:sp>
        <p:nvSpPr>
          <p:cNvPr id="5" name="TextBox 4"/>
          <p:cNvSpPr txBox="1"/>
          <p:nvPr/>
        </p:nvSpPr>
        <p:spPr>
          <a:xfrm>
            <a:off x="415600" y="5730064"/>
            <a:ext cx="5486400" cy="646331"/>
          </a:xfrm>
          <a:prstGeom prst="rect">
            <a:avLst/>
          </a:prstGeom>
          <a:solidFill>
            <a:schemeClr val="tx2">
              <a:lumMod val="40000"/>
              <a:lumOff val="60000"/>
            </a:schemeClr>
          </a:solidFill>
        </p:spPr>
        <p:txBody>
          <a:bodyPr wrap="square" rtlCol="0">
            <a:spAutoFit/>
          </a:bodyPr>
          <a:lstStyle/>
          <a:p>
            <a:r>
              <a:rPr lang="en-GB" dirty="0"/>
              <a:t>What is the artist trying to convey with the artwork? Is there a message/meaning/story behind the work? </a:t>
            </a:r>
          </a:p>
        </p:txBody>
      </p:sp>
      <p:sp>
        <p:nvSpPr>
          <p:cNvPr id="6" name="TextBox 5"/>
          <p:cNvSpPr txBox="1"/>
          <p:nvPr/>
        </p:nvSpPr>
        <p:spPr>
          <a:xfrm>
            <a:off x="415600" y="3500937"/>
            <a:ext cx="4678914" cy="2031325"/>
          </a:xfrm>
          <a:prstGeom prst="rect">
            <a:avLst/>
          </a:prstGeom>
          <a:solidFill>
            <a:schemeClr val="tx2">
              <a:lumMod val="40000"/>
              <a:lumOff val="60000"/>
            </a:schemeClr>
          </a:solidFill>
        </p:spPr>
        <p:txBody>
          <a:bodyPr wrap="square" rtlCol="0">
            <a:spAutoFit/>
          </a:bodyPr>
          <a:lstStyle/>
          <a:p>
            <a:r>
              <a:rPr lang="en-GB" dirty="0"/>
              <a:t>What do you know about the materials the artist has selected? </a:t>
            </a:r>
          </a:p>
          <a:p>
            <a:r>
              <a:rPr lang="en-GB" dirty="0"/>
              <a:t>Why have they chosen these materials? Why are they suitable for this piece of art? </a:t>
            </a:r>
          </a:p>
          <a:p>
            <a:endParaRPr lang="en-GB" dirty="0"/>
          </a:p>
          <a:p>
            <a:r>
              <a:rPr lang="en-GB" dirty="0"/>
              <a:t>e.g. The artist has used washes of paint &amp; ink to create movement and feelings of confusion. </a:t>
            </a:r>
          </a:p>
        </p:txBody>
      </p:sp>
      <p:sp>
        <p:nvSpPr>
          <p:cNvPr id="7" name="TextBox 6"/>
          <p:cNvSpPr txBox="1"/>
          <p:nvPr/>
        </p:nvSpPr>
        <p:spPr>
          <a:xfrm>
            <a:off x="415600" y="1498030"/>
            <a:ext cx="5201088" cy="1754326"/>
          </a:xfrm>
          <a:prstGeom prst="rect">
            <a:avLst/>
          </a:prstGeom>
          <a:solidFill>
            <a:schemeClr val="tx2">
              <a:lumMod val="40000"/>
              <a:lumOff val="60000"/>
            </a:schemeClr>
          </a:solidFill>
        </p:spPr>
        <p:txBody>
          <a:bodyPr wrap="square" rtlCol="0">
            <a:spAutoFit/>
          </a:bodyPr>
          <a:lstStyle/>
          <a:p>
            <a:r>
              <a:rPr lang="en-GB" dirty="0"/>
              <a:t>Who created the art work? </a:t>
            </a:r>
          </a:p>
          <a:p>
            <a:r>
              <a:rPr lang="en-GB" dirty="0"/>
              <a:t>Describe the artwork using the relevant keywords as though you were explaining it to someone who cannot see it.</a:t>
            </a:r>
          </a:p>
          <a:p>
            <a:r>
              <a:rPr lang="en-GB" dirty="0"/>
              <a:t> Are there any recurring themes in their work? </a:t>
            </a:r>
          </a:p>
          <a:p>
            <a:endParaRPr lang="en-GB" dirty="0"/>
          </a:p>
        </p:txBody>
      </p:sp>
      <p:sp>
        <p:nvSpPr>
          <p:cNvPr id="10" name="TextBox 9"/>
          <p:cNvSpPr txBox="1"/>
          <p:nvPr/>
        </p:nvSpPr>
        <p:spPr>
          <a:xfrm>
            <a:off x="6439989" y="1498030"/>
            <a:ext cx="5028859" cy="4524315"/>
          </a:xfrm>
          <a:prstGeom prst="rect">
            <a:avLst/>
          </a:prstGeom>
          <a:solidFill>
            <a:schemeClr val="accent1">
              <a:lumMod val="40000"/>
              <a:lumOff val="60000"/>
            </a:schemeClr>
          </a:solidFill>
        </p:spPr>
        <p:txBody>
          <a:bodyPr wrap="square" rtlCol="0">
            <a:spAutoFit/>
          </a:bodyPr>
          <a:lstStyle/>
          <a:p>
            <a:r>
              <a:rPr lang="en-GB" b="1" u="sng" dirty="0"/>
              <a:t>Keywords</a:t>
            </a:r>
          </a:p>
          <a:p>
            <a:r>
              <a:rPr lang="en-GB" dirty="0"/>
              <a:t>Shape </a:t>
            </a:r>
          </a:p>
          <a:p>
            <a:r>
              <a:rPr lang="en-GB" dirty="0"/>
              <a:t>Pattern </a:t>
            </a:r>
          </a:p>
          <a:p>
            <a:r>
              <a:rPr lang="en-GB" dirty="0"/>
              <a:t>Line </a:t>
            </a:r>
          </a:p>
          <a:p>
            <a:r>
              <a:rPr lang="en-GB" dirty="0"/>
              <a:t>Form</a:t>
            </a:r>
          </a:p>
          <a:p>
            <a:r>
              <a:rPr lang="en-GB" dirty="0"/>
              <a:t>Colour </a:t>
            </a:r>
          </a:p>
          <a:p>
            <a:r>
              <a:rPr lang="en-GB" dirty="0"/>
              <a:t>Tone</a:t>
            </a:r>
          </a:p>
          <a:p>
            <a:r>
              <a:rPr lang="en-GB" dirty="0"/>
              <a:t>Texture </a:t>
            </a:r>
          </a:p>
          <a:p>
            <a:r>
              <a:rPr lang="en-GB" dirty="0"/>
              <a:t>Repeat</a:t>
            </a:r>
          </a:p>
          <a:p>
            <a:r>
              <a:rPr lang="en-GB" dirty="0"/>
              <a:t>Intricate </a:t>
            </a:r>
          </a:p>
          <a:p>
            <a:r>
              <a:rPr lang="en-GB" dirty="0"/>
              <a:t>Expressive </a:t>
            </a:r>
          </a:p>
          <a:p>
            <a:r>
              <a:rPr lang="en-GB" dirty="0"/>
              <a:t>Photorealism </a:t>
            </a:r>
          </a:p>
          <a:p>
            <a:r>
              <a:rPr lang="en-GB" dirty="0"/>
              <a:t>Foreground, mid ground &amp; background </a:t>
            </a:r>
          </a:p>
          <a:p>
            <a:r>
              <a:rPr lang="en-GB" dirty="0"/>
              <a:t>Mood </a:t>
            </a:r>
          </a:p>
          <a:p>
            <a:r>
              <a:rPr lang="en-GB" dirty="0"/>
              <a:t>Space </a:t>
            </a:r>
          </a:p>
          <a:p>
            <a:endParaRPr lang="en-GB" dirty="0"/>
          </a:p>
        </p:txBody>
      </p:sp>
    </p:spTree>
    <p:extLst>
      <p:ext uri="{BB962C8B-B14F-4D97-AF65-F5344CB8AC3E}">
        <p14:creationId xmlns:p14="http://schemas.microsoft.com/office/powerpoint/2010/main" val="23274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92922"/>
            <a:ext cx="5201429" cy="763600"/>
          </a:xfrm>
          <a:ln>
            <a:solidFill>
              <a:schemeClr val="tx1"/>
            </a:solidFill>
          </a:ln>
        </p:spPr>
        <p:txBody>
          <a:bodyPr>
            <a:normAutofit fontScale="90000"/>
          </a:bodyPr>
          <a:lstStyle/>
          <a:p>
            <a:r>
              <a:rPr lang="en-GB" dirty="0"/>
              <a:t>Week 6 Camouflage </a:t>
            </a:r>
          </a:p>
        </p:txBody>
      </p:sp>
      <p:sp>
        <p:nvSpPr>
          <p:cNvPr id="3" name="Text Placeholder 2"/>
          <p:cNvSpPr>
            <a:spLocks noGrp="1"/>
          </p:cNvSpPr>
          <p:nvPr>
            <p:ph type="body" idx="1"/>
          </p:nvPr>
        </p:nvSpPr>
        <p:spPr>
          <a:xfrm>
            <a:off x="415600" y="1332411"/>
            <a:ext cx="5201429" cy="4759422"/>
          </a:xfrm>
          <a:ln>
            <a:solidFill>
              <a:schemeClr val="tx1"/>
            </a:solidFill>
          </a:ln>
        </p:spPr>
        <p:txBody>
          <a:bodyPr>
            <a:normAutofit fontScale="92500" lnSpcReduction="20000"/>
          </a:bodyPr>
          <a:lstStyle/>
          <a:p>
            <a:pPr marL="152396" indent="0">
              <a:buNone/>
            </a:pPr>
            <a:r>
              <a:rPr lang="en-GB" dirty="0"/>
              <a:t>Create a </a:t>
            </a:r>
            <a:r>
              <a:rPr lang="en-GB" u="sng" dirty="0"/>
              <a:t>double page spread </a:t>
            </a:r>
            <a:r>
              <a:rPr lang="en-GB" dirty="0"/>
              <a:t>on camouflage. This can include drawings in any material and can include close ups of animal camouflage/skin/feathers/scales.</a:t>
            </a:r>
          </a:p>
          <a:p>
            <a:pPr marL="152396" indent="0">
              <a:buNone/>
            </a:pPr>
            <a:endParaRPr lang="en-GB" dirty="0"/>
          </a:p>
          <a:p>
            <a:pPr marL="152396" indent="0">
              <a:buNone/>
            </a:pPr>
            <a:r>
              <a:rPr lang="en-GB" dirty="0"/>
              <a:t>Try splitting up your page into different sections across the 2 pages. (Look at the next slide for ideas) </a:t>
            </a:r>
          </a:p>
          <a:p>
            <a:pPr marL="152396" indent="0">
              <a:buNone/>
            </a:pPr>
            <a:endParaRPr lang="en-GB" dirty="0"/>
          </a:p>
          <a:p>
            <a:pPr marL="152396" indent="0">
              <a:buNone/>
            </a:pPr>
            <a:r>
              <a:rPr lang="en-GB" u="sng" dirty="0"/>
              <a:t>Be creative with materials. </a:t>
            </a:r>
            <a:r>
              <a:rPr lang="en-GB" dirty="0"/>
              <a:t>e.g. glue and crumbled paper &amp; paint, collage, carrier bags, thread, old fabric. </a:t>
            </a:r>
          </a:p>
        </p:txBody>
      </p:sp>
      <p:pic>
        <p:nvPicPr>
          <p:cNvPr id="4" name="Picture 3"/>
          <p:cNvPicPr>
            <a:picLocks noChangeAspect="1"/>
          </p:cNvPicPr>
          <p:nvPr/>
        </p:nvPicPr>
        <p:blipFill>
          <a:blip r:embed="rId2"/>
          <a:stretch>
            <a:fillRect/>
          </a:stretch>
        </p:blipFill>
        <p:spPr>
          <a:xfrm>
            <a:off x="9911987" y="99060"/>
            <a:ext cx="2159453" cy="2879271"/>
          </a:xfrm>
          <a:prstGeom prst="rect">
            <a:avLst/>
          </a:prstGeom>
        </p:spPr>
      </p:pic>
      <p:pic>
        <p:nvPicPr>
          <p:cNvPr id="5" name="Picture 4"/>
          <p:cNvPicPr>
            <a:picLocks noChangeAspect="1"/>
          </p:cNvPicPr>
          <p:nvPr/>
        </p:nvPicPr>
        <p:blipFill>
          <a:blip r:embed="rId3"/>
          <a:stretch>
            <a:fillRect/>
          </a:stretch>
        </p:blipFill>
        <p:spPr>
          <a:xfrm>
            <a:off x="7679192" y="99060"/>
            <a:ext cx="2078764" cy="3115314"/>
          </a:xfrm>
          <a:prstGeom prst="rect">
            <a:avLst/>
          </a:prstGeom>
        </p:spPr>
      </p:pic>
      <p:pic>
        <p:nvPicPr>
          <p:cNvPr id="6" name="Picture 5"/>
          <p:cNvPicPr>
            <a:picLocks noChangeAspect="1"/>
          </p:cNvPicPr>
          <p:nvPr/>
        </p:nvPicPr>
        <p:blipFill>
          <a:blip r:embed="rId4"/>
          <a:stretch>
            <a:fillRect/>
          </a:stretch>
        </p:blipFill>
        <p:spPr>
          <a:xfrm>
            <a:off x="5741379" y="99060"/>
            <a:ext cx="1813462" cy="3546918"/>
          </a:xfrm>
          <a:prstGeom prst="rect">
            <a:avLst/>
          </a:prstGeom>
        </p:spPr>
      </p:pic>
      <p:pic>
        <p:nvPicPr>
          <p:cNvPr id="7" name="Picture 6"/>
          <p:cNvPicPr>
            <a:picLocks noChangeAspect="1"/>
          </p:cNvPicPr>
          <p:nvPr/>
        </p:nvPicPr>
        <p:blipFill>
          <a:blip r:embed="rId5"/>
          <a:stretch>
            <a:fillRect/>
          </a:stretch>
        </p:blipFill>
        <p:spPr>
          <a:xfrm>
            <a:off x="9911987" y="3175851"/>
            <a:ext cx="2159453" cy="3237050"/>
          </a:xfrm>
          <a:prstGeom prst="rect">
            <a:avLst/>
          </a:prstGeom>
        </p:spPr>
      </p:pic>
      <p:pic>
        <p:nvPicPr>
          <p:cNvPr id="8" name="Picture 7"/>
          <p:cNvPicPr>
            <a:picLocks noChangeAspect="1"/>
          </p:cNvPicPr>
          <p:nvPr/>
        </p:nvPicPr>
        <p:blipFill>
          <a:blip r:embed="rId6"/>
          <a:stretch>
            <a:fillRect/>
          </a:stretch>
        </p:blipFill>
        <p:spPr>
          <a:xfrm>
            <a:off x="7708872" y="3324910"/>
            <a:ext cx="2049084" cy="3073625"/>
          </a:xfrm>
          <a:prstGeom prst="rect">
            <a:avLst/>
          </a:prstGeom>
        </p:spPr>
      </p:pic>
      <p:pic>
        <p:nvPicPr>
          <p:cNvPr id="9" name="Picture 8"/>
          <p:cNvPicPr>
            <a:picLocks noChangeAspect="1"/>
          </p:cNvPicPr>
          <p:nvPr/>
        </p:nvPicPr>
        <p:blipFill>
          <a:blip r:embed="rId7"/>
          <a:stretch>
            <a:fillRect/>
          </a:stretch>
        </p:blipFill>
        <p:spPr>
          <a:xfrm rot="16200000">
            <a:off x="5115698" y="4213454"/>
            <a:ext cx="3007989" cy="2005326"/>
          </a:xfrm>
          <a:prstGeom prst="rect">
            <a:avLst/>
          </a:prstGeom>
        </p:spPr>
      </p:pic>
    </p:spTree>
    <p:extLst>
      <p:ext uri="{BB962C8B-B14F-4D97-AF65-F5344CB8AC3E}">
        <p14:creationId xmlns:p14="http://schemas.microsoft.com/office/powerpoint/2010/main" val="261141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80" y="176054"/>
            <a:ext cx="11360800" cy="763600"/>
          </a:xfrm>
          <a:ln>
            <a:solidFill>
              <a:schemeClr val="tx1"/>
            </a:solidFill>
          </a:ln>
        </p:spPr>
        <p:txBody>
          <a:bodyPr>
            <a:normAutofit/>
          </a:bodyPr>
          <a:lstStyle/>
          <a:p>
            <a:r>
              <a:rPr lang="en-GB" sz="3200" dirty="0"/>
              <a:t>Here are some ideas for layout of your sketchbook page. </a:t>
            </a:r>
          </a:p>
        </p:txBody>
      </p:sp>
      <p:pic>
        <p:nvPicPr>
          <p:cNvPr id="4" name="Picture 3"/>
          <p:cNvPicPr>
            <a:picLocks noChangeAspect="1"/>
          </p:cNvPicPr>
          <p:nvPr/>
        </p:nvPicPr>
        <p:blipFill>
          <a:blip r:embed="rId4"/>
          <a:stretch>
            <a:fillRect/>
          </a:stretch>
        </p:blipFill>
        <p:spPr>
          <a:xfrm>
            <a:off x="4756855" y="989404"/>
            <a:ext cx="2933351" cy="3908923"/>
          </a:xfrm>
          <a:prstGeom prst="rect">
            <a:avLst/>
          </a:prstGeom>
        </p:spPr>
      </p:pic>
      <p:pic>
        <p:nvPicPr>
          <p:cNvPr id="5" name="Picture 4"/>
          <p:cNvPicPr>
            <a:picLocks noChangeAspect="1"/>
          </p:cNvPicPr>
          <p:nvPr/>
        </p:nvPicPr>
        <p:blipFill>
          <a:blip r:embed="rId5"/>
          <a:stretch>
            <a:fillRect/>
          </a:stretch>
        </p:blipFill>
        <p:spPr>
          <a:xfrm rot="16356842">
            <a:off x="9113771" y="3453275"/>
            <a:ext cx="2351259" cy="3543563"/>
          </a:xfrm>
          <a:prstGeom prst="rect">
            <a:avLst/>
          </a:prstGeom>
        </p:spPr>
      </p:pic>
      <p:pic>
        <p:nvPicPr>
          <p:cNvPr id="6" name="Picture 5"/>
          <p:cNvPicPr>
            <a:picLocks noChangeAspect="1"/>
          </p:cNvPicPr>
          <p:nvPr/>
        </p:nvPicPr>
        <p:blipFill>
          <a:blip r:embed="rId6"/>
          <a:stretch>
            <a:fillRect/>
          </a:stretch>
        </p:blipFill>
        <p:spPr>
          <a:xfrm rot="16200000">
            <a:off x="8488314" y="420968"/>
            <a:ext cx="2831070" cy="4266683"/>
          </a:xfrm>
          <a:prstGeom prst="rect">
            <a:avLst/>
          </a:prstGeom>
        </p:spPr>
      </p:pic>
      <p:pic>
        <p:nvPicPr>
          <p:cNvPr id="7" name="Picture 6"/>
          <p:cNvPicPr>
            <a:picLocks noChangeAspect="1"/>
          </p:cNvPicPr>
          <p:nvPr/>
        </p:nvPicPr>
        <p:blipFill>
          <a:blip r:embed="rId7"/>
          <a:stretch>
            <a:fillRect/>
          </a:stretch>
        </p:blipFill>
        <p:spPr>
          <a:xfrm>
            <a:off x="6871017" y="4535045"/>
            <a:ext cx="2099349" cy="2173794"/>
          </a:xfrm>
          <a:prstGeom prst="rect">
            <a:avLst/>
          </a:prstGeom>
        </p:spPr>
      </p:pic>
      <p:pic>
        <p:nvPicPr>
          <p:cNvPr id="8" name="Picture 7"/>
          <p:cNvPicPr>
            <a:picLocks noChangeAspect="1"/>
          </p:cNvPicPr>
          <p:nvPr/>
        </p:nvPicPr>
        <p:blipFill>
          <a:blip r:embed="rId8"/>
          <a:stretch>
            <a:fillRect/>
          </a:stretch>
        </p:blipFill>
        <p:spPr>
          <a:xfrm>
            <a:off x="4848228" y="4711873"/>
            <a:ext cx="2022789" cy="1996966"/>
          </a:xfrm>
          <a:prstGeom prst="rect">
            <a:avLst/>
          </a:prstGeom>
        </p:spPr>
      </p:pic>
      <p:pic>
        <p:nvPicPr>
          <p:cNvPr id="9" name="Picture 8"/>
          <p:cNvPicPr>
            <a:picLocks noChangeAspect="1"/>
          </p:cNvPicPr>
          <p:nvPr/>
        </p:nvPicPr>
        <p:blipFill>
          <a:blip r:embed="rId9"/>
          <a:stretch>
            <a:fillRect/>
          </a:stretch>
        </p:blipFill>
        <p:spPr>
          <a:xfrm>
            <a:off x="141280" y="989404"/>
            <a:ext cx="3839936" cy="2784634"/>
          </a:xfrm>
          <a:prstGeom prst="rect">
            <a:avLst/>
          </a:prstGeom>
        </p:spPr>
      </p:pic>
      <p:pic>
        <p:nvPicPr>
          <p:cNvPr id="10" name="Picture 9"/>
          <p:cNvPicPr>
            <a:picLocks noChangeAspect="1"/>
          </p:cNvPicPr>
          <p:nvPr/>
        </p:nvPicPr>
        <p:blipFill>
          <a:blip r:embed="rId10"/>
          <a:stretch>
            <a:fillRect/>
          </a:stretch>
        </p:blipFill>
        <p:spPr>
          <a:xfrm>
            <a:off x="2473032" y="3883078"/>
            <a:ext cx="2283823" cy="3008091"/>
          </a:xfrm>
          <a:prstGeom prst="rect">
            <a:avLst/>
          </a:prstGeom>
        </p:spPr>
      </p:pic>
      <p:pic>
        <p:nvPicPr>
          <p:cNvPr id="11" name="Picture 10"/>
          <p:cNvPicPr>
            <a:picLocks noChangeAspect="1"/>
          </p:cNvPicPr>
          <p:nvPr/>
        </p:nvPicPr>
        <p:blipFill>
          <a:blip r:embed="rId11"/>
          <a:stretch>
            <a:fillRect/>
          </a:stretch>
        </p:blipFill>
        <p:spPr>
          <a:xfrm>
            <a:off x="141280" y="3920714"/>
            <a:ext cx="2169996" cy="2974126"/>
          </a:xfrm>
          <a:prstGeom prst="rect">
            <a:avLst/>
          </a:prstGeom>
        </p:spPr>
      </p:pic>
      <p:sp>
        <p:nvSpPr>
          <p:cNvPr id="12" name="TextBox 11"/>
          <p:cNvSpPr txBox="1"/>
          <p:nvPr/>
        </p:nvSpPr>
        <p:spPr>
          <a:xfrm>
            <a:off x="875211" y="3435531"/>
            <a:ext cx="3106005" cy="646331"/>
          </a:xfrm>
          <a:prstGeom prst="rect">
            <a:avLst/>
          </a:prstGeom>
          <a:solidFill>
            <a:schemeClr val="tx2">
              <a:lumMod val="40000"/>
              <a:lumOff val="60000"/>
            </a:schemeClr>
          </a:solidFill>
        </p:spPr>
        <p:txBody>
          <a:bodyPr wrap="square" rtlCol="0">
            <a:spAutoFit/>
          </a:bodyPr>
          <a:lstStyle/>
          <a:p>
            <a:r>
              <a:rPr lang="en-GB" dirty="0"/>
              <a:t>Breaking up the page into sections </a:t>
            </a:r>
          </a:p>
        </p:txBody>
      </p:sp>
      <p:sp>
        <p:nvSpPr>
          <p:cNvPr id="13" name="TextBox 12"/>
          <p:cNvSpPr txBox="1"/>
          <p:nvPr/>
        </p:nvSpPr>
        <p:spPr>
          <a:xfrm>
            <a:off x="8396075" y="3323512"/>
            <a:ext cx="3106005" cy="1200329"/>
          </a:xfrm>
          <a:prstGeom prst="rect">
            <a:avLst/>
          </a:prstGeom>
          <a:solidFill>
            <a:schemeClr val="tx2">
              <a:lumMod val="40000"/>
              <a:lumOff val="60000"/>
            </a:schemeClr>
          </a:solidFill>
        </p:spPr>
        <p:txBody>
          <a:bodyPr wrap="square" rtlCol="0">
            <a:spAutoFit/>
          </a:bodyPr>
          <a:lstStyle/>
          <a:p>
            <a:r>
              <a:rPr lang="en-GB" dirty="0"/>
              <a:t>Experiment with materials to create textures &amp; camouflage. </a:t>
            </a:r>
          </a:p>
          <a:p>
            <a:r>
              <a:rPr lang="en-GB" dirty="0"/>
              <a:t>You could create different animal camouflage.</a:t>
            </a:r>
          </a:p>
        </p:txBody>
      </p:sp>
      <p:pic>
        <p:nvPicPr>
          <p:cNvPr id="3" name="LAYOU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89400" y="103927"/>
            <a:ext cx="609600" cy="609600"/>
          </a:xfrm>
          <a:prstGeom prst="rect">
            <a:avLst/>
          </a:prstGeom>
        </p:spPr>
      </p:pic>
      <p:sp>
        <p:nvSpPr>
          <p:cNvPr id="14" name="TextBox 13"/>
          <p:cNvSpPr txBox="1"/>
          <p:nvPr/>
        </p:nvSpPr>
        <p:spPr>
          <a:xfrm>
            <a:off x="9903849" y="813087"/>
            <a:ext cx="2161309" cy="923330"/>
          </a:xfrm>
          <a:prstGeom prst="rect">
            <a:avLst/>
          </a:prstGeom>
          <a:solidFill>
            <a:srgbClr val="FF0000"/>
          </a:solidFill>
        </p:spPr>
        <p:txBody>
          <a:bodyPr wrap="square" rtlCol="0">
            <a:spAutoFit/>
          </a:bodyPr>
          <a:lstStyle/>
          <a:p>
            <a:r>
              <a:rPr lang="en-GB" b="1" dirty="0" smtClean="0"/>
              <a:t>LISTEN FOR SKETCHBOOK ADVICE </a:t>
            </a:r>
            <a:endParaRPr lang="en-GB" b="1" dirty="0"/>
          </a:p>
        </p:txBody>
      </p:sp>
    </p:spTree>
    <p:extLst>
      <p:ext uri="{BB962C8B-B14F-4D97-AF65-F5344CB8AC3E}">
        <p14:creationId xmlns:p14="http://schemas.microsoft.com/office/powerpoint/2010/main" val="3427698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Annotate </a:t>
            </a:r>
          </a:p>
        </p:txBody>
      </p:sp>
      <p:sp>
        <p:nvSpPr>
          <p:cNvPr id="3" name="Text Placeholder 2"/>
          <p:cNvSpPr>
            <a:spLocks noGrp="1"/>
          </p:cNvSpPr>
          <p:nvPr>
            <p:ph type="body" idx="1"/>
          </p:nvPr>
        </p:nvSpPr>
        <p:spPr>
          <a:solidFill>
            <a:schemeClr val="bg2">
              <a:lumMod val="90000"/>
            </a:schemeClr>
          </a:solidFill>
        </p:spPr>
        <p:txBody>
          <a:bodyPr/>
          <a:lstStyle/>
          <a:p>
            <a:pPr marL="152396" indent="0">
              <a:buNone/>
            </a:pPr>
            <a:r>
              <a:rPr lang="en-GB" dirty="0"/>
              <a:t>Neatly annotate your double page spread. This can be handwritten or typed up. </a:t>
            </a:r>
          </a:p>
          <a:p>
            <a:pPr marL="152396" indent="0">
              <a:buNone/>
            </a:pPr>
            <a:endParaRPr lang="en-GB" dirty="0"/>
          </a:p>
          <a:p>
            <a:pPr marL="152396" indent="0">
              <a:buNone/>
            </a:pPr>
            <a:r>
              <a:rPr lang="en-GB" dirty="0"/>
              <a:t>Which material and techniques have been the most successful at creating texture/camouflage? </a:t>
            </a:r>
          </a:p>
          <a:p>
            <a:pPr marL="152396" indent="0">
              <a:buNone/>
            </a:pPr>
            <a:endParaRPr lang="en-GB" dirty="0"/>
          </a:p>
          <a:p>
            <a:pPr marL="152396" indent="0">
              <a:buNone/>
            </a:pPr>
            <a:r>
              <a:rPr lang="en-GB" dirty="0"/>
              <a:t>Neatly label the different materials you have used. Avoid drawing arrows into your work!</a:t>
            </a:r>
          </a:p>
        </p:txBody>
      </p:sp>
    </p:spTree>
    <p:extLst>
      <p:ext uri="{BB962C8B-B14F-4D97-AF65-F5344CB8AC3E}">
        <p14:creationId xmlns:p14="http://schemas.microsoft.com/office/powerpoint/2010/main" val="219153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Week 6 Extension Task </a:t>
            </a:r>
          </a:p>
        </p:txBody>
      </p:sp>
      <p:sp>
        <p:nvSpPr>
          <p:cNvPr id="3" name="Text Placeholder 2"/>
          <p:cNvSpPr>
            <a:spLocks noGrp="1"/>
          </p:cNvSpPr>
          <p:nvPr>
            <p:ph type="body" idx="1"/>
          </p:nvPr>
        </p:nvSpPr>
        <p:spPr>
          <a:xfrm>
            <a:off x="415600" y="1536632"/>
            <a:ext cx="4992423" cy="2695733"/>
          </a:xfrm>
          <a:solidFill>
            <a:schemeClr val="bg2">
              <a:lumMod val="90000"/>
            </a:schemeClr>
          </a:solidFill>
        </p:spPr>
        <p:txBody>
          <a:bodyPr>
            <a:normAutofit fontScale="92500" lnSpcReduction="20000"/>
          </a:bodyPr>
          <a:lstStyle/>
          <a:p>
            <a:pPr marL="152396" indent="0">
              <a:buNone/>
            </a:pPr>
            <a:r>
              <a:rPr lang="en-GB" dirty="0"/>
              <a:t>Using your most successful experiment from your double page spread, now apply the camouflage to an animal or object. </a:t>
            </a:r>
          </a:p>
          <a:p>
            <a:pPr marL="152396" indent="0">
              <a:buNone/>
            </a:pPr>
            <a:endParaRPr lang="en-GB" dirty="0"/>
          </a:p>
          <a:p>
            <a:pPr marL="152396" indent="0">
              <a:buNone/>
            </a:pPr>
            <a:r>
              <a:rPr lang="en-GB" dirty="0"/>
              <a:t>Add the same camouflage into the background too.</a:t>
            </a:r>
          </a:p>
        </p:txBody>
      </p:sp>
      <p:pic>
        <p:nvPicPr>
          <p:cNvPr id="4" name="Picture 3"/>
          <p:cNvPicPr>
            <a:picLocks noChangeAspect="1"/>
          </p:cNvPicPr>
          <p:nvPr/>
        </p:nvPicPr>
        <p:blipFill>
          <a:blip r:embed="rId2"/>
          <a:stretch>
            <a:fillRect/>
          </a:stretch>
        </p:blipFill>
        <p:spPr>
          <a:xfrm>
            <a:off x="6096000" y="-80775"/>
            <a:ext cx="3659232" cy="3659232"/>
          </a:xfrm>
          <a:prstGeom prst="rect">
            <a:avLst/>
          </a:prstGeom>
        </p:spPr>
      </p:pic>
      <p:pic>
        <p:nvPicPr>
          <p:cNvPr id="5" name="Picture 4"/>
          <p:cNvPicPr>
            <a:picLocks noChangeAspect="1"/>
          </p:cNvPicPr>
          <p:nvPr/>
        </p:nvPicPr>
        <p:blipFill>
          <a:blip r:embed="rId3"/>
          <a:stretch>
            <a:fillRect/>
          </a:stretch>
        </p:blipFill>
        <p:spPr>
          <a:xfrm>
            <a:off x="6096000" y="3675340"/>
            <a:ext cx="2238375" cy="3076575"/>
          </a:xfrm>
          <a:prstGeom prst="rect">
            <a:avLst/>
          </a:prstGeom>
        </p:spPr>
      </p:pic>
      <p:pic>
        <p:nvPicPr>
          <p:cNvPr id="6" name="Picture 5"/>
          <p:cNvPicPr>
            <a:picLocks noChangeAspect="1"/>
          </p:cNvPicPr>
          <p:nvPr/>
        </p:nvPicPr>
        <p:blipFill>
          <a:blip r:embed="rId4"/>
          <a:stretch>
            <a:fillRect/>
          </a:stretch>
        </p:blipFill>
        <p:spPr>
          <a:xfrm>
            <a:off x="8503920" y="1708608"/>
            <a:ext cx="3272480" cy="4894854"/>
          </a:xfrm>
          <a:prstGeom prst="rect">
            <a:avLst/>
          </a:prstGeom>
        </p:spPr>
      </p:pic>
    </p:spTree>
    <p:extLst>
      <p:ext uri="{BB962C8B-B14F-4D97-AF65-F5344CB8AC3E}">
        <p14:creationId xmlns:p14="http://schemas.microsoft.com/office/powerpoint/2010/main" val="326808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GB" dirty="0"/>
              <a:t>Exploring the work of others (A01)</a:t>
            </a:r>
          </a:p>
        </p:txBody>
      </p:sp>
      <p:sp>
        <p:nvSpPr>
          <p:cNvPr id="3" name="Text Placeholder 2"/>
          <p:cNvSpPr>
            <a:spLocks noGrp="1"/>
          </p:cNvSpPr>
          <p:nvPr>
            <p:ph type="body" idx="1"/>
          </p:nvPr>
        </p:nvSpPr>
        <p:spPr>
          <a:xfrm>
            <a:off x="415599" y="1536633"/>
            <a:ext cx="11510789" cy="2943927"/>
          </a:xfrm>
          <a:ln>
            <a:solidFill>
              <a:schemeClr val="accent1">
                <a:lumMod val="75000"/>
              </a:schemeClr>
            </a:solidFill>
          </a:ln>
        </p:spPr>
        <p:txBody>
          <a:bodyPr/>
          <a:lstStyle/>
          <a:p>
            <a:pPr marL="151765" indent="0">
              <a:buNone/>
            </a:pPr>
            <a:r>
              <a:rPr lang="en-GB" dirty="0"/>
              <a:t>In the next lessons you will be asked to create work responding a number of artists. We understand you have limited resources at home, so don’t worry if you need to use different materials or cannot manage to finish the tasks. </a:t>
            </a:r>
            <a:endParaRPr lang="en-US"/>
          </a:p>
          <a:p>
            <a:pPr marL="151765" indent="0">
              <a:buNone/>
            </a:pPr>
            <a:endParaRPr lang="en-GB" dirty="0">
              <a:cs typeface="Calibri" panose="020F0502020204030204"/>
            </a:endParaRPr>
          </a:p>
          <a:p>
            <a:pPr marL="151765" indent="0">
              <a:buNone/>
            </a:pPr>
            <a:r>
              <a:rPr lang="en-GB" dirty="0"/>
              <a:t>You can print out images of the artist’s work or you could save them to a </a:t>
            </a:r>
            <a:r>
              <a:rPr lang="en-GB" dirty="0" err="1"/>
              <a:t>powerpoint</a:t>
            </a:r>
            <a:r>
              <a:rPr lang="en-GB" dirty="0"/>
              <a:t> and print them when you get back to school. </a:t>
            </a:r>
            <a:endParaRPr lang="en-GB" dirty="0">
              <a:cs typeface="Calibri" panose="020F0502020204030204"/>
            </a:endParaRPr>
          </a:p>
        </p:txBody>
      </p:sp>
    </p:spTree>
    <p:extLst>
      <p:ext uri="{BB962C8B-B14F-4D97-AF65-F5344CB8AC3E}">
        <p14:creationId xmlns:p14="http://schemas.microsoft.com/office/powerpoint/2010/main" val="1679305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71" y="0"/>
            <a:ext cx="7825177" cy="763600"/>
          </a:xfrm>
          <a:ln>
            <a:solidFill>
              <a:schemeClr val="tx1"/>
            </a:solidFill>
          </a:ln>
        </p:spPr>
        <p:txBody>
          <a:bodyPr>
            <a:normAutofit fontScale="90000"/>
          </a:bodyPr>
          <a:lstStyle/>
          <a:p>
            <a:r>
              <a:rPr lang="en-GB" dirty="0"/>
              <a:t>Week 7 Lesson 1 &amp; 2 </a:t>
            </a:r>
            <a:r>
              <a:rPr lang="en-GB" u="sng" dirty="0"/>
              <a:t>Disguise &amp; Texture </a:t>
            </a:r>
          </a:p>
        </p:txBody>
      </p:sp>
      <p:sp>
        <p:nvSpPr>
          <p:cNvPr id="3" name="Text Placeholder 2"/>
          <p:cNvSpPr>
            <a:spLocks noGrp="1"/>
          </p:cNvSpPr>
          <p:nvPr>
            <p:ph type="body" idx="1"/>
          </p:nvPr>
        </p:nvSpPr>
        <p:spPr>
          <a:xfrm>
            <a:off x="184603" y="5255327"/>
            <a:ext cx="4010879" cy="392438"/>
          </a:xfrm>
        </p:spPr>
        <p:txBody>
          <a:bodyPr>
            <a:normAutofit fontScale="92500" lnSpcReduction="20000"/>
          </a:bodyPr>
          <a:lstStyle/>
          <a:p>
            <a:pPr marL="152396" indent="0">
              <a:buNone/>
            </a:pPr>
            <a:r>
              <a:rPr lang="en-GB" sz="2000" b="1" dirty="0">
                <a:hlinkClick r:id="rId4"/>
              </a:rPr>
              <a:t>Levi Van </a:t>
            </a:r>
            <a:r>
              <a:rPr lang="en-GB" sz="2000" b="1" dirty="0" err="1">
                <a:hlinkClick r:id="rId4"/>
              </a:rPr>
              <a:t>Veluw</a:t>
            </a:r>
            <a:endParaRPr lang="en-GB" sz="2000" b="1" dirty="0">
              <a:hlinkClick r:id="rId4"/>
            </a:endParaRPr>
          </a:p>
          <a:p>
            <a:pPr marL="152396" indent="0">
              <a:buNone/>
            </a:pPr>
            <a:endParaRPr lang="en-GB" dirty="0"/>
          </a:p>
        </p:txBody>
      </p:sp>
      <p:pic>
        <p:nvPicPr>
          <p:cNvPr id="4" name="Picture 3"/>
          <p:cNvPicPr>
            <a:picLocks noChangeAspect="1"/>
          </p:cNvPicPr>
          <p:nvPr/>
        </p:nvPicPr>
        <p:blipFill>
          <a:blip r:embed="rId5"/>
          <a:stretch>
            <a:fillRect/>
          </a:stretch>
        </p:blipFill>
        <p:spPr>
          <a:xfrm>
            <a:off x="9022291" y="208885"/>
            <a:ext cx="2969822" cy="3719702"/>
          </a:xfrm>
          <a:prstGeom prst="rect">
            <a:avLst/>
          </a:prstGeom>
        </p:spPr>
      </p:pic>
      <p:pic>
        <p:nvPicPr>
          <p:cNvPr id="5" name="Picture 4"/>
          <p:cNvPicPr>
            <a:picLocks noChangeAspect="1"/>
          </p:cNvPicPr>
          <p:nvPr/>
        </p:nvPicPr>
        <p:blipFill>
          <a:blip r:embed="rId6"/>
          <a:stretch>
            <a:fillRect/>
          </a:stretch>
        </p:blipFill>
        <p:spPr>
          <a:xfrm>
            <a:off x="6379026" y="763600"/>
            <a:ext cx="2527945" cy="3164987"/>
          </a:xfrm>
          <a:prstGeom prst="rect">
            <a:avLst/>
          </a:prstGeom>
        </p:spPr>
      </p:pic>
      <p:pic>
        <p:nvPicPr>
          <p:cNvPr id="6" name="Picture 5"/>
          <p:cNvPicPr>
            <a:picLocks noChangeAspect="1"/>
          </p:cNvPicPr>
          <p:nvPr/>
        </p:nvPicPr>
        <p:blipFill>
          <a:blip r:embed="rId7"/>
          <a:stretch>
            <a:fillRect/>
          </a:stretch>
        </p:blipFill>
        <p:spPr>
          <a:xfrm>
            <a:off x="6459524" y="4104355"/>
            <a:ext cx="2366947" cy="2933504"/>
          </a:xfrm>
          <a:prstGeom prst="rect">
            <a:avLst/>
          </a:prstGeom>
        </p:spPr>
      </p:pic>
      <p:pic>
        <p:nvPicPr>
          <p:cNvPr id="7" name="Picture 6"/>
          <p:cNvPicPr>
            <a:picLocks noChangeAspect="1"/>
          </p:cNvPicPr>
          <p:nvPr/>
        </p:nvPicPr>
        <p:blipFill>
          <a:blip r:embed="rId8"/>
          <a:stretch>
            <a:fillRect/>
          </a:stretch>
        </p:blipFill>
        <p:spPr>
          <a:xfrm>
            <a:off x="9246680" y="4017784"/>
            <a:ext cx="2521043" cy="3106645"/>
          </a:xfrm>
          <a:prstGeom prst="rect">
            <a:avLst/>
          </a:prstGeom>
        </p:spPr>
      </p:pic>
      <p:pic>
        <p:nvPicPr>
          <p:cNvPr id="8" name="Picture 7"/>
          <p:cNvPicPr>
            <a:picLocks noChangeAspect="1"/>
          </p:cNvPicPr>
          <p:nvPr/>
        </p:nvPicPr>
        <p:blipFill>
          <a:blip r:embed="rId9"/>
          <a:stretch>
            <a:fillRect/>
          </a:stretch>
        </p:blipFill>
        <p:spPr>
          <a:xfrm>
            <a:off x="1937681" y="819085"/>
            <a:ext cx="3065393" cy="4302306"/>
          </a:xfrm>
          <a:prstGeom prst="rect">
            <a:avLst/>
          </a:prstGeom>
        </p:spPr>
      </p:pic>
      <p:sp>
        <p:nvSpPr>
          <p:cNvPr id="9" name="TextBox 8"/>
          <p:cNvSpPr txBox="1"/>
          <p:nvPr/>
        </p:nvSpPr>
        <p:spPr>
          <a:xfrm>
            <a:off x="309282" y="5647765"/>
            <a:ext cx="4814047" cy="1075764"/>
          </a:xfrm>
          <a:prstGeom prst="rect">
            <a:avLst/>
          </a:prstGeom>
          <a:noFill/>
        </p:spPr>
        <p:txBody>
          <a:bodyPr wrap="square" rtlCol="0">
            <a:spAutoFit/>
          </a:bodyPr>
          <a:lstStyle/>
          <a:p>
            <a:endParaRPr lang="en-GB" dirty="0"/>
          </a:p>
        </p:txBody>
      </p:sp>
      <p:sp>
        <p:nvSpPr>
          <p:cNvPr id="10" name="TextBox 9"/>
          <p:cNvSpPr txBox="1"/>
          <p:nvPr/>
        </p:nvSpPr>
        <p:spPr>
          <a:xfrm>
            <a:off x="309282" y="5523200"/>
            <a:ext cx="5973952" cy="1200329"/>
          </a:xfrm>
          <a:prstGeom prst="rect">
            <a:avLst/>
          </a:prstGeom>
          <a:noFill/>
          <a:ln>
            <a:solidFill>
              <a:schemeClr val="tx1"/>
            </a:solidFill>
          </a:ln>
        </p:spPr>
        <p:txBody>
          <a:bodyPr wrap="square" rtlCol="0">
            <a:spAutoFit/>
          </a:bodyPr>
          <a:lstStyle/>
          <a:p>
            <a:pPr fontAlgn="base"/>
            <a:r>
              <a:rPr lang="en-GB" dirty="0"/>
              <a:t>Levi van </a:t>
            </a:r>
            <a:r>
              <a:rPr lang="en-GB" dirty="0" err="1"/>
              <a:t>Veluw</a:t>
            </a:r>
            <a:r>
              <a:rPr lang="en-GB" dirty="0"/>
              <a:t> is a Dutch artist. He is known for producing  multi-disciplinary works that includes installations, photographs, films, sculptures, paintings and drawings. This portrait work is his older artwork, titled </a:t>
            </a:r>
            <a:r>
              <a:rPr lang="en-GB" i="1" dirty="0"/>
              <a:t>Landscapes</a:t>
            </a:r>
            <a:r>
              <a:rPr lang="en-GB" dirty="0"/>
              <a:t>. </a:t>
            </a:r>
          </a:p>
        </p:txBody>
      </p:sp>
      <p:sp>
        <p:nvSpPr>
          <p:cNvPr id="12" name="TextBox 11"/>
          <p:cNvSpPr txBox="1"/>
          <p:nvPr/>
        </p:nvSpPr>
        <p:spPr>
          <a:xfrm>
            <a:off x="5264728" y="819085"/>
            <a:ext cx="3103418" cy="646331"/>
          </a:xfrm>
          <a:prstGeom prst="rect">
            <a:avLst/>
          </a:prstGeom>
          <a:solidFill>
            <a:srgbClr val="FF0000"/>
          </a:solidFill>
        </p:spPr>
        <p:txBody>
          <a:bodyPr wrap="square" rtlCol="0">
            <a:spAutoFit/>
          </a:bodyPr>
          <a:lstStyle/>
          <a:p>
            <a:r>
              <a:rPr lang="en-GB" dirty="0" smtClean="0"/>
              <a:t>LISTEN TO ADVICE ON ARTIST RESEARCH </a:t>
            </a:r>
            <a:endParaRPr lang="en-GB" dirty="0"/>
          </a:p>
        </p:txBody>
      </p:sp>
      <p:pic>
        <p:nvPicPr>
          <p:cNvPr id="13" name="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69426" y="1733289"/>
            <a:ext cx="609600" cy="609600"/>
          </a:xfrm>
          <a:prstGeom prst="rect">
            <a:avLst/>
          </a:prstGeom>
        </p:spPr>
      </p:pic>
    </p:spTree>
    <p:extLst>
      <p:ext uri="{BB962C8B-B14F-4D97-AF65-F5344CB8AC3E}">
        <p14:creationId xmlns:p14="http://schemas.microsoft.com/office/powerpoint/2010/main" val="2111580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1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Task </a:t>
            </a:r>
          </a:p>
        </p:txBody>
      </p:sp>
      <p:sp>
        <p:nvSpPr>
          <p:cNvPr id="3" name="Text Placeholder 2"/>
          <p:cNvSpPr>
            <a:spLocks noGrp="1"/>
          </p:cNvSpPr>
          <p:nvPr>
            <p:ph type="body" idx="1"/>
          </p:nvPr>
        </p:nvSpPr>
        <p:spPr>
          <a:xfrm>
            <a:off x="415600" y="1356967"/>
            <a:ext cx="6311771" cy="4734866"/>
          </a:xfrm>
          <a:ln>
            <a:solidFill>
              <a:schemeClr val="tx2">
                <a:lumMod val="75000"/>
              </a:schemeClr>
            </a:solidFill>
          </a:ln>
        </p:spPr>
        <p:txBody>
          <a:bodyPr/>
          <a:lstStyle/>
          <a:p>
            <a:pPr marL="152396" indent="0">
              <a:buNone/>
            </a:pPr>
            <a:r>
              <a:rPr lang="en-GB" dirty="0"/>
              <a:t>Title: </a:t>
            </a:r>
            <a:r>
              <a:rPr lang="en-GB" u="sng" dirty="0"/>
              <a:t>Looking at  </a:t>
            </a:r>
            <a:r>
              <a:rPr lang="en-GB" u="sng" dirty="0">
                <a:hlinkClick r:id="rId2"/>
              </a:rPr>
              <a:t>Levi Van </a:t>
            </a:r>
            <a:r>
              <a:rPr lang="en-GB" u="sng" dirty="0" err="1">
                <a:hlinkClick r:id="rId2"/>
              </a:rPr>
              <a:t>Veluw</a:t>
            </a:r>
            <a:endParaRPr lang="en-GB" u="sng" dirty="0">
              <a:hlinkClick r:id="rId2"/>
            </a:endParaRPr>
          </a:p>
          <a:p>
            <a:pPr marL="152396" indent="0">
              <a:buNone/>
            </a:pPr>
            <a:endParaRPr lang="en-GB" dirty="0"/>
          </a:p>
          <a:p>
            <a:pPr marL="152396" indent="0">
              <a:buNone/>
            </a:pPr>
            <a:r>
              <a:rPr lang="en-GB" dirty="0"/>
              <a:t>1. Find an image of a human face or animal to work from. </a:t>
            </a:r>
          </a:p>
          <a:p>
            <a:pPr marL="152396" indent="0">
              <a:buNone/>
            </a:pPr>
            <a:r>
              <a:rPr lang="en-GB" dirty="0"/>
              <a:t>2. Plot out the outline of a human face or alternatively an animal. Use the pencil lightly until you are happy with the shape and proportions. </a:t>
            </a:r>
          </a:p>
          <a:p>
            <a:pPr marL="152396" indent="0">
              <a:buNone/>
            </a:pPr>
            <a:r>
              <a:rPr lang="en-GB" dirty="0"/>
              <a:t>3. Now apply a landscape or alternative textures onto your drawing. </a:t>
            </a:r>
          </a:p>
          <a:p>
            <a:pPr marL="152396" indent="0">
              <a:buNone/>
            </a:pPr>
            <a:endParaRPr lang="en-GB" dirty="0"/>
          </a:p>
          <a:p>
            <a:pPr marL="152396" indent="0">
              <a:buNone/>
            </a:pPr>
            <a:endParaRPr lang="en-GB" dirty="0"/>
          </a:p>
        </p:txBody>
      </p:sp>
      <p:pic>
        <p:nvPicPr>
          <p:cNvPr id="4" name="Picture 3"/>
          <p:cNvPicPr>
            <a:picLocks noChangeAspect="1"/>
          </p:cNvPicPr>
          <p:nvPr/>
        </p:nvPicPr>
        <p:blipFill>
          <a:blip r:embed="rId3"/>
          <a:stretch>
            <a:fillRect/>
          </a:stretch>
        </p:blipFill>
        <p:spPr>
          <a:xfrm>
            <a:off x="8531198" y="3186312"/>
            <a:ext cx="3542083" cy="3542083"/>
          </a:xfrm>
          <a:prstGeom prst="rect">
            <a:avLst/>
          </a:prstGeom>
        </p:spPr>
      </p:pic>
      <p:pic>
        <p:nvPicPr>
          <p:cNvPr id="5" name="Picture 4"/>
          <p:cNvPicPr>
            <a:picLocks noChangeAspect="1"/>
          </p:cNvPicPr>
          <p:nvPr/>
        </p:nvPicPr>
        <p:blipFill>
          <a:blip r:embed="rId4"/>
          <a:stretch>
            <a:fillRect/>
          </a:stretch>
        </p:blipFill>
        <p:spPr>
          <a:xfrm>
            <a:off x="6937747" y="0"/>
            <a:ext cx="2807144" cy="3508930"/>
          </a:xfrm>
          <a:prstGeom prst="rect">
            <a:avLst/>
          </a:prstGeom>
        </p:spPr>
      </p:pic>
    </p:spTree>
    <p:extLst>
      <p:ext uri="{BB962C8B-B14F-4D97-AF65-F5344CB8AC3E}">
        <p14:creationId xmlns:p14="http://schemas.microsoft.com/office/powerpoint/2010/main" val="338526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 fun challenge? </a:t>
            </a:r>
          </a:p>
        </p:txBody>
      </p:sp>
      <p:sp>
        <p:nvSpPr>
          <p:cNvPr id="3" name="Text Placeholder 2"/>
          <p:cNvSpPr>
            <a:spLocks noGrp="1"/>
          </p:cNvSpPr>
          <p:nvPr>
            <p:ph type="body" idx="1"/>
          </p:nvPr>
        </p:nvSpPr>
        <p:spPr>
          <a:xfrm>
            <a:off x="415600" y="1867989"/>
            <a:ext cx="3864629" cy="4223844"/>
          </a:xfrm>
          <a:ln>
            <a:solidFill>
              <a:schemeClr val="tx1"/>
            </a:solidFill>
          </a:ln>
        </p:spPr>
        <p:txBody>
          <a:bodyPr/>
          <a:lstStyle/>
          <a:p>
            <a:pPr marL="152396" indent="0">
              <a:buNone/>
            </a:pPr>
            <a:r>
              <a:rPr lang="en-GB" dirty="0"/>
              <a:t>You could have fun and create </a:t>
            </a:r>
          </a:p>
          <a:p>
            <a:pPr marL="152396" indent="0">
              <a:buNone/>
            </a:pPr>
            <a:r>
              <a:rPr lang="en-GB" dirty="0"/>
              <a:t>Your own version of Levi Van </a:t>
            </a:r>
            <a:r>
              <a:rPr lang="en-GB" dirty="0" err="1"/>
              <a:t>Veluw</a:t>
            </a:r>
            <a:r>
              <a:rPr lang="en-GB" dirty="0"/>
              <a:t> using any materials you can find. </a:t>
            </a:r>
          </a:p>
          <a:p>
            <a:pPr marL="152396" indent="0">
              <a:buNone/>
            </a:pPr>
            <a:endParaRPr lang="en-GB" dirty="0"/>
          </a:p>
          <a:p>
            <a:pPr marL="152396" indent="0">
              <a:buNone/>
            </a:pPr>
            <a:r>
              <a:rPr lang="en-GB" dirty="0"/>
              <a:t>THEN PHOTOGRAPH IT FOR YOUR SKETCHBOOK! </a:t>
            </a:r>
          </a:p>
        </p:txBody>
      </p:sp>
      <p:pic>
        <p:nvPicPr>
          <p:cNvPr id="4" name="Picture 3"/>
          <p:cNvPicPr>
            <a:picLocks noChangeAspect="1"/>
          </p:cNvPicPr>
          <p:nvPr/>
        </p:nvPicPr>
        <p:blipFill>
          <a:blip r:embed="rId2"/>
          <a:stretch>
            <a:fillRect/>
          </a:stretch>
        </p:blipFill>
        <p:spPr>
          <a:xfrm>
            <a:off x="5202803" y="205771"/>
            <a:ext cx="3066554" cy="4304149"/>
          </a:xfrm>
          <a:prstGeom prst="rect">
            <a:avLst/>
          </a:prstGeom>
        </p:spPr>
      </p:pic>
      <p:pic>
        <p:nvPicPr>
          <p:cNvPr id="5" name="Picture 4"/>
          <p:cNvPicPr>
            <a:picLocks noChangeAspect="1"/>
          </p:cNvPicPr>
          <p:nvPr/>
        </p:nvPicPr>
        <p:blipFill>
          <a:blip r:embed="rId3"/>
          <a:stretch>
            <a:fillRect/>
          </a:stretch>
        </p:blipFill>
        <p:spPr>
          <a:xfrm>
            <a:off x="8503920" y="96079"/>
            <a:ext cx="3543820" cy="3543820"/>
          </a:xfrm>
          <a:prstGeom prst="rect">
            <a:avLst/>
          </a:prstGeom>
        </p:spPr>
      </p:pic>
      <p:pic>
        <p:nvPicPr>
          <p:cNvPr id="6" name="Picture 5"/>
          <p:cNvPicPr>
            <a:picLocks noChangeAspect="1"/>
          </p:cNvPicPr>
          <p:nvPr/>
        </p:nvPicPr>
        <p:blipFill>
          <a:blip r:embed="rId4"/>
          <a:stretch>
            <a:fillRect/>
          </a:stretch>
        </p:blipFill>
        <p:spPr>
          <a:xfrm>
            <a:off x="8383678" y="3392573"/>
            <a:ext cx="2960639" cy="3647605"/>
          </a:xfrm>
          <a:prstGeom prst="rect">
            <a:avLst/>
          </a:prstGeom>
        </p:spPr>
      </p:pic>
      <p:pic>
        <p:nvPicPr>
          <p:cNvPr id="7" name="Picture 6"/>
          <p:cNvPicPr>
            <a:picLocks noChangeAspect="1"/>
          </p:cNvPicPr>
          <p:nvPr/>
        </p:nvPicPr>
        <p:blipFill>
          <a:blip r:embed="rId5"/>
          <a:stretch>
            <a:fillRect/>
          </a:stretch>
        </p:blipFill>
        <p:spPr>
          <a:xfrm>
            <a:off x="5556104" y="4698886"/>
            <a:ext cx="1905000" cy="1905000"/>
          </a:xfrm>
          <a:prstGeom prst="rect">
            <a:avLst/>
          </a:prstGeom>
        </p:spPr>
      </p:pic>
    </p:spTree>
    <p:extLst>
      <p:ext uri="{BB962C8B-B14F-4D97-AF65-F5344CB8AC3E}">
        <p14:creationId xmlns:p14="http://schemas.microsoft.com/office/powerpoint/2010/main" val="4280559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B853CA-D06D-45F3-A9EB-45CB3D1238B2}"/>
</file>

<file path=customXml/itemProps2.xml><?xml version="1.0" encoding="utf-8"?>
<ds:datastoreItem xmlns:ds="http://schemas.openxmlformats.org/officeDocument/2006/customXml" ds:itemID="{25C1B518-FA96-4B8A-AA5B-B5B303DAF265}"/>
</file>

<file path=customXml/itemProps3.xml><?xml version="1.0" encoding="utf-8"?>
<ds:datastoreItem xmlns:ds="http://schemas.openxmlformats.org/officeDocument/2006/customXml" ds:itemID="{B4E881BF-4B9C-44B0-A205-0CB914D8459C}"/>
</file>

<file path=docProps/app.xml><?xml version="1.0" encoding="utf-8"?>
<Properties xmlns="http://schemas.openxmlformats.org/officeDocument/2006/extended-properties" xmlns:vt="http://schemas.openxmlformats.org/officeDocument/2006/docPropsVTypes">
  <TotalTime>364</TotalTime>
  <Words>604</Words>
  <Application>Microsoft Office PowerPoint</Application>
  <PresentationFormat>Widescreen</PresentationFormat>
  <Paragraphs>66</Paragraphs>
  <Slides>10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Disguise &amp; Texture </vt:lpstr>
      <vt:lpstr>Week 6 Camouflage </vt:lpstr>
      <vt:lpstr>Here are some ideas for layout of your sketchbook page. </vt:lpstr>
      <vt:lpstr>Annotate </vt:lpstr>
      <vt:lpstr>Week 6 Extension Task </vt:lpstr>
      <vt:lpstr>Exploring the work of others (A01)</vt:lpstr>
      <vt:lpstr>Week 7 Lesson 1 &amp; 2 Disguise &amp; Texture </vt:lpstr>
      <vt:lpstr>Task </vt:lpstr>
      <vt:lpstr>Extra fun challenge? </vt:lpstr>
      <vt:lpstr>Question for your artist page </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 Kathrine</dc:creator>
  <cp:lastModifiedBy>Tait, Kathrine</cp:lastModifiedBy>
  <cp:revision>2</cp:revision>
  <cp:lastPrinted>2023-11-15T13:49:36Z</cp:lastPrinted>
  <dcterms:created xsi:type="dcterms:W3CDTF">2023-11-15T13:32:23Z</dcterms:created>
  <dcterms:modified xsi:type="dcterms:W3CDTF">2023-11-15T19:36:47Z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