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74" r:id="rId6"/>
    <p:sldId id="262" r:id="rId7"/>
    <p:sldId id="268" r:id="rId8"/>
    <p:sldId id="269" r:id="rId9"/>
    <p:sldId id="270" r:id="rId10"/>
    <p:sldId id="271" r:id="rId11"/>
    <p:sldId id="272" r:id="rId12"/>
    <p:sldId id="273" r:id="rId13"/>
    <p:sldId id="275" r:id="rId14"/>
    <p:sldId id="263" r:id="rId15"/>
    <p:sldId id="264" r:id="rId16"/>
    <p:sldId id="265" r:id="rId17"/>
    <p:sldId id="266" r:id="rId18"/>
    <p:sldId id="276" r:id="rId19"/>
    <p:sldId id="277" r:id="rId20"/>
    <p:sldId id="267" r:id="rId21"/>
    <p:sldId id="278" r:id="rId22"/>
    <p:sldId id="280" r:id="rId23"/>
    <p:sldId id="281" r:id="rId24"/>
    <p:sldId id="279" r:id="rId25"/>
    <p:sldId id="284" r:id="rId26"/>
    <p:sldId id="285" r:id="rId27"/>
    <p:sldId id="283"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1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63F94-5661-64B6-0690-B46C899E75AF}" v="127" dt="2023-11-21T11:29:36.891"/>
    <p1510:client id="{58002C6B-DB91-4FFD-D6C0-D819331D5A6B}" v="565" dt="2023-11-23T11:51:00.853"/>
    <p1510:client id="{91D3AD14-4389-40FC-B940-5D95090D2BDF}" v="494" dt="2023-11-23T10:28:23.947"/>
    <p1510:client id="{A8D75D35-B63B-450C-A6CB-0AA2CE074197}" v="78" dt="2023-11-10T13:51:44.477"/>
    <p1510:client id="{F6C943F8-2C22-4607-A0FF-868ADEE465F0}" v="124" dt="2023-11-20T10:56:22.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rsq0Dl6N-CA"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outube.com/watch?v=EA13ZYQjYo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itAu7Uw0sn8"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en in doubt; be Unique - SPR India Blog">
            <a:extLst>
              <a:ext uri="{FF2B5EF4-FFF2-40B4-BE49-F238E27FC236}">
                <a16:creationId xmlns:a16="http://schemas.microsoft.com/office/drawing/2014/main" id="{B12108A5-A912-FE3D-E63E-9B8F3578D8B5}"/>
              </a:ext>
            </a:extLst>
          </p:cNvPr>
          <p:cNvPicPr>
            <a:picLocks noChangeAspect="1"/>
          </p:cNvPicPr>
          <p:nvPr/>
        </p:nvPicPr>
        <p:blipFill rotWithShape="1">
          <a:blip r:embed="rId2"/>
          <a:srcRect/>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4623" y="2056378"/>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ea typeface="Calibri Light"/>
                <a:cs typeface="Calibri Light"/>
              </a:rPr>
              <a:t>Stand Up Even If You Stand Out</a:t>
            </a:r>
            <a:endParaRPr lang="en-US" sz="5200" dirty="0">
              <a:solidFill>
                <a:srgbClr val="FFFFFF"/>
              </a:solidFill>
            </a:endParaRPr>
          </a:p>
        </p:txBody>
      </p:sp>
      <p:sp>
        <p:nvSpPr>
          <p:cNvPr id="3" name="Subtitle 2"/>
          <p:cNvSpPr>
            <a:spLocks noGrp="1"/>
          </p:cNvSpPr>
          <p:nvPr>
            <p:ph type="subTitle" idx="1"/>
          </p:nvPr>
        </p:nvSpPr>
        <p:spPr>
          <a:xfrm>
            <a:off x="1110937" y="5715786"/>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ea typeface="Calibri"/>
                <a:cs typeface="Calibri"/>
              </a:rPr>
              <a:t>Thoughts and prayers </a:t>
            </a:r>
          </a:p>
          <a:p>
            <a:r>
              <a:rPr lang="en-US" dirty="0">
                <a:solidFill>
                  <a:srgbClr val="FFFFFF"/>
                </a:solidFill>
                <a:ea typeface="Calibri"/>
                <a:cs typeface="Calibri"/>
              </a:rPr>
              <a:t>Monday 27th November – Friday 1st December</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9DE9F-7949-D760-E873-800C89BBED2C}"/>
              </a:ext>
            </a:extLst>
          </p:cNvPr>
          <p:cNvSpPr>
            <a:spLocks noGrp="1"/>
          </p:cNvSpPr>
          <p:nvPr>
            <p:ph type="title"/>
          </p:nvPr>
        </p:nvSpPr>
        <p:spPr>
          <a:xfrm>
            <a:off x="6099504" y="-257079"/>
            <a:ext cx="6798541" cy="1675623"/>
          </a:xfrm>
        </p:spPr>
        <p:txBody>
          <a:bodyPr anchor="b">
            <a:normAutofit/>
          </a:bodyPr>
          <a:lstStyle/>
          <a:p>
            <a:r>
              <a:rPr lang="en-US" sz="4000" dirty="0">
                <a:latin typeface="Baguet Script"/>
                <a:cs typeface="Calibri Light"/>
              </a:rPr>
              <a:t>Class Discussion</a:t>
            </a:r>
            <a:endParaRPr lang="en-US" sz="4000" dirty="0">
              <a:latin typeface="Baguet Script"/>
            </a:endParaRPr>
          </a:p>
        </p:txBody>
      </p:sp>
      <p:pic>
        <p:nvPicPr>
          <p:cNvPr id="14" name="Picture 13" descr="One in a crowd">
            <a:extLst>
              <a:ext uri="{FF2B5EF4-FFF2-40B4-BE49-F238E27FC236}">
                <a16:creationId xmlns:a16="http://schemas.microsoft.com/office/drawing/2014/main" id="{DEFB3FCC-8598-D36E-EE0D-F2E6BBE7B707}"/>
              </a:ext>
            </a:extLst>
          </p:cNvPr>
          <p:cNvPicPr>
            <a:picLocks noChangeAspect="1"/>
          </p:cNvPicPr>
          <p:nvPr/>
        </p:nvPicPr>
        <p:blipFill rotWithShape="1">
          <a:blip r:embed="rId2"/>
          <a:srcRect l="30691" r="23417" b="4"/>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CE1E290A-1A29-3EC6-5536-BB7DF23D9B17}"/>
              </a:ext>
            </a:extLst>
          </p:cNvPr>
          <p:cNvSpPr>
            <a:spLocks noGrp="1"/>
          </p:cNvSpPr>
          <p:nvPr>
            <p:ph idx="1"/>
          </p:nvPr>
        </p:nvSpPr>
        <p:spPr>
          <a:xfrm>
            <a:off x="4553734" y="1571630"/>
            <a:ext cx="6798539" cy="4543417"/>
          </a:xfrm>
        </p:spPr>
        <p:txBody>
          <a:bodyPr vert="horz" lIns="91440" tIns="45720" rIns="91440" bIns="45720" rtlCol="0" anchor="t">
            <a:normAutofit lnSpcReduction="10000"/>
          </a:bodyPr>
          <a:lstStyle/>
          <a:p>
            <a:pPr>
              <a:buAutoNum type="arabicPeriod"/>
            </a:pPr>
            <a:r>
              <a:rPr lang="en-US" sz="2000" dirty="0">
                <a:solidFill>
                  <a:srgbClr val="FF0000"/>
                </a:solidFill>
                <a:latin typeface="Segoe UI"/>
                <a:cs typeface="Segoe UI"/>
              </a:rPr>
              <a:t>What does it mean to you to stand up for your beliefs?</a:t>
            </a:r>
            <a:endParaRPr lang="en-US" sz="2000">
              <a:solidFill>
                <a:srgbClr val="FF0000"/>
              </a:solidFill>
              <a:cs typeface="Calibri" panose="020F0502020204030204"/>
            </a:endParaRPr>
          </a:p>
          <a:p>
            <a:pPr marL="0" indent="0">
              <a:buNone/>
            </a:pPr>
            <a:r>
              <a:rPr lang="en-US" sz="2000" dirty="0">
                <a:solidFill>
                  <a:schemeClr val="accent1"/>
                </a:solidFill>
                <a:latin typeface="Segoe UI"/>
                <a:cs typeface="Segoe UI"/>
              </a:rPr>
              <a:t>2. Can you recall a moment when you stood up for something you believed in? What was the outcome?</a:t>
            </a:r>
            <a:endParaRPr lang="en-US" sz="2000">
              <a:solidFill>
                <a:schemeClr val="accent1"/>
              </a:solidFill>
              <a:cs typeface="Calibri" panose="020F0502020204030204"/>
            </a:endParaRPr>
          </a:p>
          <a:p>
            <a:pPr marL="0" indent="0">
              <a:buNone/>
            </a:pPr>
            <a:r>
              <a:rPr lang="en-US" sz="2000" dirty="0">
                <a:solidFill>
                  <a:srgbClr val="7030A0"/>
                </a:solidFill>
                <a:latin typeface="Segoe UI"/>
                <a:cs typeface="Segoe UI"/>
              </a:rPr>
              <a:t>3. Why do people sometimes find it challenging to stand up for their beliefs?</a:t>
            </a:r>
            <a:endParaRPr lang="en-US" sz="2000" dirty="0">
              <a:solidFill>
                <a:srgbClr val="7030A0"/>
              </a:solidFill>
              <a:cs typeface="Calibri" panose="020F0502020204030204"/>
            </a:endParaRPr>
          </a:p>
          <a:p>
            <a:pPr marL="0" indent="0">
              <a:buNone/>
            </a:pPr>
            <a:r>
              <a:rPr lang="en-US" sz="2000" dirty="0">
                <a:solidFill>
                  <a:schemeClr val="accent2"/>
                </a:solidFill>
                <a:latin typeface="Segoe UI"/>
                <a:cs typeface="Segoe UI"/>
              </a:rPr>
              <a:t>4. How do cultural or societal norms influence our ability to stand up for what we believe in?</a:t>
            </a:r>
            <a:endParaRPr lang="en-US" sz="2000">
              <a:solidFill>
                <a:schemeClr val="accent2"/>
              </a:solidFill>
              <a:cs typeface="Calibri" panose="020F0502020204030204"/>
            </a:endParaRPr>
          </a:p>
          <a:p>
            <a:pPr marL="0" indent="0">
              <a:buNone/>
            </a:pPr>
            <a:r>
              <a:rPr lang="en-US" sz="2000" dirty="0">
                <a:solidFill>
                  <a:srgbClr val="00B050"/>
                </a:solidFill>
                <a:latin typeface="Segoe UI"/>
                <a:cs typeface="Segoe UI"/>
              </a:rPr>
              <a:t>5. What are the potential risks and rewards of standing up for your beliefs?</a:t>
            </a:r>
            <a:endParaRPr lang="en-US" sz="2000" dirty="0">
              <a:solidFill>
                <a:srgbClr val="00B050"/>
              </a:solidFill>
              <a:cs typeface="Calibri" panose="020F0502020204030204"/>
            </a:endParaRPr>
          </a:p>
          <a:p>
            <a:pPr marL="0" indent="0">
              <a:buNone/>
            </a:pPr>
            <a:r>
              <a:rPr lang="en-US" sz="2000" dirty="0">
                <a:solidFill>
                  <a:srgbClr val="00B0F0"/>
                </a:solidFill>
                <a:latin typeface="Segoe UI"/>
                <a:cs typeface="Segoe UI"/>
              </a:rPr>
              <a:t>6. Are there situations where it might be better to compromise rather than adamantly stand by your beliefs?</a:t>
            </a:r>
            <a:endParaRPr lang="en-US" sz="2000">
              <a:solidFill>
                <a:srgbClr val="00B0F0"/>
              </a:solidFill>
              <a:cs typeface="Calibri" panose="020F0502020204030204"/>
            </a:endParaRPr>
          </a:p>
          <a:p>
            <a:pPr marL="0" indent="0">
              <a:buNone/>
            </a:pPr>
            <a:r>
              <a:rPr lang="en-US" sz="2000" dirty="0">
                <a:solidFill>
                  <a:srgbClr val="D916AB"/>
                </a:solidFill>
                <a:latin typeface="Segoe UI"/>
                <a:cs typeface="Segoe UI"/>
              </a:rPr>
              <a:t>7. How can we encourage others, including younger generations, to stand up for what they believe in?</a:t>
            </a:r>
            <a:endParaRPr lang="en-US" sz="2000" dirty="0">
              <a:solidFill>
                <a:srgbClr val="D916AB"/>
              </a:solidFill>
              <a:cs typeface="Calibri" panose="020F0502020204030204"/>
            </a:endParaRPr>
          </a:p>
          <a:p>
            <a:pPr marL="0" indent="0">
              <a:buNone/>
            </a:pPr>
            <a:br>
              <a:rPr lang="en-US" sz="1100" dirty="0"/>
            </a:br>
            <a:endParaRPr lang="en-US" sz="1100">
              <a:cs typeface="Calibri" panose="020F0502020204030204"/>
            </a:endParaRPr>
          </a:p>
        </p:txBody>
      </p:sp>
    </p:spTree>
    <p:extLst>
      <p:ext uri="{BB962C8B-B14F-4D97-AF65-F5344CB8AC3E}">
        <p14:creationId xmlns:p14="http://schemas.microsoft.com/office/powerpoint/2010/main" val="2549188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17DEB-F88B-0DEE-7B5A-B54721A7ECA0}"/>
              </a:ext>
            </a:extLst>
          </p:cNvPr>
          <p:cNvSpPr>
            <a:spLocks noGrp="1"/>
          </p:cNvSpPr>
          <p:nvPr>
            <p:ph type="title"/>
          </p:nvPr>
        </p:nvSpPr>
        <p:spPr>
          <a:xfrm>
            <a:off x="640080" y="325369"/>
            <a:ext cx="4368602" cy="1956841"/>
          </a:xfrm>
        </p:spPr>
        <p:txBody>
          <a:bodyPr anchor="b">
            <a:normAutofit/>
          </a:bodyPr>
          <a:lstStyle/>
          <a:p>
            <a:r>
              <a:rPr lang="en-US" sz="5400" dirty="0">
                <a:cs typeface="Calibri Light"/>
              </a:rPr>
              <a:t>Let Us Pray</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B8396-9D7F-30E9-AB3C-54950041A410}"/>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pPr marL="0" indent="0">
              <a:buNone/>
            </a:pPr>
            <a:r>
              <a:rPr lang="en-US" sz="2200" dirty="0">
                <a:latin typeface="Segoe UI"/>
                <a:cs typeface="Segoe UI"/>
              </a:rPr>
              <a:t>Dear Lord,</a:t>
            </a:r>
            <a:endParaRPr lang="en-US" sz="2200" dirty="0">
              <a:latin typeface="Calibri" panose="020F0502020204030204"/>
              <a:cs typeface="Calibri" panose="020F0502020204030204"/>
            </a:endParaRPr>
          </a:p>
          <a:p>
            <a:pPr marL="0" indent="0">
              <a:buNone/>
            </a:pPr>
            <a:r>
              <a:rPr lang="en-US" sz="2200" dirty="0">
                <a:latin typeface="Segoe UI"/>
                <a:cs typeface="Segoe UI"/>
              </a:rPr>
              <a:t>Grant me the courage to stand for what is right, To speak up against injustice and fight the good fight. May I find strength in my convictions each day, And let my actions reflect the values I convey. Guide me to make a difference, both big and small, In pursuit of fairness and equality for all</a:t>
            </a:r>
            <a:endParaRPr lang="en-US" sz="2200">
              <a:cs typeface="Calibri"/>
            </a:endParaRPr>
          </a:p>
        </p:txBody>
      </p:sp>
      <p:pic>
        <p:nvPicPr>
          <p:cNvPr id="4" name="Picture 3" descr="End of Term Prayer - Te Maire St Francis of Assisi...">
            <a:extLst>
              <a:ext uri="{FF2B5EF4-FFF2-40B4-BE49-F238E27FC236}">
                <a16:creationId xmlns:a16="http://schemas.microsoft.com/office/drawing/2014/main" id="{877BD30B-FB4C-69A5-179F-107A0A08B8A5}"/>
              </a:ext>
            </a:extLst>
          </p:cNvPr>
          <p:cNvPicPr>
            <a:picLocks noChangeAspect="1"/>
          </p:cNvPicPr>
          <p:nvPr/>
        </p:nvPicPr>
        <p:blipFill rotWithShape="1">
          <a:blip r:embed="rId2"/>
          <a:srcRect l="20571" r="1322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0197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en in doubt; be Unique - SPR India Blog">
            <a:extLst>
              <a:ext uri="{FF2B5EF4-FFF2-40B4-BE49-F238E27FC236}">
                <a16:creationId xmlns:a16="http://schemas.microsoft.com/office/drawing/2014/main" id="{B12108A5-A912-FE3D-E63E-9B8F3578D8B5}"/>
              </a:ext>
            </a:extLst>
          </p:cNvPr>
          <p:cNvPicPr>
            <a:picLocks noChangeAspect="1"/>
          </p:cNvPicPr>
          <p:nvPr/>
        </p:nvPicPr>
        <p:blipFill rotWithShape="1">
          <a:blip r:embed="rId2"/>
          <a:srcRect/>
          <a:stretch/>
        </p:blipFill>
        <p:spPr>
          <a:xfrm>
            <a:off x="-3047" y="10"/>
            <a:ext cx="12191999" cy="6857990"/>
          </a:xfrm>
          <a:prstGeom prst="rect">
            <a:avLst/>
          </a:prstGeom>
        </p:spPr>
      </p:pic>
      <p:sp>
        <p:nvSpPr>
          <p:cNvPr id="2" name="Title 1"/>
          <p:cNvSpPr>
            <a:spLocks noGrp="1"/>
          </p:cNvSpPr>
          <p:nvPr>
            <p:ph type="ctrTitle"/>
          </p:nvPr>
        </p:nvSpPr>
        <p:spPr>
          <a:xfrm>
            <a:off x="1064623" y="2056378"/>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ea typeface="Calibri Light"/>
                <a:cs typeface="Calibri Light"/>
              </a:rPr>
              <a:t>Stand Up Even If You Stand Out</a:t>
            </a:r>
            <a:endParaRPr lang="en-US" sz="5200" dirty="0">
              <a:solidFill>
                <a:srgbClr val="FFFFFF"/>
              </a:solidFill>
            </a:endParaRPr>
          </a:p>
        </p:txBody>
      </p:sp>
      <p:sp>
        <p:nvSpPr>
          <p:cNvPr id="3" name="Subtitle 2"/>
          <p:cNvSpPr>
            <a:spLocks noGrp="1"/>
          </p:cNvSpPr>
          <p:nvPr>
            <p:ph type="subTitle" idx="1"/>
          </p:nvPr>
        </p:nvSpPr>
        <p:spPr>
          <a:xfrm>
            <a:off x="1110937" y="5715786"/>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ea typeface="Calibri"/>
                <a:cs typeface="Calibri"/>
              </a:rPr>
              <a:t>Thoughts and prayers </a:t>
            </a:r>
          </a:p>
          <a:p>
            <a:r>
              <a:rPr lang="en-US" dirty="0">
                <a:solidFill>
                  <a:srgbClr val="FFFFFF"/>
                </a:solidFill>
                <a:ea typeface="Calibri"/>
                <a:cs typeface="Calibri"/>
              </a:rPr>
              <a:t>Monday 27th November – Friday 1st December</a:t>
            </a:r>
          </a:p>
        </p:txBody>
      </p:sp>
    </p:spTree>
    <p:extLst>
      <p:ext uri="{BB962C8B-B14F-4D97-AF65-F5344CB8AC3E}">
        <p14:creationId xmlns:p14="http://schemas.microsoft.com/office/powerpoint/2010/main" val="199383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F6F1-8B4F-0D5C-5AC8-677351357A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2836F-9CAA-52AD-37F8-1FC0A1F01AC7}"/>
              </a:ext>
            </a:extLst>
          </p:cNvPr>
          <p:cNvSpPr>
            <a:spLocks noGrp="1"/>
          </p:cNvSpPr>
          <p:nvPr>
            <p:ph idx="1"/>
          </p:nvPr>
        </p:nvSpPr>
        <p:spPr/>
        <p:txBody>
          <a:bodyPr vert="horz" lIns="91440" tIns="45720" rIns="91440" bIns="45720" rtlCol="0" anchor="t">
            <a:normAutofit/>
          </a:bodyPr>
          <a:lstStyle/>
          <a:p>
            <a:pPr marL="0" indent="0">
              <a:buNone/>
            </a:pPr>
            <a:endParaRPr lang="en-US" sz="1200" dirty="0">
              <a:solidFill>
                <a:srgbClr val="161616"/>
              </a:solidFill>
              <a:cs typeface="Calibri"/>
            </a:endParaRPr>
          </a:p>
        </p:txBody>
      </p:sp>
      <p:pic>
        <p:nvPicPr>
          <p:cNvPr id="4" name="Picture 3" descr="Ten Healthy Sports - Globality Health">
            <a:extLst>
              <a:ext uri="{FF2B5EF4-FFF2-40B4-BE49-F238E27FC236}">
                <a16:creationId xmlns:a16="http://schemas.microsoft.com/office/drawing/2014/main" id="{35F8F688-F360-5D5C-8323-DDCC55FE519B}"/>
              </a:ext>
            </a:extLst>
          </p:cNvPr>
          <p:cNvPicPr>
            <a:picLocks noChangeAspect="1"/>
          </p:cNvPicPr>
          <p:nvPr/>
        </p:nvPicPr>
        <p:blipFill>
          <a:blip r:embed="rId2"/>
          <a:stretch>
            <a:fillRect/>
          </a:stretch>
        </p:blipFill>
        <p:spPr>
          <a:xfrm>
            <a:off x="-4426" y="2499"/>
            <a:ext cx="12131790" cy="6853000"/>
          </a:xfrm>
          <a:prstGeom prst="rect">
            <a:avLst/>
          </a:prstGeom>
        </p:spPr>
      </p:pic>
      <p:sp>
        <p:nvSpPr>
          <p:cNvPr id="5" name="TextBox 4">
            <a:extLst>
              <a:ext uri="{FF2B5EF4-FFF2-40B4-BE49-F238E27FC236}">
                <a16:creationId xmlns:a16="http://schemas.microsoft.com/office/drawing/2014/main" id="{E21F32C8-63C2-74D6-A92B-BC4BB63FAC11}"/>
              </a:ext>
            </a:extLst>
          </p:cNvPr>
          <p:cNvSpPr txBox="1"/>
          <p:nvPr/>
        </p:nvSpPr>
        <p:spPr>
          <a:xfrm>
            <a:off x="6018527" y="3320"/>
            <a:ext cx="549392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baseline="30000" dirty="0">
              <a:solidFill>
                <a:schemeClr val="bg1"/>
              </a:solidFill>
              <a:ea typeface="+mn-lt"/>
              <a:cs typeface="+mn-lt"/>
            </a:endParaRPr>
          </a:p>
          <a:p>
            <a:r>
              <a:rPr lang="en-US" sz="3200" baseline="30000" dirty="0">
                <a:solidFill>
                  <a:schemeClr val="bg1"/>
                </a:solidFill>
                <a:ea typeface="+mn-lt"/>
                <a:cs typeface="+mn-lt"/>
              </a:rPr>
              <a:t>Over the years, many athletes and sportspeople have stood up for what they believe in through speaking on societal problems, making sizable donations and creating innovative player foundations.</a:t>
            </a:r>
            <a:endParaRPr lang="en-US" sz="3200" dirty="0">
              <a:solidFill>
                <a:schemeClr val="bg1"/>
              </a:solidFill>
              <a:ea typeface="+mn-lt"/>
              <a:cs typeface="+mn-lt"/>
            </a:endParaRPr>
          </a:p>
          <a:p>
            <a:endParaRPr lang="en-US" sz="3200" baseline="30000" dirty="0">
              <a:solidFill>
                <a:schemeClr val="bg1"/>
              </a:solidFill>
              <a:ea typeface="+mn-lt"/>
              <a:cs typeface="+mn-lt"/>
            </a:endParaRPr>
          </a:p>
          <a:p>
            <a:r>
              <a:rPr lang="en-US" sz="3200" baseline="30000" dirty="0">
                <a:solidFill>
                  <a:schemeClr val="bg1"/>
                </a:solidFill>
                <a:ea typeface="+mn-lt"/>
                <a:cs typeface="+mn-lt"/>
              </a:rPr>
              <a:t> Athletes are using their platforms in more dynamic ways than ever to create long-lasting impact, staking their reputations and image on social issues</a:t>
            </a:r>
            <a:endParaRPr lang="en-US" sz="3200">
              <a:solidFill>
                <a:schemeClr val="bg1"/>
              </a:solidFill>
              <a:cs typeface="Calibri"/>
            </a:endParaRPr>
          </a:p>
          <a:p>
            <a:endParaRPr lang="en-US" sz="3200" baseline="30000" dirty="0">
              <a:solidFill>
                <a:schemeClr val="bg1"/>
              </a:solidFill>
              <a:latin typeface="Calibri"/>
              <a:ea typeface="Calibri"/>
              <a:cs typeface="Calibri"/>
            </a:endParaRPr>
          </a:p>
          <a:p>
            <a:pPr algn="l"/>
            <a:r>
              <a:rPr lang="en-US" sz="3200" b="0" i="0" u="none" strike="noStrike" baseline="30000" dirty="0">
                <a:solidFill>
                  <a:schemeClr val="bg1"/>
                </a:solidFill>
                <a:latin typeface="Calibri"/>
                <a:ea typeface="Calibri"/>
                <a:cs typeface="Calibri"/>
              </a:rPr>
              <a:t>These athletes join a number of other sports stars who’ve used their platform to bring awareness to a number of issues.</a:t>
            </a:r>
            <a:r>
              <a:rPr lang="en-US" sz="3200" b="0" i="0" u="none" strike="noStrike" baseline="30000" dirty="0">
                <a:latin typeface="Calibri"/>
                <a:ea typeface="Calibri"/>
                <a:cs typeface="Calibri"/>
              </a:rPr>
              <a:t> </a:t>
            </a:r>
            <a:endParaRPr lang="en-US" sz="3200">
              <a:cs typeface="Calibri"/>
            </a:endParaRPr>
          </a:p>
        </p:txBody>
      </p:sp>
    </p:spTree>
    <p:extLst>
      <p:ext uri="{BB962C8B-B14F-4D97-AF65-F5344CB8AC3E}">
        <p14:creationId xmlns:p14="http://schemas.microsoft.com/office/powerpoint/2010/main" val="2963831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6FFA33-59C1-1EBC-E8E1-9C6EAE31C38D}"/>
              </a:ext>
            </a:extLst>
          </p:cNvPr>
          <p:cNvSpPr>
            <a:spLocks noGrp="1"/>
          </p:cNvSpPr>
          <p:nvPr>
            <p:ph type="title"/>
          </p:nvPr>
        </p:nvSpPr>
        <p:spPr>
          <a:xfrm>
            <a:off x="227703" y="-149761"/>
            <a:ext cx="5408507" cy="1956841"/>
          </a:xfrm>
        </p:spPr>
        <p:txBody>
          <a:bodyPr anchor="b">
            <a:normAutofit/>
          </a:bodyPr>
          <a:lstStyle/>
          <a:p>
            <a:r>
              <a:rPr lang="en-US" sz="5400" dirty="0">
                <a:cs typeface="Calibri Light"/>
              </a:rPr>
              <a:t>Colin Kaepernick</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E04C3462-FC94-234D-A840-0464E0E82018}"/>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pPr marL="0" indent="0">
              <a:buNone/>
            </a:pPr>
            <a:r>
              <a:rPr lang="en-US" sz="1600" dirty="0">
                <a:solidFill>
                  <a:srgbClr val="161616"/>
                </a:solidFill>
                <a:ea typeface="+mn-lt"/>
                <a:cs typeface="+mn-lt"/>
              </a:rPr>
              <a:t>49ers quarterback </a:t>
            </a:r>
            <a:r>
              <a:rPr lang="en-US" sz="1600" dirty="0">
                <a:solidFill>
                  <a:srgbClr val="FF0000"/>
                </a:solidFill>
                <a:ea typeface="+mn-lt"/>
                <a:cs typeface="+mn-lt"/>
              </a:rPr>
              <a:t>Colin Kaepernick</a:t>
            </a:r>
            <a:r>
              <a:rPr lang="en-US" sz="1600" dirty="0">
                <a:solidFill>
                  <a:srgbClr val="161616"/>
                </a:solidFill>
                <a:ea typeface="+mn-lt"/>
                <a:cs typeface="+mn-lt"/>
              </a:rPr>
              <a:t> unapologetically protested the lack of action being taken by U.S. lawmakers to end police brutality against African-Americans when he refused to stand for the singing of the National Anthem at a pre-season NFL game in 2016.</a:t>
            </a:r>
            <a:endParaRPr lang="en-US" sz="1400" dirty="0">
              <a:cs typeface="Calibri" panose="020F0502020204030204"/>
            </a:endParaRPr>
          </a:p>
          <a:p>
            <a:pPr marL="0" indent="0">
              <a:buNone/>
            </a:pPr>
            <a:endParaRPr lang="en-US" sz="1400" b="1" dirty="0">
              <a:latin typeface="Bahnschrift"/>
              <a:ea typeface="+mn-lt"/>
              <a:cs typeface="+mn-lt"/>
            </a:endParaRPr>
          </a:p>
          <a:p>
            <a:pPr marL="0" indent="0">
              <a:buNone/>
            </a:pPr>
            <a:r>
              <a:rPr lang="en-US" sz="1400" b="1" dirty="0">
                <a:latin typeface="Bahnschrift"/>
                <a:ea typeface="+mn-lt"/>
                <a:cs typeface="+mn-lt"/>
              </a:rPr>
              <a:t>2016 </a:t>
            </a:r>
            <a:endParaRPr lang="en-US" b="1" dirty="0">
              <a:latin typeface="Bahnschrift"/>
              <a:ea typeface="+mn-lt"/>
              <a:cs typeface="+mn-lt"/>
            </a:endParaRPr>
          </a:p>
          <a:p>
            <a:pPr marL="0" indent="0">
              <a:buNone/>
            </a:pPr>
            <a:r>
              <a:rPr lang="en-US" sz="1400" b="1" dirty="0">
                <a:solidFill>
                  <a:srgbClr val="7030A0"/>
                </a:solidFill>
                <a:latin typeface="Bradley Hand ITC"/>
                <a:ea typeface="+mn-lt"/>
                <a:cs typeface="+mn-lt"/>
              </a:rPr>
              <a:t>“I am not going to stand up to show pride in a flag for a country that oppresses black people and people of </a:t>
            </a:r>
            <a:r>
              <a:rPr lang="en-US" sz="1400" b="1" err="1">
                <a:solidFill>
                  <a:srgbClr val="7030A0"/>
                </a:solidFill>
                <a:latin typeface="Bradley Hand ITC"/>
                <a:ea typeface="+mn-lt"/>
                <a:cs typeface="+mn-lt"/>
              </a:rPr>
              <a:t>colour</a:t>
            </a:r>
            <a:r>
              <a:rPr lang="en-US" sz="1400" b="1" dirty="0">
                <a:solidFill>
                  <a:srgbClr val="7030A0"/>
                </a:solidFill>
                <a:latin typeface="Bradley Hand ITC"/>
                <a:ea typeface="+mn-lt"/>
                <a:cs typeface="+mn-lt"/>
              </a:rPr>
              <a:t>,” </a:t>
            </a:r>
            <a:endParaRPr lang="en-US" b="1">
              <a:solidFill>
                <a:srgbClr val="7030A0"/>
              </a:solidFill>
              <a:latin typeface="Bradley Hand ITC"/>
              <a:ea typeface="+mn-lt"/>
              <a:cs typeface="+mn-lt"/>
            </a:endParaRPr>
          </a:p>
          <a:p>
            <a:pPr marL="0" indent="0">
              <a:buNone/>
            </a:pPr>
            <a:r>
              <a:rPr lang="en-US" sz="1400" b="1" dirty="0">
                <a:solidFill>
                  <a:srgbClr val="7030A0"/>
                </a:solidFill>
                <a:latin typeface="Bradley Hand ITC"/>
                <a:ea typeface="+mn-lt"/>
                <a:cs typeface="+mn-lt"/>
              </a:rPr>
              <a:t>“To me, this is bigger than football, and it would be selfish on my part to look the other way. There are bodies in the street and people getting paid leave and getting away with murder.”</a:t>
            </a:r>
          </a:p>
          <a:p>
            <a:pPr marL="0" indent="0">
              <a:buNone/>
            </a:pPr>
            <a:endParaRPr lang="en-US" sz="1400" b="1" dirty="0">
              <a:latin typeface="Bradley Hand ITC"/>
              <a:cs typeface="Calibri"/>
            </a:endParaRPr>
          </a:p>
        </p:txBody>
      </p:sp>
      <p:pic>
        <p:nvPicPr>
          <p:cNvPr id="4" name="Content Placeholder 3" descr="Colin Kaepernick | Biography, Taking the Knee, Activism, Stats, &amp; Facts |  Britannica">
            <a:extLst>
              <a:ext uri="{FF2B5EF4-FFF2-40B4-BE49-F238E27FC236}">
                <a16:creationId xmlns:a16="http://schemas.microsoft.com/office/drawing/2014/main" id="{CE7CEF90-BD7B-9C81-221A-41B40E6C0137}"/>
              </a:ext>
            </a:extLst>
          </p:cNvPr>
          <p:cNvPicPr>
            <a:picLocks noChangeAspect="1"/>
          </p:cNvPicPr>
          <p:nvPr/>
        </p:nvPicPr>
        <p:blipFill rotWithShape="1">
          <a:blip r:embed="rId2"/>
          <a:srcRect r="-2" b="2148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1935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395417-3F95-1E38-858C-F001A800CCEF}"/>
              </a:ext>
            </a:extLst>
          </p:cNvPr>
          <p:cNvSpPr>
            <a:spLocks noGrp="1"/>
          </p:cNvSpPr>
          <p:nvPr>
            <p:ph type="title"/>
          </p:nvPr>
        </p:nvSpPr>
        <p:spPr>
          <a:xfrm>
            <a:off x="640080" y="325369"/>
            <a:ext cx="4368602" cy="1956841"/>
          </a:xfrm>
        </p:spPr>
        <p:txBody>
          <a:bodyPr anchor="b">
            <a:normAutofit/>
          </a:bodyPr>
          <a:lstStyle/>
          <a:p>
            <a:r>
              <a:rPr lang="en-US" sz="5400" dirty="0">
                <a:cs typeface="Calibri Light"/>
              </a:rPr>
              <a:t>Jesse Owens</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842BF9-3A10-DC77-6FD8-4E0498E0B72F}"/>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1600" dirty="0">
                <a:solidFill>
                  <a:srgbClr val="FF0000"/>
                </a:solidFill>
                <a:ea typeface="+mn-lt"/>
                <a:cs typeface="+mn-lt"/>
              </a:rPr>
              <a:t>Jesse Owens</a:t>
            </a:r>
            <a:r>
              <a:rPr lang="en-US" sz="1600" dirty="0">
                <a:solidFill>
                  <a:srgbClr val="161616"/>
                </a:solidFill>
                <a:ea typeface="+mn-lt"/>
                <a:cs typeface="+mn-lt"/>
              </a:rPr>
              <a:t> was an extraordinary track and field athlete who is one of the greatest sports figures in world history. In addition to discrediting Hitler’s myth of Aryan supremacy in sports by winning four gold medals at the 1936 Summer Olympics, Owens also became the first Black athlete to receive sponsorship from Adidas in 1960.</a:t>
            </a:r>
            <a:endParaRPr lang="en-US" sz="1600" dirty="0"/>
          </a:p>
          <a:p>
            <a:pPr marL="0" indent="0">
              <a:buNone/>
            </a:pPr>
            <a:r>
              <a:rPr lang="en-US" sz="1600" b="1" dirty="0">
                <a:solidFill>
                  <a:srgbClr val="7030A0"/>
                </a:solidFill>
                <a:latin typeface="Bradley Hand ITC"/>
                <a:ea typeface="+mn-lt"/>
                <a:cs typeface="+mn-lt"/>
              </a:rPr>
              <a:t>“The battles that count aren’t the ones for gold medals. The struggles within yourself – the invisible, inevitable battles inside all of us – that’s where it’s at.”</a:t>
            </a:r>
            <a:endParaRPr lang="en-US" sz="1600" b="1" dirty="0">
              <a:solidFill>
                <a:srgbClr val="7030A0"/>
              </a:solidFill>
              <a:latin typeface="Bradley Hand ITC"/>
            </a:endParaRPr>
          </a:p>
        </p:txBody>
      </p:sp>
      <p:pic>
        <p:nvPicPr>
          <p:cNvPr id="4" name="Picture 3" descr="Jesse Owens - Movie, Olympics &amp; Quotes">
            <a:extLst>
              <a:ext uri="{FF2B5EF4-FFF2-40B4-BE49-F238E27FC236}">
                <a16:creationId xmlns:a16="http://schemas.microsoft.com/office/drawing/2014/main" id="{0536E5F0-484F-BA8C-04CE-BB451690BB6F}"/>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7526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DA348-E611-45B8-906F-00BC52B7E7B3}"/>
              </a:ext>
            </a:extLst>
          </p:cNvPr>
          <p:cNvSpPr>
            <a:spLocks noGrp="1"/>
          </p:cNvSpPr>
          <p:nvPr>
            <p:ph type="title"/>
          </p:nvPr>
        </p:nvSpPr>
        <p:spPr>
          <a:xfrm>
            <a:off x="640080" y="325369"/>
            <a:ext cx="4368602" cy="1956841"/>
          </a:xfrm>
        </p:spPr>
        <p:txBody>
          <a:bodyPr anchor="b">
            <a:normAutofit/>
          </a:bodyPr>
          <a:lstStyle/>
          <a:p>
            <a:r>
              <a:rPr lang="en-US" sz="5400" dirty="0">
                <a:cs typeface="Calibri Light"/>
              </a:rPr>
              <a:t>Jason Collins</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EE7F43-BD72-D830-3EBA-7F4BEAB29A0F}"/>
              </a:ext>
            </a:extLst>
          </p:cNvPr>
          <p:cNvSpPr>
            <a:spLocks noGrp="1"/>
          </p:cNvSpPr>
          <p:nvPr>
            <p:ph idx="1"/>
          </p:nvPr>
        </p:nvSpPr>
        <p:spPr>
          <a:xfrm>
            <a:off x="640080" y="2872899"/>
            <a:ext cx="4243589" cy="3320668"/>
          </a:xfrm>
        </p:spPr>
        <p:txBody>
          <a:bodyPr vert="horz" lIns="91440" tIns="45720" rIns="91440" bIns="45720" rtlCol="0" anchor="t">
            <a:normAutofit fontScale="77500" lnSpcReduction="20000"/>
          </a:bodyPr>
          <a:lstStyle/>
          <a:p>
            <a:pPr marL="0" indent="0">
              <a:buNone/>
            </a:pPr>
            <a:r>
              <a:rPr lang="en-US" sz="2000" dirty="0">
                <a:ea typeface="+mn-lt"/>
                <a:cs typeface="+mn-lt"/>
              </a:rPr>
              <a:t>Retired NBA player</a:t>
            </a:r>
            <a:r>
              <a:rPr lang="en-US" sz="2000" dirty="0">
                <a:solidFill>
                  <a:srgbClr val="FF0000"/>
                </a:solidFill>
                <a:ea typeface="+mn-lt"/>
                <a:cs typeface="+mn-lt"/>
              </a:rPr>
              <a:t> Jason Collins</a:t>
            </a:r>
            <a:r>
              <a:rPr lang="en-US" sz="2000" dirty="0">
                <a:ea typeface="+mn-lt"/>
                <a:cs typeface="+mn-lt"/>
              </a:rPr>
              <a:t> was  the first publicly LGBTQ professional athlete in any of the four major men’s pro sports leagues in the U.S.</a:t>
            </a:r>
            <a:endParaRPr lang="en-US" dirty="0"/>
          </a:p>
          <a:p>
            <a:pPr marL="0" indent="0">
              <a:buNone/>
            </a:pPr>
            <a:r>
              <a:rPr lang="en-US" sz="2000" dirty="0">
                <a:ea typeface="+mn-lt"/>
                <a:cs typeface="+mn-lt"/>
              </a:rPr>
              <a:t> Since then, Collins has been a vocal advocate for LGBTQ equality, serving as an inspiration for other LGBTQ athletes and trailblazers who have come after him.</a:t>
            </a:r>
          </a:p>
          <a:p>
            <a:pPr marL="0" indent="0">
              <a:buNone/>
            </a:pPr>
            <a:r>
              <a:rPr lang="en-US" sz="2100" b="1" dirty="0">
                <a:solidFill>
                  <a:srgbClr val="7030A0"/>
                </a:solidFill>
                <a:latin typeface="Bradley Hand ITC"/>
                <a:ea typeface="+mn-lt"/>
                <a:cs typeface="+mn-lt"/>
              </a:rPr>
              <a:t>"I'm a 34-year-old NBA center. I'm black. And I'm gay. I didn't set out to be the first openly gay athlete playing in a major American team sport. But since I am, I'm happy to start the conversation. I wish I wasn't the kid in the classroom raising his hand and saying, "I'm different." If I had my way, someone else would have already done this. Nobody has, which is why I'm raising my hand"</a:t>
            </a:r>
            <a:endParaRPr lang="en-US" b="1" dirty="0">
              <a:solidFill>
                <a:srgbClr val="7030A0"/>
              </a:solidFill>
              <a:latin typeface="Bradley Hand ITC"/>
            </a:endParaRPr>
          </a:p>
        </p:txBody>
      </p:sp>
      <p:pic>
        <p:nvPicPr>
          <p:cNvPr id="4" name="Picture 3" descr="Jason Collins - Brooklyn Nets Center - ESPN">
            <a:extLst>
              <a:ext uri="{FF2B5EF4-FFF2-40B4-BE49-F238E27FC236}">
                <a16:creationId xmlns:a16="http://schemas.microsoft.com/office/drawing/2014/main" id="{A81D840C-B336-DD6E-E9E7-B76530A9CEEF}"/>
              </a:ext>
            </a:extLst>
          </p:cNvPr>
          <p:cNvPicPr>
            <a:picLocks noChangeAspect="1"/>
          </p:cNvPicPr>
          <p:nvPr/>
        </p:nvPicPr>
        <p:blipFill rotWithShape="1">
          <a:blip r:embed="rId2"/>
          <a:srcRect l="14140" r="1289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3787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2480F-F4C7-0E2A-610A-16FD50996BAE}"/>
              </a:ext>
            </a:extLst>
          </p:cNvPr>
          <p:cNvSpPr>
            <a:spLocks noGrp="1"/>
          </p:cNvSpPr>
          <p:nvPr>
            <p:ph type="title"/>
          </p:nvPr>
        </p:nvSpPr>
        <p:spPr>
          <a:xfrm>
            <a:off x="640080" y="325369"/>
            <a:ext cx="4368602" cy="1956841"/>
          </a:xfrm>
        </p:spPr>
        <p:txBody>
          <a:bodyPr anchor="b">
            <a:normAutofit/>
          </a:bodyPr>
          <a:lstStyle/>
          <a:p>
            <a:r>
              <a:rPr lang="en-US" sz="5400" dirty="0">
                <a:cs typeface="Calibri Light"/>
              </a:rPr>
              <a:t>Dipika Pallikal</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B8B3BE-2034-DEA4-E11F-B08B1CD01AAB}"/>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1500" dirty="0">
                <a:solidFill>
                  <a:srgbClr val="FF0000"/>
                </a:solidFill>
                <a:ea typeface="+mn-lt"/>
                <a:cs typeface="+mn-lt"/>
              </a:rPr>
              <a:t>Dipika Pallikal</a:t>
            </a:r>
            <a:r>
              <a:rPr lang="en-US" sz="1500" dirty="0">
                <a:ea typeface="+mn-lt"/>
                <a:cs typeface="+mn-lt"/>
              </a:rPr>
              <a:t>, one of India’s top-ranked squash players, refused to compete in four consecutive national championships, starting in 2012, due to the pay disparity between male and female players. Pallikal made a comeback only after prize money was </a:t>
            </a:r>
            <a:r>
              <a:rPr lang="en-US" sz="1500" err="1">
                <a:ea typeface="+mn-lt"/>
                <a:cs typeface="+mn-lt"/>
              </a:rPr>
              <a:t>equalised</a:t>
            </a:r>
            <a:r>
              <a:rPr lang="en-US" sz="1500" dirty="0">
                <a:ea typeface="+mn-lt"/>
                <a:cs typeface="+mn-lt"/>
              </a:rPr>
              <a:t> by the </a:t>
            </a:r>
            <a:r>
              <a:rPr lang="en-US" sz="1500" err="1">
                <a:ea typeface="+mn-lt"/>
                <a:cs typeface="+mn-lt"/>
              </a:rPr>
              <a:t>organisers</a:t>
            </a:r>
            <a:r>
              <a:rPr lang="en-US" sz="1500" dirty="0">
                <a:ea typeface="+mn-lt"/>
                <a:cs typeface="+mn-lt"/>
              </a:rPr>
              <a:t> of the championship. </a:t>
            </a:r>
          </a:p>
          <a:p>
            <a:pPr marL="0" indent="0">
              <a:buNone/>
            </a:pPr>
            <a:r>
              <a:rPr lang="en-US" sz="1500" dirty="0">
                <a:ea typeface="+mn-lt"/>
                <a:cs typeface="+mn-lt"/>
              </a:rPr>
              <a:t>She received flak from many for abandoning the championship for four years, as it was not seen in sync with the ‘sportsmanship spirit’. The criticism did not stop Pallikal from demanding equal pay and she was successful in bringing change for women in squash. </a:t>
            </a:r>
            <a:endParaRPr lang="en-US" sz="1500">
              <a:cs typeface="Calibri"/>
            </a:endParaRPr>
          </a:p>
        </p:txBody>
      </p:sp>
      <p:pic>
        <p:nvPicPr>
          <p:cNvPr id="4" name="Picture 3" descr="Dipika Pallikal - Wikipedia">
            <a:extLst>
              <a:ext uri="{FF2B5EF4-FFF2-40B4-BE49-F238E27FC236}">
                <a16:creationId xmlns:a16="http://schemas.microsoft.com/office/drawing/2014/main" id="{EBF01C73-AA26-1653-7DDD-CD3C70FFC465}"/>
              </a:ext>
            </a:extLst>
          </p:cNvPr>
          <p:cNvPicPr>
            <a:picLocks noChangeAspect="1"/>
          </p:cNvPicPr>
          <p:nvPr/>
        </p:nvPicPr>
        <p:blipFill rotWithShape="1">
          <a:blip r:embed="rId2"/>
          <a:srcRect r="1" b="137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12364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What Is A Platform, Anyway? | Built In">
            <a:extLst>
              <a:ext uri="{FF2B5EF4-FFF2-40B4-BE49-F238E27FC236}">
                <a16:creationId xmlns:a16="http://schemas.microsoft.com/office/drawing/2014/main" id="{7ADE3499-B7EF-280C-5211-FF025F590537}"/>
              </a:ext>
            </a:extLst>
          </p:cNvPr>
          <p:cNvPicPr>
            <a:picLocks noGrp="1" noChangeAspect="1"/>
          </p:cNvPicPr>
          <p:nvPr>
            <p:ph idx="1"/>
          </p:nvPr>
        </p:nvPicPr>
        <p:blipFill rotWithShape="1">
          <a:blip r:embed="rId2"/>
          <a:srcRect l="6667"/>
          <a:stretch/>
        </p:blipFill>
        <p:spPr>
          <a:xfrm>
            <a:off x="-8945" y="1"/>
            <a:ext cx="12191979" cy="6858000"/>
          </a:xfrm>
          <a:prstGeom prst="rect">
            <a:avLst/>
          </a:prstGeom>
        </p:spPr>
      </p:pic>
      <p:grpSp>
        <p:nvGrpSpPr>
          <p:cNvPr id="9" name="Group 8">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8814801-90AD-F1E0-4D69-965004B5CCE7}"/>
              </a:ext>
            </a:extLst>
          </p:cNvPr>
          <p:cNvSpPr txBox="1"/>
          <p:nvPr/>
        </p:nvSpPr>
        <p:spPr>
          <a:xfrm>
            <a:off x="903111" y="2841036"/>
            <a:ext cx="44026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Why do you think it's important for celebrities to use their platform to generate change in the world?</a:t>
            </a:r>
            <a:endParaRPr lang="en-US" dirty="0"/>
          </a:p>
        </p:txBody>
      </p:sp>
      <p:sp>
        <p:nvSpPr>
          <p:cNvPr id="6" name="TextBox 5">
            <a:extLst>
              <a:ext uri="{FF2B5EF4-FFF2-40B4-BE49-F238E27FC236}">
                <a16:creationId xmlns:a16="http://schemas.microsoft.com/office/drawing/2014/main" id="{AA79E054-2325-C90E-6C88-657196B633A7}"/>
              </a:ext>
            </a:extLst>
          </p:cNvPr>
          <p:cNvSpPr txBox="1"/>
          <p:nvPr/>
        </p:nvSpPr>
        <p:spPr>
          <a:xfrm>
            <a:off x="4365812" y="4634753"/>
            <a:ext cx="62483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Reflect on a time when you witnessed something that you felt was unjust or needed improvement. What thoughts and feelings did it evoke? How did you respond and what impact did it have?</a:t>
            </a:r>
            <a:endParaRPr lang="en-US" dirty="0"/>
          </a:p>
        </p:txBody>
      </p:sp>
      <p:sp>
        <p:nvSpPr>
          <p:cNvPr id="8" name="TextBox 7">
            <a:extLst>
              <a:ext uri="{FF2B5EF4-FFF2-40B4-BE49-F238E27FC236}">
                <a16:creationId xmlns:a16="http://schemas.microsoft.com/office/drawing/2014/main" id="{02CAF13E-74D9-5F3C-AAE1-067BE06D8DC8}"/>
              </a:ext>
            </a:extLst>
          </p:cNvPr>
          <p:cNvSpPr txBox="1"/>
          <p:nvPr/>
        </p:nvSpPr>
        <p:spPr>
          <a:xfrm>
            <a:off x="5280211" y="1766047"/>
            <a:ext cx="58539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In what ways could you use your voice or talents to raise awareness or advocate for change? </a:t>
            </a:r>
            <a:endParaRPr lang="en-US" dirty="0"/>
          </a:p>
        </p:txBody>
      </p:sp>
      <p:sp>
        <p:nvSpPr>
          <p:cNvPr id="12" name="TextBox 11">
            <a:extLst>
              <a:ext uri="{FF2B5EF4-FFF2-40B4-BE49-F238E27FC236}">
                <a16:creationId xmlns:a16="http://schemas.microsoft.com/office/drawing/2014/main" id="{11C19C9B-9278-C8A1-1954-D12ED34A1C82}"/>
              </a:ext>
            </a:extLst>
          </p:cNvPr>
          <p:cNvSpPr txBox="1"/>
          <p:nvPr/>
        </p:nvSpPr>
        <p:spPr>
          <a:xfrm>
            <a:off x="3245223" y="555812"/>
            <a:ext cx="5710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Why Premier League Players Take The Knee</a:t>
            </a:r>
            <a:endParaRPr lang="en-US"/>
          </a:p>
        </p:txBody>
      </p:sp>
    </p:spTree>
    <p:extLst>
      <p:ext uri="{BB962C8B-B14F-4D97-AF65-F5344CB8AC3E}">
        <p14:creationId xmlns:p14="http://schemas.microsoft.com/office/powerpoint/2010/main" val="21472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6" name="Oval 1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3" descr="Let us pray (Part 3 of 3) ∙ Restoration Anglican">
            <a:extLst>
              <a:ext uri="{FF2B5EF4-FFF2-40B4-BE49-F238E27FC236}">
                <a16:creationId xmlns:a16="http://schemas.microsoft.com/office/drawing/2014/main" id="{48540B66-25CF-54F6-3B1A-3C7CADD7CB01}"/>
              </a:ext>
            </a:extLst>
          </p:cNvPr>
          <p:cNvPicPr>
            <a:picLocks noChangeAspect="1"/>
          </p:cNvPicPr>
          <p:nvPr/>
        </p:nvPicPr>
        <p:blipFill rotWithShape="1">
          <a:blip r:embed="rId2"/>
          <a:srcRect t="9743" r="1" b="22898"/>
          <a:stretch/>
        </p:blipFill>
        <p:spPr>
          <a:xfrm>
            <a:off x="626590" y="317578"/>
            <a:ext cx="10851111" cy="3508437"/>
          </a:xfrm>
          <a:prstGeom prst="rect">
            <a:avLst/>
          </a:prstGeom>
        </p:spPr>
      </p:pic>
      <p:grpSp>
        <p:nvGrpSpPr>
          <p:cNvPr id="31" name="Group 3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2" name="Straight Connector 3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 name="Content Placeholder 7">
            <a:extLst>
              <a:ext uri="{FF2B5EF4-FFF2-40B4-BE49-F238E27FC236}">
                <a16:creationId xmlns:a16="http://schemas.microsoft.com/office/drawing/2014/main" id="{47CD44BE-4C9B-895C-4C57-FE2A0353514D}"/>
              </a:ext>
            </a:extLst>
          </p:cNvPr>
          <p:cNvSpPr>
            <a:spLocks noGrp="1"/>
          </p:cNvSpPr>
          <p:nvPr>
            <p:ph idx="1"/>
          </p:nvPr>
        </p:nvSpPr>
        <p:spPr>
          <a:xfrm>
            <a:off x="3262833" y="4116755"/>
            <a:ext cx="5674105" cy="2129599"/>
          </a:xfrm>
          <a:noFill/>
        </p:spPr>
        <p:txBody>
          <a:bodyPr anchor="t">
            <a:normAutofit fontScale="92500" lnSpcReduction="20000"/>
          </a:bodyPr>
          <a:lstStyle/>
          <a:p>
            <a:pPr marL="0" indent="0">
              <a:buNone/>
            </a:pPr>
            <a:r>
              <a:rPr lang="en-US" sz="1800" dirty="0">
                <a:solidFill>
                  <a:schemeClr val="bg1"/>
                </a:solidFill>
                <a:cs typeface="Calibri" panose="020F0502020204030204"/>
              </a:rPr>
              <a:t>Dear Lord,</a:t>
            </a:r>
          </a:p>
          <a:p>
            <a:pPr marL="0" indent="0">
              <a:buNone/>
            </a:pPr>
            <a:r>
              <a:rPr lang="en-US" sz="1800" dirty="0">
                <a:solidFill>
                  <a:schemeClr val="bg1"/>
                </a:solidFill>
                <a:cs typeface="Calibri" panose="020F0502020204030204"/>
              </a:rPr>
              <a:t>Grant us the strength to stand up for what is right, to see the needs of others with clarity and empathy, and to act </a:t>
            </a:r>
            <a:r>
              <a:rPr lang="en-US" sz="1800">
                <a:solidFill>
                  <a:schemeClr val="bg1"/>
                </a:solidFill>
                <a:cs typeface="Calibri" panose="020F0502020204030204"/>
              </a:rPr>
              <a:t>with courage in the face of injustice.</a:t>
            </a:r>
            <a:endParaRPr lang="en-US" sz="1800" dirty="0">
              <a:solidFill>
                <a:schemeClr val="bg1"/>
              </a:solidFill>
              <a:cs typeface="Calibri" panose="020F0502020204030204"/>
            </a:endParaRPr>
          </a:p>
          <a:p>
            <a:pPr marL="0" indent="0">
              <a:buNone/>
            </a:pPr>
            <a:r>
              <a:rPr lang="en-US" sz="1800">
                <a:solidFill>
                  <a:schemeClr val="bg1"/>
                </a:solidFill>
                <a:cs typeface="Calibri" panose="020F0502020204030204"/>
              </a:rPr>
              <a:t>Guide our steps as we seek to make a positive change.</a:t>
            </a:r>
          </a:p>
          <a:p>
            <a:pPr marL="0" indent="0">
              <a:buNone/>
            </a:pPr>
            <a:r>
              <a:rPr lang="en-US" sz="1800" dirty="0">
                <a:solidFill>
                  <a:schemeClr val="bg1"/>
                </a:solidFill>
                <a:cs typeface="Calibri" panose="020F0502020204030204"/>
              </a:rPr>
              <a:t>Help us to use our voices for those you cannot speak and </a:t>
            </a:r>
            <a:r>
              <a:rPr lang="en-US" sz="1800">
                <a:solidFill>
                  <a:schemeClr val="bg1"/>
                </a:solidFill>
                <a:cs typeface="Calibri" panose="020F0502020204030204"/>
              </a:rPr>
              <a:t>our hearts to foster unity and compassion in our communities</a:t>
            </a:r>
            <a:endParaRPr lang="en-US" sz="1800" dirty="0">
              <a:solidFill>
                <a:schemeClr val="bg1"/>
              </a:solidFill>
              <a:cs typeface="Calibri" panose="020F0502020204030204"/>
            </a:endParaRPr>
          </a:p>
          <a:p>
            <a:pPr marL="0" indent="0">
              <a:buNone/>
            </a:pPr>
            <a:r>
              <a:rPr lang="en-US" sz="1800" dirty="0">
                <a:solidFill>
                  <a:schemeClr val="bg1"/>
                </a:solidFill>
                <a:cs typeface="Calibri" panose="020F0502020204030204"/>
              </a:rPr>
              <a:t>Amen</a:t>
            </a:r>
          </a:p>
        </p:txBody>
      </p:sp>
    </p:spTree>
    <p:extLst>
      <p:ext uri="{BB962C8B-B14F-4D97-AF65-F5344CB8AC3E}">
        <p14:creationId xmlns:p14="http://schemas.microsoft.com/office/powerpoint/2010/main" val="3656782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838201" y="365125"/>
            <a:ext cx="5251316" cy="162763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0" i="0" u="none" strike="noStrike" kern="1200" cap="none" spc="0" normalizeH="0" baseline="0" noProof="0" dirty="0">
                <a:ln>
                  <a:noFill/>
                </a:ln>
                <a:effectLst/>
                <a:uLnTx/>
                <a:uFillTx/>
                <a:latin typeface="+mj-lt"/>
                <a:ea typeface="+mj-ea"/>
                <a:cs typeface="+mj-cs"/>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895709" y="2147898"/>
            <a:ext cx="6028602" cy="395717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2800" dirty="0"/>
              <a:t>Monday 9th October – 10T</a:t>
            </a:r>
            <a:endParaRPr lang="en-US" sz="2800" dirty="0">
              <a:ea typeface="Calibri"/>
              <a:cs typeface="Calibri"/>
            </a:endParaRPr>
          </a:p>
          <a:p>
            <a:pPr indent="-228600">
              <a:lnSpc>
                <a:spcPct val="90000"/>
              </a:lnSpc>
              <a:spcAft>
                <a:spcPts val="600"/>
              </a:spcAft>
              <a:buFont typeface="Arial" panose="020B0604020202020204" pitchFamily="34" charset="0"/>
              <a:buChar char="•"/>
              <a:defRPr/>
            </a:pPr>
            <a:endParaRPr lang="en-US" sz="2800" dirty="0">
              <a:ea typeface="Calibri"/>
              <a:cs typeface="Calibri"/>
            </a:endParaRPr>
          </a:p>
          <a:p>
            <a:pPr indent="-228600">
              <a:lnSpc>
                <a:spcPct val="90000"/>
              </a:lnSpc>
              <a:spcAft>
                <a:spcPts val="600"/>
              </a:spcAft>
              <a:buFont typeface="Arial" panose="020B0604020202020204" pitchFamily="34" charset="0"/>
              <a:buChar char="•"/>
              <a:defRPr/>
            </a:pPr>
            <a:r>
              <a:rPr lang="en-US" sz="2800" dirty="0"/>
              <a:t>Tuesday 10th October - 9A</a:t>
            </a:r>
            <a:endParaRPr lang="en-US" sz="2800" dirty="0">
              <a:ea typeface="Calibri"/>
              <a:cs typeface="Calibri"/>
            </a:endParaRPr>
          </a:p>
          <a:p>
            <a:pPr indent="-228600">
              <a:lnSpc>
                <a:spcPct val="90000"/>
              </a:lnSpc>
              <a:spcAft>
                <a:spcPts val="600"/>
              </a:spcAft>
              <a:buFont typeface="Arial" panose="020B0604020202020204" pitchFamily="34" charset="0"/>
              <a:buChar char="•"/>
              <a:defRPr/>
            </a:pPr>
            <a:endParaRPr lang="en-US" sz="2800" dirty="0">
              <a:ea typeface="Calibri"/>
              <a:cs typeface="Calibri"/>
            </a:endParaRPr>
          </a:p>
          <a:p>
            <a:pPr indent="-228600">
              <a:lnSpc>
                <a:spcPct val="90000"/>
              </a:lnSpc>
              <a:spcAft>
                <a:spcPts val="600"/>
              </a:spcAft>
              <a:buFont typeface="Arial" panose="020B0604020202020204" pitchFamily="34" charset="0"/>
              <a:buChar char="•"/>
              <a:defRPr/>
            </a:pPr>
            <a:r>
              <a:rPr lang="en-US" sz="2800" dirty="0"/>
              <a:t>Wednesday 11th October – 10M</a:t>
            </a:r>
            <a:endParaRPr lang="en-US" sz="2800">
              <a:ea typeface="Calibri" panose="020F0502020204030204"/>
              <a:cs typeface="Calibri"/>
            </a:endParaRPr>
          </a:p>
          <a:p>
            <a:pPr indent="-228600">
              <a:lnSpc>
                <a:spcPct val="90000"/>
              </a:lnSpc>
              <a:spcAft>
                <a:spcPts val="600"/>
              </a:spcAft>
              <a:buFont typeface="Arial" panose="020B0604020202020204" pitchFamily="34" charset="0"/>
              <a:buChar char="•"/>
              <a:defRPr/>
            </a:pPr>
            <a:endParaRPr lang="en-US" sz="2800" dirty="0">
              <a:ea typeface="Calibri"/>
              <a:cs typeface="Calibri"/>
            </a:endParaRPr>
          </a:p>
          <a:p>
            <a:pPr indent="-228600">
              <a:lnSpc>
                <a:spcPct val="90000"/>
              </a:lnSpc>
              <a:spcAft>
                <a:spcPts val="600"/>
              </a:spcAft>
              <a:buFont typeface="Arial" panose="020B0604020202020204" pitchFamily="34" charset="0"/>
              <a:buChar char="•"/>
              <a:defRPr/>
            </a:pPr>
            <a:r>
              <a:rPr lang="en-US" sz="2800" dirty="0">
                <a:cs typeface="Calibri"/>
              </a:rPr>
              <a:t>Thursday 12th October - 10R</a:t>
            </a:r>
            <a:endParaRPr lang="en-US" sz="2800" b="0" i="0" u="none" strike="noStrike" cap="none" spc="0" normalizeH="0" baseline="0" noProof="0">
              <a:ln>
                <a:noFill/>
              </a:ln>
              <a:effectLst/>
              <a:uLnTx/>
              <a:uFillTx/>
              <a:ea typeface="Calibri" panose="020F0502020204030204"/>
              <a:cs typeface="Calibri"/>
            </a:endParaRPr>
          </a:p>
          <a:p>
            <a:pPr indent="-228600">
              <a:lnSpc>
                <a:spcPct val="90000"/>
              </a:lnSpc>
              <a:spcAft>
                <a:spcPts val="600"/>
              </a:spcAft>
              <a:buFont typeface="Arial" panose="020B0604020202020204" pitchFamily="34" charset="0"/>
              <a:buChar char="•"/>
              <a:defRPr/>
            </a:pPr>
            <a:endParaRPr lang="en-US" sz="2800" dirty="0">
              <a:ea typeface="Calibri"/>
              <a:cs typeface="Calibri"/>
            </a:endParaRPr>
          </a:p>
          <a:p>
            <a:pPr indent="-228600">
              <a:lnSpc>
                <a:spcPct val="90000"/>
              </a:lnSpc>
              <a:spcAft>
                <a:spcPts val="600"/>
              </a:spcAft>
              <a:buFont typeface="Arial" panose="020B0604020202020204" pitchFamily="34" charset="0"/>
              <a:buChar char="•"/>
              <a:defRPr/>
            </a:pPr>
            <a:r>
              <a:rPr lang="en-US" sz="2800" dirty="0"/>
              <a:t>Friday 13th October - 10Y</a:t>
            </a:r>
            <a:endParaRPr lang="en-US" sz="2000" b="0" i="0" u="none" strike="noStrike" cap="none" spc="0" normalizeH="0" baseline="0" noProof="0" dirty="0">
              <a:ln>
                <a:noFill/>
              </a:ln>
              <a:effectLst/>
              <a:uLnTx/>
              <a:uFillTx/>
              <a:cs typeface="Calibri" panose="020F0502020204030204"/>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23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5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en in doubt; be Unique - SPR India Blog">
            <a:extLst>
              <a:ext uri="{FF2B5EF4-FFF2-40B4-BE49-F238E27FC236}">
                <a16:creationId xmlns:a16="http://schemas.microsoft.com/office/drawing/2014/main" id="{B12108A5-A912-FE3D-E63E-9B8F3578D8B5}"/>
              </a:ext>
            </a:extLst>
          </p:cNvPr>
          <p:cNvPicPr>
            <a:picLocks noChangeAspect="1"/>
          </p:cNvPicPr>
          <p:nvPr/>
        </p:nvPicPr>
        <p:blipFill rotWithShape="1">
          <a:blip r:embed="rId2"/>
          <a:srcRect/>
          <a:stretch/>
        </p:blipFill>
        <p:spPr>
          <a:xfrm>
            <a:off x="-3047" y="10"/>
            <a:ext cx="12191999" cy="6857990"/>
          </a:xfrm>
          <a:prstGeom prst="rect">
            <a:avLst/>
          </a:prstGeom>
        </p:spPr>
      </p:pic>
      <p:sp>
        <p:nvSpPr>
          <p:cNvPr id="2" name="Title 1"/>
          <p:cNvSpPr>
            <a:spLocks noGrp="1"/>
          </p:cNvSpPr>
          <p:nvPr>
            <p:ph type="ctrTitle"/>
          </p:nvPr>
        </p:nvSpPr>
        <p:spPr>
          <a:xfrm>
            <a:off x="1064623" y="2056378"/>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ea typeface="Calibri Light"/>
                <a:cs typeface="Calibri Light"/>
              </a:rPr>
              <a:t>Stand Up Even If You Stand Out</a:t>
            </a:r>
            <a:endParaRPr lang="en-US" sz="5200" dirty="0">
              <a:solidFill>
                <a:srgbClr val="FFFFFF"/>
              </a:solidFill>
            </a:endParaRPr>
          </a:p>
        </p:txBody>
      </p:sp>
      <p:sp>
        <p:nvSpPr>
          <p:cNvPr id="3" name="Subtitle 2"/>
          <p:cNvSpPr>
            <a:spLocks noGrp="1"/>
          </p:cNvSpPr>
          <p:nvPr>
            <p:ph type="subTitle" idx="1"/>
          </p:nvPr>
        </p:nvSpPr>
        <p:spPr>
          <a:xfrm>
            <a:off x="1110937" y="5715786"/>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ea typeface="Calibri"/>
                <a:cs typeface="Calibri"/>
              </a:rPr>
              <a:t>Thoughts and prayers </a:t>
            </a:r>
          </a:p>
          <a:p>
            <a:r>
              <a:rPr lang="en-US" dirty="0">
                <a:solidFill>
                  <a:srgbClr val="FFFFFF"/>
                </a:solidFill>
                <a:ea typeface="Calibri"/>
                <a:cs typeface="Calibri"/>
              </a:rPr>
              <a:t>Monday 27th November – Friday 1st December</a:t>
            </a:r>
          </a:p>
        </p:txBody>
      </p:sp>
    </p:spTree>
    <p:extLst>
      <p:ext uri="{BB962C8B-B14F-4D97-AF65-F5344CB8AC3E}">
        <p14:creationId xmlns:p14="http://schemas.microsoft.com/office/powerpoint/2010/main" val="1552942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567125-F313-03A5-ED64-6D7B9AA2A211}"/>
              </a:ext>
            </a:extLst>
          </p:cNvPr>
          <p:cNvSpPr>
            <a:spLocks noGrp="1"/>
          </p:cNvSpPr>
          <p:nvPr>
            <p:ph type="title"/>
          </p:nvPr>
        </p:nvSpPr>
        <p:spPr>
          <a:xfrm>
            <a:off x="42837" y="-4145"/>
            <a:ext cx="6984115" cy="1956841"/>
          </a:xfrm>
        </p:spPr>
        <p:txBody>
          <a:bodyPr anchor="b">
            <a:normAutofit/>
          </a:bodyPr>
          <a:lstStyle/>
          <a:p>
            <a:r>
              <a:rPr lang="en-US" sz="5400" dirty="0">
                <a:latin typeface="Baguet Script"/>
                <a:cs typeface="Calibri Light"/>
              </a:rPr>
              <a:t>T</a:t>
            </a:r>
            <a:r>
              <a:rPr lang="en-US" dirty="0">
                <a:latin typeface="Baguet Script"/>
                <a:cs typeface="Calibri Light"/>
              </a:rPr>
              <a:t>he Scripture This Week</a:t>
            </a:r>
            <a:endParaRPr lang="en-US">
              <a:latin typeface="Baguet Scrip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F23F54D-8A4B-B2FB-FF54-65FC1526163F}"/>
              </a:ext>
            </a:extLst>
          </p:cNvPr>
          <p:cNvSpPr>
            <a:spLocks noGrp="1"/>
          </p:cNvSpPr>
          <p:nvPr>
            <p:ph idx="1"/>
          </p:nvPr>
        </p:nvSpPr>
        <p:spPr>
          <a:xfrm>
            <a:off x="42837" y="3068548"/>
            <a:ext cx="5190941" cy="3320668"/>
          </a:xfrm>
        </p:spPr>
        <p:txBody>
          <a:bodyPr vert="horz" lIns="91440" tIns="45720" rIns="91440" bIns="45720" rtlCol="0" anchor="t">
            <a:normAutofit/>
          </a:bodyPr>
          <a:lstStyle/>
          <a:p>
            <a:pPr marL="0" indent="0">
              <a:buNone/>
            </a:pPr>
            <a:r>
              <a:rPr lang="en-US" sz="1400" dirty="0">
                <a:ea typeface="+mn-lt"/>
                <a:cs typeface="+mn-lt"/>
              </a:rPr>
              <a:t>In Romans 12:2, the apostle Paul urges Christians not to let the values and practices of the world shape their thinking and behavior. Instead, he encourages them to allow their minds to be renewed by God's truth, so that they can understand and follow God's will for their lives</a:t>
            </a:r>
          </a:p>
          <a:p>
            <a:pPr marL="0" indent="0">
              <a:buNone/>
            </a:pPr>
            <a:endParaRPr lang="en-US" sz="1400" dirty="0">
              <a:cs typeface="Calibri"/>
            </a:endParaRPr>
          </a:p>
          <a:p>
            <a:pPr>
              <a:buNone/>
            </a:pPr>
            <a:r>
              <a:rPr lang="en-US" sz="1400" dirty="0">
                <a:ea typeface="+mn-lt"/>
                <a:cs typeface="+mn-lt"/>
              </a:rPr>
              <a:t>The world values material wealth, power, and self promotion. These values can lead people to prioritize their own desires and interests above the needs and well-being of others.</a:t>
            </a:r>
            <a:endParaRPr lang="en-US" dirty="0"/>
          </a:p>
          <a:p>
            <a:pPr>
              <a:buNone/>
            </a:pPr>
            <a:r>
              <a:rPr lang="en-US" sz="1400" dirty="0">
                <a:ea typeface="+mn-lt"/>
                <a:cs typeface="+mn-lt"/>
              </a:rPr>
              <a:t>In contrast, the values of God's kingdom are centered on love, justice, and personal sacrifice. God calls us to put others first, seeking God’s agenda instead of promoting our own. </a:t>
            </a:r>
            <a:endParaRPr lang="en-US" dirty="0"/>
          </a:p>
          <a:p>
            <a:pPr marL="0" indent="0">
              <a:buNone/>
            </a:pPr>
            <a:endParaRPr lang="en-US" sz="1400" dirty="0">
              <a:cs typeface="Calibri"/>
            </a:endParaRPr>
          </a:p>
        </p:txBody>
      </p:sp>
      <p:pic>
        <p:nvPicPr>
          <p:cNvPr id="4" name="Content Placeholder 3" descr="Do not conform to the pattern of this world, but be transformed by the renewing of your mind. Then you will be able to test and approve what God’s will is—his good, pleasing and perfect will.- Romans 12:2, NIV">
            <a:extLst>
              <a:ext uri="{FF2B5EF4-FFF2-40B4-BE49-F238E27FC236}">
                <a16:creationId xmlns:a16="http://schemas.microsoft.com/office/drawing/2014/main" id="{632C9876-D3F7-C24B-2726-B4D8B86EB4CD}"/>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5334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75 Questions Thought-Provoking Questions To Make You Think">
            <a:extLst>
              <a:ext uri="{FF2B5EF4-FFF2-40B4-BE49-F238E27FC236}">
                <a16:creationId xmlns:a16="http://schemas.microsoft.com/office/drawing/2014/main" id="{07427BB2-0D23-19A5-D0FA-FC2D27F55A78}"/>
              </a:ext>
            </a:extLst>
          </p:cNvPr>
          <p:cNvPicPr>
            <a:picLocks noGrp="1" noChangeAspect="1"/>
          </p:cNvPicPr>
          <p:nvPr>
            <p:ph idx="1"/>
          </p:nvPr>
        </p:nvPicPr>
        <p:blipFill rotWithShape="1">
          <a:blip r:embed="rId2"/>
          <a:srcRect l="2463" r="4125"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7450805-CE3C-0850-237F-D285CB5A2AAC}"/>
              </a:ext>
            </a:extLst>
          </p:cNvPr>
          <p:cNvSpPr txBox="1"/>
          <p:nvPr/>
        </p:nvSpPr>
        <p:spPr>
          <a:xfrm>
            <a:off x="7587366" y="2369152"/>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85000" lnSpcReduction="10000"/>
          </a:bodyPr>
          <a:lstStyle/>
          <a:p>
            <a:pPr>
              <a:lnSpc>
                <a:spcPct val="90000"/>
              </a:lnSpc>
              <a:spcAft>
                <a:spcPts val="600"/>
              </a:spcAft>
            </a:pPr>
            <a:r>
              <a:rPr lang="en-US" sz="2000" dirty="0">
                <a:solidFill>
                  <a:srgbClr val="FF0000"/>
                </a:solidFill>
              </a:rPr>
              <a:t>What are some examples of societal pressures or norms that we face today? How might conforming to these change our lives?</a:t>
            </a:r>
            <a:endParaRPr lang="en-US" dirty="0">
              <a:solidFill>
                <a:srgbClr val="FF0000"/>
              </a:solidFill>
              <a:cs typeface="Calibri" panose="020F0502020204030204"/>
            </a:endParaRPr>
          </a:p>
          <a:p>
            <a:pPr>
              <a:lnSpc>
                <a:spcPct val="90000"/>
              </a:lnSpc>
              <a:spcAft>
                <a:spcPts val="600"/>
              </a:spcAft>
            </a:pPr>
            <a:endParaRPr lang="en-US" sz="2000" dirty="0">
              <a:cs typeface="Calibri"/>
            </a:endParaRPr>
          </a:p>
          <a:p>
            <a:pPr>
              <a:lnSpc>
                <a:spcPct val="90000"/>
              </a:lnSpc>
              <a:spcAft>
                <a:spcPts val="600"/>
              </a:spcAft>
            </a:pPr>
            <a:r>
              <a:rPr lang="en-US" sz="2000" dirty="0">
                <a:solidFill>
                  <a:srgbClr val="7030A0"/>
                </a:solidFill>
                <a:cs typeface="Calibri"/>
              </a:rPr>
              <a:t>How challenging might it be to stand up against societal norms and pressures?</a:t>
            </a:r>
          </a:p>
          <a:p>
            <a:pPr>
              <a:lnSpc>
                <a:spcPct val="90000"/>
              </a:lnSpc>
              <a:spcAft>
                <a:spcPts val="600"/>
              </a:spcAft>
            </a:pPr>
            <a:endParaRPr lang="en-US" sz="2000" dirty="0">
              <a:solidFill>
                <a:srgbClr val="0070C0"/>
              </a:solidFill>
              <a:cs typeface="Calibri"/>
            </a:endParaRPr>
          </a:p>
          <a:p>
            <a:pPr>
              <a:lnSpc>
                <a:spcPct val="90000"/>
              </a:lnSpc>
              <a:spcAft>
                <a:spcPts val="600"/>
              </a:spcAft>
            </a:pPr>
            <a:r>
              <a:rPr lang="en-US" sz="2000" dirty="0">
                <a:solidFill>
                  <a:srgbClr val="0070C0"/>
                </a:solidFill>
                <a:cs typeface="Calibri"/>
              </a:rPr>
              <a:t>What do you think it means to 'renew your mind'? How could one practically go about renewing their mindset?</a:t>
            </a:r>
          </a:p>
          <a:p>
            <a:pPr>
              <a:lnSpc>
                <a:spcPct val="90000"/>
              </a:lnSpc>
              <a:spcAft>
                <a:spcPts val="600"/>
              </a:spcAft>
            </a:pPr>
            <a:endParaRPr lang="en-US" sz="2000" dirty="0">
              <a:solidFill>
                <a:schemeClr val="accent2"/>
              </a:solidFill>
              <a:cs typeface="Calibri"/>
            </a:endParaRPr>
          </a:p>
          <a:p>
            <a:pPr>
              <a:lnSpc>
                <a:spcPct val="90000"/>
              </a:lnSpc>
              <a:spcAft>
                <a:spcPts val="600"/>
              </a:spcAft>
            </a:pPr>
            <a:r>
              <a:rPr lang="en-US" sz="2000" dirty="0">
                <a:solidFill>
                  <a:schemeClr val="accent2"/>
                </a:solidFill>
                <a:cs typeface="Calibri"/>
              </a:rPr>
              <a:t>How does the media, peers or social media impact our thinking and </a:t>
            </a:r>
            <a:r>
              <a:rPr lang="en-US" sz="2000" err="1">
                <a:solidFill>
                  <a:schemeClr val="accent2"/>
                </a:solidFill>
                <a:cs typeface="Calibri"/>
              </a:rPr>
              <a:t>behaviour</a:t>
            </a:r>
            <a:r>
              <a:rPr lang="en-US" sz="2000" dirty="0">
                <a:solidFill>
                  <a:schemeClr val="accent2"/>
                </a:solidFill>
                <a:cs typeface="Calibri"/>
              </a:rPr>
              <a:t>?</a:t>
            </a:r>
          </a:p>
          <a:p>
            <a:pPr>
              <a:lnSpc>
                <a:spcPct val="90000"/>
              </a:lnSpc>
              <a:spcAft>
                <a:spcPts val="600"/>
              </a:spcAft>
            </a:pPr>
            <a:endParaRPr lang="en-US" sz="2000" dirty="0">
              <a:cs typeface="Calibri"/>
            </a:endParaRPr>
          </a:p>
          <a:p>
            <a:pPr>
              <a:lnSpc>
                <a:spcPct val="90000"/>
              </a:lnSpc>
              <a:spcAft>
                <a:spcPts val="600"/>
              </a:spcAft>
            </a:pPr>
            <a:endParaRPr lang="en-US" sz="2000" dirty="0">
              <a:cs typeface="Calibri"/>
            </a:endParaRPr>
          </a:p>
          <a:p>
            <a:pPr>
              <a:lnSpc>
                <a:spcPct val="90000"/>
              </a:lnSpc>
              <a:spcAft>
                <a:spcPts val="600"/>
              </a:spcAft>
            </a:pPr>
            <a:endParaRPr lang="en-US" sz="2000" dirty="0">
              <a:cs typeface="Calibri"/>
            </a:endParaRPr>
          </a:p>
          <a:p>
            <a:pPr>
              <a:lnSpc>
                <a:spcPct val="90000"/>
              </a:lnSpc>
              <a:spcAft>
                <a:spcPts val="600"/>
              </a:spcAft>
            </a:pPr>
            <a:endParaRPr lang="en-US" sz="2000" dirty="0">
              <a:cs typeface="Calibri"/>
            </a:endParaRPr>
          </a:p>
        </p:txBody>
      </p:sp>
      <p:sp>
        <p:nvSpPr>
          <p:cNvPr id="6" name="TextBox 5">
            <a:extLst>
              <a:ext uri="{FF2B5EF4-FFF2-40B4-BE49-F238E27FC236}">
                <a16:creationId xmlns:a16="http://schemas.microsoft.com/office/drawing/2014/main" id="{E7BBBB02-76BC-FAF9-1A74-7385117B81EC}"/>
              </a:ext>
            </a:extLst>
          </p:cNvPr>
          <p:cNvSpPr txBox="1"/>
          <p:nvPr/>
        </p:nvSpPr>
        <p:spPr>
          <a:xfrm>
            <a:off x="7705956" y="1012902"/>
            <a:ext cx="394009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latin typeface="Baguet Script"/>
                <a:cs typeface="Calibri"/>
              </a:rPr>
              <a:t>Pair Discussion</a:t>
            </a:r>
          </a:p>
        </p:txBody>
      </p:sp>
    </p:spTree>
    <p:extLst>
      <p:ext uri="{BB962C8B-B14F-4D97-AF65-F5344CB8AC3E}">
        <p14:creationId xmlns:p14="http://schemas.microsoft.com/office/powerpoint/2010/main" val="525157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omans 12:2&quot; Images – Browse 5 Stock Photos, Vectors, and Video | Adobe  Stock">
            <a:extLst>
              <a:ext uri="{FF2B5EF4-FFF2-40B4-BE49-F238E27FC236}">
                <a16:creationId xmlns:a16="http://schemas.microsoft.com/office/drawing/2014/main" id="{A78EC945-BD84-1C9D-D1E5-C96C438D3E49}"/>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0754C5-D468-A014-65C8-A02435100FC7}"/>
              </a:ext>
            </a:extLst>
          </p:cNvPr>
          <p:cNvSpPr>
            <a:spLocks noGrp="1"/>
          </p:cNvSpPr>
          <p:nvPr>
            <p:ph type="title"/>
          </p:nvPr>
        </p:nvSpPr>
        <p:spPr>
          <a:xfrm>
            <a:off x="7531610" y="365125"/>
            <a:ext cx="3822189" cy="1899912"/>
          </a:xfrm>
        </p:spPr>
        <p:txBody>
          <a:bodyPr>
            <a:normAutofit/>
          </a:bodyPr>
          <a:lstStyle/>
          <a:p>
            <a:r>
              <a:rPr lang="en-US" sz="4000" dirty="0">
                <a:cs typeface="Calibri Light"/>
              </a:rPr>
              <a:t>Let Us Pray</a:t>
            </a:r>
            <a:endParaRPr lang="en-US" sz="4000" dirty="0"/>
          </a:p>
        </p:txBody>
      </p:sp>
      <p:sp>
        <p:nvSpPr>
          <p:cNvPr id="3" name="Content Placeholder 2">
            <a:extLst>
              <a:ext uri="{FF2B5EF4-FFF2-40B4-BE49-F238E27FC236}">
                <a16:creationId xmlns:a16="http://schemas.microsoft.com/office/drawing/2014/main" id="{B913179E-330E-D20E-1CBC-CB2AC2B934EC}"/>
              </a:ext>
            </a:extLst>
          </p:cNvPr>
          <p:cNvSpPr>
            <a:spLocks noGrp="1"/>
          </p:cNvSpPr>
          <p:nvPr>
            <p:ph idx="1"/>
          </p:nvPr>
        </p:nvSpPr>
        <p:spPr>
          <a:xfrm>
            <a:off x="6630221" y="1839470"/>
            <a:ext cx="4928018" cy="3742762"/>
          </a:xfrm>
        </p:spPr>
        <p:txBody>
          <a:bodyPr vert="horz" lIns="91440" tIns="45720" rIns="91440" bIns="45720" rtlCol="0" anchor="t">
            <a:noAutofit/>
          </a:bodyPr>
          <a:lstStyle/>
          <a:p>
            <a:pPr marL="0" indent="0">
              <a:buNone/>
            </a:pPr>
            <a:r>
              <a:rPr lang="en-US" sz="1400" b="1" dirty="0">
                <a:latin typeface="Segoe UI"/>
                <a:cs typeface="Segoe UI"/>
              </a:rPr>
              <a:t>Dear Lord, </a:t>
            </a:r>
            <a:endParaRPr lang="en-US" sz="1400" b="1">
              <a:latin typeface="Calibri" panose="020F0502020204030204"/>
              <a:cs typeface="Calibri" panose="020F0502020204030204"/>
            </a:endParaRPr>
          </a:p>
          <a:p>
            <a:pPr marL="0" indent="0">
              <a:buNone/>
            </a:pPr>
            <a:r>
              <a:rPr lang="en-US" sz="1400" b="1" dirty="0">
                <a:latin typeface="Segoe UI"/>
                <a:cs typeface="Segoe UI"/>
              </a:rPr>
              <a:t>We thank you for the opportunity to reflect on Your word and the message of transformation found in Romans 12:2. Grant us the strength and wisdom to not conform to the patterns of this world but to be renewed in our minds.</a:t>
            </a:r>
            <a:endParaRPr lang="en-US" sz="1400" b="1">
              <a:cs typeface="Calibri" panose="020F0502020204030204"/>
            </a:endParaRPr>
          </a:p>
          <a:p>
            <a:pPr marL="0" indent="0">
              <a:buNone/>
            </a:pPr>
            <a:r>
              <a:rPr lang="en-US" sz="1400" b="1" dirty="0">
                <a:latin typeface="Segoe UI"/>
                <a:cs typeface="Segoe UI"/>
              </a:rPr>
              <a:t>Help us, Lord, to discern what is good and perfect in Your eyes amidst the pressures and influences that surround us. Guide us in embracing a mindset that aligns with Your will, one that stands firm in truth and righteousness.</a:t>
            </a:r>
            <a:endParaRPr lang="en-US" sz="1400" b="1">
              <a:cs typeface="Calibri" panose="020F0502020204030204"/>
            </a:endParaRPr>
          </a:p>
          <a:p>
            <a:pPr marL="0" indent="0">
              <a:buNone/>
            </a:pPr>
            <a:r>
              <a:rPr lang="en-US" sz="1400" b="1" dirty="0">
                <a:latin typeface="Segoe UI"/>
                <a:cs typeface="Segoe UI"/>
              </a:rPr>
              <a:t>May we find courage and resilience when faced with situations that challenge our beliefs and convictions. Equip us with the resolve to stand up for what is right and honorable, even when it's difficult or unpopular.</a:t>
            </a:r>
            <a:endParaRPr lang="en-US" sz="1400" b="1">
              <a:cs typeface="Calibri" panose="020F0502020204030204"/>
            </a:endParaRPr>
          </a:p>
          <a:p>
            <a:pPr marL="0" indent="0">
              <a:buNone/>
            </a:pPr>
            <a:r>
              <a:rPr lang="en-US" sz="1400" b="1" dirty="0">
                <a:latin typeface="Segoe UI"/>
                <a:cs typeface="Segoe UI"/>
              </a:rPr>
              <a:t>May our thoughts and actions reflect the transformation that comes from You, so that others may see Your light shining through us.</a:t>
            </a:r>
            <a:endParaRPr lang="en-US" sz="1400" b="1">
              <a:cs typeface="Calibri" panose="020F0502020204030204"/>
            </a:endParaRPr>
          </a:p>
          <a:p>
            <a:pPr marL="0" indent="0">
              <a:buNone/>
            </a:pPr>
            <a:r>
              <a:rPr lang="en-US" sz="1400" b="1" dirty="0">
                <a:latin typeface="Segoe UI"/>
                <a:cs typeface="Segoe UI"/>
              </a:rPr>
              <a:t>In Jesus' name, </a:t>
            </a:r>
            <a:endParaRPr lang="en-US" sz="1400" b="1">
              <a:latin typeface="Calibri" panose="020F0502020204030204"/>
              <a:cs typeface="Calibri" panose="020F0502020204030204"/>
            </a:endParaRPr>
          </a:p>
          <a:p>
            <a:pPr marL="0" indent="0">
              <a:buNone/>
            </a:pPr>
            <a:r>
              <a:rPr lang="en-US" sz="1400" b="1" dirty="0">
                <a:latin typeface="Segoe UI"/>
                <a:cs typeface="Segoe UI"/>
              </a:rPr>
              <a:t>Amen.</a:t>
            </a:r>
            <a:endParaRPr lang="en-US" sz="1400" b="1" dirty="0">
              <a:cs typeface="Calibri" panose="020F0502020204030204"/>
            </a:endParaRPr>
          </a:p>
          <a:p>
            <a:endParaRPr lang="en-US" sz="1100">
              <a:cs typeface="Calibri" panose="020F0502020204030204"/>
            </a:endParaRPr>
          </a:p>
        </p:txBody>
      </p:sp>
    </p:spTree>
    <p:extLst>
      <p:ext uri="{BB962C8B-B14F-4D97-AF65-F5344CB8AC3E}">
        <p14:creationId xmlns:p14="http://schemas.microsoft.com/office/powerpoint/2010/main" val="776838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en in doubt; be Unique - SPR India Blog">
            <a:extLst>
              <a:ext uri="{FF2B5EF4-FFF2-40B4-BE49-F238E27FC236}">
                <a16:creationId xmlns:a16="http://schemas.microsoft.com/office/drawing/2014/main" id="{B12108A5-A912-FE3D-E63E-9B8F3578D8B5}"/>
              </a:ext>
            </a:extLst>
          </p:cNvPr>
          <p:cNvPicPr>
            <a:picLocks noChangeAspect="1"/>
          </p:cNvPicPr>
          <p:nvPr/>
        </p:nvPicPr>
        <p:blipFill rotWithShape="1">
          <a:blip r:embed="rId2"/>
          <a:srcRect/>
          <a:stretch/>
        </p:blipFill>
        <p:spPr>
          <a:xfrm>
            <a:off x="-3047" y="10"/>
            <a:ext cx="12191999" cy="6857990"/>
          </a:xfrm>
          <a:prstGeom prst="rect">
            <a:avLst/>
          </a:prstGeom>
        </p:spPr>
      </p:pic>
      <p:sp>
        <p:nvSpPr>
          <p:cNvPr id="2" name="Title 1"/>
          <p:cNvSpPr>
            <a:spLocks noGrp="1"/>
          </p:cNvSpPr>
          <p:nvPr>
            <p:ph type="ctrTitle"/>
          </p:nvPr>
        </p:nvSpPr>
        <p:spPr>
          <a:xfrm>
            <a:off x="1064623" y="2056378"/>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ea typeface="Calibri Light"/>
                <a:cs typeface="Calibri Light"/>
              </a:rPr>
              <a:t>Stand Up Even If You Stand Out</a:t>
            </a:r>
            <a:endParaRPr lang="en-US" sz="5200" dirty="0">
              <a:solidFill>
                <a:srgbClr val="FFFFFF"/>
              </a:solidFill>
            </a:endParaRPr>
          </a:p>
        </p:txBody>
      </p:sp>
      <p:sp>
        <p:nvSpPr>
          <p:cNvPr id="3" name="Subtitle 2"/>
          <p:cNvSpPr>
            <a:spLocks noGrp="1"/>
          </p:cNvSpPr>
          <p:nvPr>
            <p:ph type="subTitle" idx="1"/>
          </p:nvPr>
        </p:nvSpPr>
        <p:spPr>
          <a:xfrm>
            <a:off x="1110937" y="5715786"/>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ea typeface="Calibri"/>
                <a:cs typeface="Calibri"/>
              </a:rPr>
              <a:t>Thoughts and prayers </a:t>
            </a:r>
          </a:p>
          <a:p>
            <a:r>
              <a:rPr lang="en-US" dirty="0">
                <a:solidFill>
                  <a:srgbClr val="FFFFFF"/>
                </a:solidFill>
                <a:ea typeface="Calibri"/>
                <a:cs typeface="Calibri"/>
              </a:rPr>
              <a:t>Monday 27th November – Friday 1st December</a:t>
            </a:r>
          </a:p>
        </p:txBody>
      </p:sp>
    </p:spTree>
    <p:extLst>
      <p:ext uri="{BB962C8B-B14F-4D97-AF65-F5344CB8AC3E}">
        <p14:creationId xmlns:p14="http://schemas.microsoft.com/office/powerpoint/2010/main" val="3361878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5B09A-CECF-69E9-3171-1DED62C56FD2}"/>
              </a:ext>
            </a:extLst>
          </p:cNvPr>
          <p:cNvSpPr>
            <a:spLocks noGrp="1"/>
          </p:cNvSpPr>
          <p:nvPr>
            <p:ph type="title"/>
          </p:nvPr>
        </p:nvSpPr>
        <p:spPr>
          <a:xfrm>
            <a:off x="640080" y="325369"/>
            <a:ext cx="4368602" cy="1956841"/>
          </a:xfrm>
        </p:spPr>
        <p:txBody>
          <a:bodyPr anchor="b">
            <a:normAutofit/>
          </a:bodyPr>
          <a:lstStyle/>
          <a:p>
            <a:r>
              <a:rPr lang="en-US" sz="4200" dirty="0">
                <a:latin typeface="Baguet Script"/>
                <a:cs typeface="Calibri Light"/>
              </a:rPr>
              <a:t>Can you find the odd one out in this video?</a:t>
            </a:r>
            <a:endParaRPr lang="en-US" sz="4200" dirty="0">
              <a:latin typeface="Baguet Script"/>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BCDA0A3-6CF0-8AB8-9754-ACF653EA2F99}"/>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3600" dirty="0">
                <a:ea typeface="+mn-lt"/>
                <a:cs typeface="+mn-lt"/>
                <a:hlinkClick r:id="rId2"/>
              </a:rPr>
              <a:t>Odd One Out</a:t>
            </a:r>
            <a:r>
              <a:rPr lang="en-US" sz="3600" dirty="0">
                <a:ea typeface="+mn-lt"/>
                <a:cs typeface="+mn-lt"/>
              </a:rPr>
              <a:t> </a:t>
            </a:r>
          </a:p>
          <a:p>
            <a:pPr marL="0" indent="0">
              <a:buNone/>
            </a:pPr>
            <a:endParaRPr lang="en-US" sz="2200">
              <a:cs typeface="Calibri" panose="020F0502020204030204"/>
            </a:endParaRPr>
          </a:p>
        </p:txBody>
      </p:sp>
      <p:pic>
        <p:nvPicPr>
          <p:cNvPr id="7" name="Picture 6" descr="Odd One Out&quot; Images – Browse 1,350 Stock Photos, Vectors ...">
            <a:extLst>
              <a:ext uri="{FF2B5EF4-FFF2-40B4-BE49-F238E27FC236}">
                <a16:creationId xmlns:a16="http://schemas.microsoft.com/office/drawing/2014/main" id="{724936F4-0E98-F69D-E3D6-46678BB2C809}"/>
              </a:ext>
            </a:extLst>
          </p:cNvPr>
          <p:cNvPicPr>
            <a:picLocks noChangeAspect="1"/>
          </p:cNvPicPr>
          <p:nvPr/>
        </p:nvPicPr>
        <p:blipFill rotWithShape="1">
          <a:blip r:embed="rId3"/>
          <a:srcRect l="14354" r="186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2004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911E1-4505-2F69-38C2-0EE7C6FA7089}"/>
              </a:ext>
            </a:extLst>
          </p:cNvPr>
          <p:cNvSpPr>
            <a:spLocks noGrp="1"/>
          </p:cNvSpPr>
          <p:nvPr>
            <p:ph type="title"/>
          </p:nvPr>
        </p:nvSpPr>
        <p:spPr>
          <a:xfrm>
            <a:off x="5297762" y="329184"/>
            <a:ext cx="6251110" cy="1783080"/>
          </a:xfrm>
        </p:spPr>
        <p:txBody>
          <a:bodyPr anchor="b">
            <a:normAutofit/>
          </a:bodyPr>
          <a:lstStyle/>
          <a:p>
            <a:r>
              <a:rPr lang="en-US" sz="5400" dirty="0">
                <a:cs typeface="Calibri Light"/>
              </a:rPr>
              <a:t>Greta Thunberg</a:t>
            </a:r>
            <a:endParaRPr lang="en-US" sz="5400" dirty="0" err="1"/>
          </a:p>
        </p:txBody>
      </p:sp>
      <p:pic>
        <p:nvPicPr>
          <p:cNvPr id="7" name="Content Placeholder 6" descr="Greta Thunberg, schoolgirl climate change warrior: 'Some people can let  things go. I can't' | Greta Thunberg | The Guardian">
            <a:extLst>
              <a:ext uri="{FF2B5EF4-FFF2-40B4-BE49-F238E27FC236}">
                <a16:creationId xmlns:a16="http://schemas.microsoft.com/office/drawing/2014/main" id="{EDB4D854-557F-92C6-4D3D-EE5D2B3E813E}"/>
              </a:ext>
            </a:extLst>
          </p:cNvPr>
          <p:cNvPicPr>
            <a:picLocks noChangeAspect="1"/>
          </p:cNvPicPr>
          <p:nvPr/>
        </p:nvPicPr>
        <p:blipFill rotWithShape="1">
          <a:blip r:embed="rId2"/>
          <a:srcRect l="18294" r="1379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81294077-5DD1-882B-86EE-04BB27596CB8}"/>
              </a:ext>
            </a:extLst>
          </p:cNvPr>
          <p:cNvSpPr>
            <a:spLocks noGrp="1"/>
          </p:cNvSpPr>
          <p:nvPr>
            <p:ph idx="1"/>
          </p:nvPr>
        </p:nvSpPr>
        <p:spPr>
          <a:xfrm>
            <a:off x="5252938" y="2583359"/>
            <a:ext cx="6251110" cy="3483864"/>
          </a:xfrm>
        </p:spPr>
        <p:txBody>
          <a:bodyPr vert="horz" lIns="91440" tIns="45720" rIns="91440" bIns="45720" rtlCol="0" anchor="t">
            <a:normAutofit fontScale="85000" lnSpcReduction="20000"/>
          </a:bodyPr>
          <a:lstStyle/>
          <a:p>
            <a:pPr marL="0" indent="0">
              <a:buNone/>
            </a:pPr>
            <a:r>
              <a:rPr lang="en-US" sz="1600" dirty="0">
                <a:solidFill>
                  <a:srgbClr val="0F0F0F"/>
                </a:solidFill>
                <a:latin typeface="Segoe UI"/>
                <a:cs typeface="Segoe UI"/>
              </a:rPr>
              <a:t>Feeling like the odd one out can be isolating and unsettling. It's like being in a different rhythm or wavelength from those around you, where you might struggle to connect or find common ground. It can lead to a sense of not fitting in or being understood, which often results in feeling alone, even in a crowd.</a:t>
            </a:r>
            <a:br>
              <a:rPr lang="en-US" sz="1600" dirty="0">
                <a:latin typeface="Segoe UI"/>
                <a:cs typeface="Segoe UI"/>
              </a:rPr>
            </a:br>
            <a:endParaRPr lang="en-US" sz="1600">
              <a:solidFill>
                <a:srgbClr val="0F0F0F"/>
              </a:solidFill>
              <a:latin typeface="Segoe UI"/>
              <a:cs typeface="Segoe UI"/>
            </a:endParaRPr>
          </a:p>
          <a:p>
            <a:pPr marL="0" indent="0">
              <a:buNone/>
            </a:pPr>
            <a:r>
              <a:rPr lang="en-US" sz="1600" dirty="0">
                <a:solidFill>
                  <a:srgbClr val="0F0F0F"/>
                </a:solidFill>
                <a:latin typeface="Segoe UI"/>
                <a:cs typeface="Segoe UI"/>
              </a:rPr>
              <a:t>One person who pushed those feelings to one side was Greta Thunberg who became a prominent figure in climate activism by initiating the "Fridays for Future" movement. She began by staging solo protests outside the Swedish parliament, advocating for stronger action on climate change. Her determination and unwavering commitment led to widespread attention, inspiring millions globally to join her cause by participating in strikes and demanding climate action from governments and leaders worldwide. Thunberg's speeches and activism have significantly influenced global discussions on climate change and the urgency for immediate action.</a:t>
            </a:r>
            <a:endParaRPr lang="en-US" sz="1600" dirty="0">
              <a:cs typeface="Calibri"/>
            </a:endParaRPr>
          </a:p>
          <a:p>
            <a:pPr marL="0" indent="0">
              <a:buNone/>
            </a:pPr>
            <a:endParaRPr lang="en-US" sz="1600" dirty="0">
              <a:solidFill>
                <a:srgbClr val="0F0F0F"/>
              </a:solidFill>
              <a:latin typeface="Segoe UI"/>
              <a:cs typeface="Segoe UI"/>
            </a:endParaRPr>
          </a:p>
          <a:p>
            <a:pPr marL="0" indent="0">
              <a:buNone/>
            </a:pPr>
            <a:r>
              <a:rPr lang="en-US" sz="3000" dirty="0">
                <a:solidFill>
                  <a:srgbClr val="0F0F0F"/>
                </a:solidFill>
                <a:ea typeface="+mn-lt"/>
                <a:cs typeface="+mn-lt"/>
                <a:hlinkClick r:id="rId3"/>
              </a:rPr>
              <a:t>The Rise Of Greta Thunberg</a:t>
            </a:r>
            <a:endParaRPr lang="en-US" sz="3000" dirty="0"/>
          </a:p>
          <a:p>
            <a:pPr>
              <a:buNone/>
            </a:pPr>
            <a:endParaRPr lang="en-US" sz="1200" dirty="0">
              <a:solidFill>
                <a:srgbClr val="0F0F0F"/>
              </a:solidFill>
              <a:latin typeface="Segoe UI"/>
              <a:cs typeface="Segoe UI"/>
            </a:endParaRPr>
          </a:p>
          <a:p>
            <a:pPr marL="0" indent="0">
              <a:buNone/>
            </a:pPr>
            <a:endParaRPr lang="en-US" sz="1600" dirty="0">
              <a:solidFill>
                <a:srgbClr val="0F0F0F"/>
              </a:solidFill>
              <a:latin typeface="Segoe UI"/>
              <a:cs typeface="Segoe UI"/>
            </a:endParaRPr>
          </a:p>
          <a:p>
            <a:endParaRPr lang="en-US" sz="2200" dirty="0">
              <a:cs typeface="Calibri"/>
            </a:endParaRPr>
          </a:p>
        </p:txBody>
      </p:sp>
    </p:spTree>
    <p:extLst>
      <p:ext uri="{BB962C8B-B14F-4D97-AF65-F5344CB8AC3E}">
        <p14:creationId xmlns:p14="http://schemas.microsoft.com/office/powerpoint/2010/main" val="2589689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8AC53-AFE6-973B-937F-CDC195A450AE}"/>
              </a:ext>
            </a:extLst>
          </p:cNvPr>
          <p:cNvSpPr>
            <a:spLocks noGrp="1"/>
          </p:cNvSpPr>
          <p:nvPr>
            <p:ph type="title"/>
          </p:nvPr>
        </p:nvSpPr>
        <p:spPr>
          <a:xfrm>
            <a:off x="640080" y="325369"/>
            <a:ext cx="4368602" cy="1956841"/>
          </a:xfrm>
        </p:spPr>
        <p:txBody>
          <a:bodyPr anchor="b">
            <a:normAutofit fontScale="90000"/>
          </a:bodyPr>
          <a:lstStyle/>
          <a:p>
            <a:r>
              <a:rPr lang="en-US" sz="5400" dirty="0">
                <a:cs typeface="Calibri Light"/>
              </a:rPr>
              <a:t>What would you like to see change?</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53E22D7-D0BE-A64D-9318-3207224FEDEB}"/>
              </a:ext>
            </a:extLst>
          </p:cNvPr>
          <p:cNvSpPr>
            <a:spLocks noGrp="1"/>
          </p:cNvSpPr>
          <p:nvPr>
            <p:ph idx="1"/>
          </p:nvPr>
        </p:nvSpPr>
        <p:spPr>
          <a:xfrm>
            <a:off x="640080" y="2872899"/>
            <a:ext cx="4243589" cy="3320668"/>
          </a:xfrm>
        </p:spPr>
        <p:txBody>
          <a:bodyPr vert="horz" lIns="91440" tIns="45720" rIns="91440" bIns="45720" rtlCol="0" anchor="t">
            <a:noAutofit/>
          </a:bodyPr>
          <a:lstStyle/>
          <a:p>
            <a:pPr>
              <a:buFont typeface="Arial"/>
              <a:buChar char="•"/>
            </a:pPr>
            <a:r>
              <a:rPr lang="en-US" sz="1400" b="1" dirty="0">
                <a:solidFill>
                  <a:srgbClr val="242424"/>
                </a:solidFill>
                <a:latin typeface="Segoe UI"/>
                <a:cs typeface="Segoe UI"/>
              </a:rPr>
              <a:t>Climate Change:</a:t>
            </a:r>
            <a:r>
              <a:rPr lang="en-US" sz="1400" dirty="0">
                <a:solidFill>
                  <a:srgbClr val="242424"/>
                </a:solidFill>
                <a:latin typeface="Segoe UI"/>
                <a:cs typeface="Segoe UI"/>
              </a:rPr>
              <a:t> Advocating for environmental sustainability and promoting eco-friendly practices.</a:t>
            </a:r>
            <a:endParaRPr lang="en-US" sz="1400" dirty="0">
              <a:cs typeface="Calibri"/>
            </a:endParaRPr>
          </a:p>
          <a:p>
            <a:pPr>
              <a:buFont typeface="Arial"/>
              <a:buChar char="•"/>
            </a:pPr>
            <a:r>
              <a:rPr lang="en-US" sz="1400" b="1" dirty="0">
                <a:solidFill>
                  <a:srgbClr val="242424"/>
                </a:solidFill>
                <a:latin typeface="Segoe UI"/>
                <a:cs typeface="Segoe UI"/>
              </a:rPr>
              <a:t>Mental Health:</a:t>
            </a:r>
            <a:r>
              <a:rPr lang="en-US" sz="1400" dirty="0">
                <a:solidFill>
                  <a:srgbClr val="242424"/>
                </a:solidFill>
                <a:latin typeface="Segoe UI"/>
                <a:cs typeface="Segoe UI"/>
              </a:rPr>
              <a:t> Raising awareness, fighting stigma, and pushing for better mental health support in schools.</a:t>
            </a:r>
            <a:endParaRPr lang="en-US" sz="1400">
              <a:cs typeface="Calibri"/>
            </a:endParaRPr>
          </a:p>
          <a:p>
            <a:pPr>
              <a:buFont typeface="Arial"/>
              <a:buChar char="•"/>
            </a:pPr>
            <a:r>
              <a:rPr lang="en-US" sz="1400" b="1" dirty="0">
                <a:solidFill>
                  <a:srgbClr val="242424"/>
                </a:solidFill>
                <a:latin typeface="Segoe UI"/>
                <a:cs typeface="Segoe UI"/>
              </a:rPr>
              <a:t>Social Justice:</a:t>
            </a:r>
            <a:r>
              <a:rPr lang="en-US" sz="1400" dirty="0">
                <a:solidFill>
                  <a:srgbClr val="242424"/>
                </a:solidFill>
                <a:latin typeface="Segoe UI"/>
                <a:cs typeface="Segoe UI"/>
              </a:rPr>
              <a:t> Addressing issues related to racial equality, LGBTQ+ rights, or gender equality.</a:t>
            </a:r>
            <a:endParaRPr lang="en-US" sz="1400">
              <a:cs typeface="Calibri"/>
            </a:endParaRPr>
          </a:p>
          <a:p>
            <a:pPr>
              <a:buFont typeface="Arial"/>
              <a:buChar char="•"/>
            </a:pPr>
            <a:r>
              <a:rPr lang="en-US" sz="1400" b="1" dirty="0">
                <a:solidFill>
                  <a:srgbClr val="242424"/>
                </a:solidFill>
                <a:latin typeface="Segoe UI"/>
                <a:cs typeface="Segoe UI"/>
              </a:rPr>
              <a:t>Bullying and Cyberbullying:</a:t>
            </a:r>
            <a:r>
              <a:rPr lang="en-US" sz="1400" dirty="0">
                <a:solidFill>
                  <a:srgbClr val="242424"/>
                </a:solidFill>
                <a:latin typeface="Segoe UI"/>
                <a:cs typeface="Segoe UI"/>
              </a:rPr>
              <a:t> Creating initiatives to promote kindness, respect, and prevent harassment.</a:t>
            </a:r>
            <a:endParaRPr lang="en-US" sz="1400">
              <a:cs typeface="Calibri"/>
            </a:endParaRPr>
          </a:p>
          <a:p>
            <a:pPr>
              <a:buFont typeface="Arial"/>
              <a:buChar char="•"/>
            </a:pPr>
            <a:r>
              <a:rPr lang="en-US" sz="1400" b="1" dirty="0">
                <a:solidFill>
                  <a:srgbClr val="242424"/>
                </a:solidFill>
                <a:latin typeface="Segoe UI"/>
                <a:cs typeface="Segoe UI"/>
              </a:rPr>
              <a:t>Education Reform:</a:t>
            </a:r>
            <a:r>
              <a:rPr lang="en-US" sz="1400" dirty="0">
                <a:solidFill>
                  <a:srgbClr val="242424"/>
                </a:solidFill>
                <a:latin typeface="Segoe UI"/>
                <a:cs typeface="Segoe UI"/>
              </a:rPr>
              <a:t> Campaigning for improvements in the education system, including access to resources and equitable opportunities for all students.</a:t>
            </a:r>
            <a:endParaRPr lang="en-US" sz="1200" dirty="0">
              <a:cs typeface="Calibri" panose="020F0502020204030204"/>
            </a:endParaRPr>
          </a:p>
          <a:p>
            <a:pPr marL="0" indent="0">
              <a:buNone/>
            </a:pPr>
            <a:endParaRPr lang="en-US" sz="2200" dirty="0">
              <a:cs typeface="Calibri" panose="020F0502020204030204"/>
            </a:endParaRPr>
          </a:p>
        </p:txBody>
      </p:sp>
      <p:pic>
        <p:nvPicPr>
          <p:cNvPr id="4" name="Content Placeholder 3" descr="Shop Letter Writing Kits at Invited by LamaWorks | Invited by LamaWorks">
            <a:extLst>
              <a:ext uri="{FF2B5EF4-FFF2-40B4-BE49-F238E27FC236}">
                <a16:creationId xmlns:a16="http://schemas.microsoft.com/office/drawing/2014/main" id="{B3BEC69F-055B-4E61-A22B-0F5CAB94FF3D}"/>
              </a:ext>
            </a:extLst>
          </p:cNvPr>
          <p:cNvPicPr>
            <a:picLocks noChangeAspect="1"/>
          </p:cNvPicPr>
          <p:nvPr/>
        </p:nvPicPr>
        <p:blipFill rotWithShape="1">
          <a:blip r:embed="rId2"/>
          <a:srcRect t="15090" b="10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CF8ACF8A-2700-6612-4332-F050D404791F}"/>
              </a:ext>
            </a:extLst>
          </p:cNvPr>
          <p:cNvSpPr txBox="1"/>
          <p:nvPr/>
        </p:nvSpPr>
        <p:spPr>
          <a:xfrm>
            <a:off x="6754345" y="1711698"/>
            <a:ext cx="383801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In pairs, write a letter to the government explaining what you would like to change and how you plan on doing it</a:t>
            </a:r>
            <a:endParaRPr lang="en-US" sz="2800" dirty="0"/>
          </a:p>
        </p:txBody>
      </p:sp>
    </p:spTree>
    <p:extLst>
      <p:ext uri="{BB962C8B-B14F-4D97-AF65-F5344CB8AC3E}">
        <p14:creationId xmlns:p14="http://schemas.microsoft.com/office/powerpoint/2010/main" val="375751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EE8018-A0B5-A844-B5B9-E3994E5CC746}"/>
              </a:ext>
            </a:extLst>
          </p:cNvPr>
          <p:cNvSpPr>
            <a:spLocks noGrp="1"/>
          </p:cNvSpPr>
          <p:nvPr>
            <p:ph type="title"/>
          </p:nvPr>
        </p:nvSpPr>
        <p:spPr>
          <a:xfrm>
            <a:off x="6513788" y="365125"/>
            <a:ext cx="4840010" cy="1807305"/>
          </a:xfrm>
        </p:spPr>
        <p:txBody>
          <a:bodyPr>
            <a:normAutofit/>
          </a:bodyPr>
          <a:lstStyle/>
          <a:p>
            <a:r>
              <a:rPr lang="en-US" dirty="0">
                <a:cs typeface="Calibri Light"/>
              </a:rPr>
              <a:t>Let Us Pray</a:t>
            </a:r>
            <a:endParaRPr lang="en-US" dirty="0"/>
          </a:p>
        </p:txBody>
      </p:sp>
      <p:pic>
        <p:nvPicPr>
          <p:cNvPr id="4" name="Picture 3" descr="Hey, it's a new day | Templates | Stencil">
            <a:extLst>
              <a:ext uri="{FF2B5EF4-FFF2-40B4-BE49-F238E27FC236}">
                <a16:creationId xmlns:a16="http://schemas.microsoft.com/office/drawing/2014/main" id="{7C24A3C6-6D5E-ABD3-9DCD-EF8D821A9944}"/>
              </a:ext>
            </a:extLst>
          </p:cNvPr>
          <p:cNvPicPr>
            <a:picLocks noChangeAspect="1"/>
          </p:cNvPicPr>
          <p:nvPr/>
        </p:nvPicPr>
        <p:blipFill rotWithShape="1">
          <a:blip r:embed="rId2"/>
          <a:srcRect l="13107" r="12199"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50A92354-D413-8F6C-1D3E-B8198DB58246}"/>
              </a:ext>
            </a:extLst>
          </p:cNvPr>
          <p:cNvSpPr>
            <a:spLocks noGrp="1"/>
          </p:cNvSpPr>
          <p:nvPr>
            <p:ph idx="1"/>
          </p:nvPr>
        </p:nvSpPr>
        <p:spPr>
          <a:xfrm>
            <a:off x="6513788" y="2333297"/>
            <a:ext cx="4840010" cy="3843666"/>
          </a:xfrm>
        </p:spPr>
        <p:txBody>
          <a:bodyPr vert="horz" lIns="91440" tIns="45720" rIns="91440" bIns="45720" rtlCol="0" anchor="t">
            <a:normAutofit fontScale="85000" lnSpcReduction="20000"/>
          </a:bodyPr>
          <a:lstStyle/>
          <a:p>
            <a:pPr marL="0" indent="0">
              <a:buNone/>
            </a:pPr>
            <a:r>
              <a:rPr lang="en-US" sz="2000" dirty="0">
                <a:ea typeface="+mn-lt"/>
                <a:cs typeface="+mn-lt"/>
              </a:rPr>
              <a:t>Lord,</a:t>
            </a:r>
          </a:p>
          <a:p>
            <a:pPr marL="0" indent="0">
              <a:buNone/>
            </a:pPr>
            <a:endParaRPr lang="en-US" sz="2000" dirty="0">
              <a:ea typeface="+mn-lt"/>
              <a:cs typeface="+mn-lt"/>
            </a:endParaRPr>
          </a:p>
          <a:p>
            <a:pPr marL="0" indent="0">
              <a:buNone/>
            </a:pPr>
            <a:r>
              <a:rPr lang="en-US" sz="2000" dirty="0">
                <a:ea typeface="+mn-lt"/>
                <a:cs typeface="+mn-lt"/>
              </a:rPr>
              <a:t>Renew our spirits and cleanse our hearts. </a:t>
            </a:r>
          </a:p>
          <a:p>
            <a:pPr marL="0" indent="0">
              <a:buNone/>
            </a:pPr>
            <a:endParaRPr lang="en-US" sz="2000" dirty="0">
              <a:ea typeface="+mn-lt"/>
              <a:cs typeface="+mn-lt"/>
            </a:endParaRPr>
          </a:p>
          <a:p>
            <a:pPr marL="0" indent="0">
              <a:buNone/>
            </a:pPr>
            <a:r>
              <a:rPr lang="en-US" sz="2000" dirty="0">
                <a:ea typeface="+mn-lt"/>
                <a:cs typeface="+mn-lt"/>
              </a:rPr>
              <a:t>Renew our minds and transform our lives. </a:t>
            </a:r>
          </a:p>
          <a:p>
            <a:pPr marL="0" indent="0">
              <a:buNone/>
            </a:pPr>
            <a:r>
              <a:rPr lang="en-US" sz="2000" dirty="0">
                <a:ea typeface="+mn-lt"/>
                <a:cs typeface="+mn-lt"/>
              </a:rPr>
              <a:t>Renew our cities and rebuild our ruins.</a:t>
            </a:r>
            <a:endParaRPr lang="en-US" dirty="0"/>
          </a:p>
          <a:p>
            <a:pPr marL="0" indent="0">
              <a:buNone/>
            </a:pPr>
            <a:endParaRPr lang="en-US" sz="2000" dirty="0">
              <a:ea typeface="+mn-lt"/>
              <a:cs typeface="+mn-lt"/>
            </a:endParaRPr>
          </a:p>
          <a:p>
            <a:pPr marL="0" indent="0">
              <a:buNone/>
            </a:pPr>
            <a:r>
              <a:rPr lang="en-US" sz="2000" dirty="0">
                <a:ea typeface="+mn-lt"/>
                <a:cs typeface="+mn-lt"/>
              </a:rPr>
              <a:t>Renew our world</a:t>
            </a:r>
            <a:endParaRPr lang="en-US" dirty="0"/>
          </a:p>
          <a:p>
            <a:pPr marL="0" indent="0">
              <a:buNone/>
            </a:pPr>
            <a:endParaRPr lang="en-US" sz="2000" dirty="0">
              <a:ea typeface="+mn-lt"/>
              <a:cs typeface="+mn-lt"/>
            </a:endParaRPr>
          </a:p>
          <a:p>
            <a:pPr marL="0" indent="0">
              <a:buNone/>
            </a:pPr>
            <a:r>
              <a:rPr lang="en-US" sz="2000" dirty="0">
                <a:ea typeface="+mn-lt"/>
                <a:cs typeface="+mn-lt"/>
              </a:rPr>
              <a:t>In your name we pray</a:t>
            </a:r>
          </a:p>
          <a:p>
            <a:pPr marL="0" indent="0">
              <a:buNone/>
            </a:pPr>
            <a:endParaRPr lang="en-US" sz="2000" dirty="0">
              <a:cs typeface="Calibri"/>
            </a:endParaRPr>
          </a:p>
          <a:p>
            <a:pPr marL="0" indent="0">
              <a:buNone/>
            </a:pPr>
            <a:r>
              <a:rPr lang="en-US" sz="2000" dirty="0">
                <a:cs typeface="Calibri"/>
              </a:rPr>
              <a:t>Amen</a:t>
            </a:r>
          </a:p>
        </p:txBody>
      </p:sp>
    </p:spTree>
    <p:extLst>
      <p:ext uri="{BB962C8B-B14F-4D97-AF65-F5344CB8AC3E}">
        <p14:creationId xmlns:p14="http://schemas.microsoft.com/office/powerpoint/2010/main" val="318521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38" y="313976"/>
            <a:ext cx="11383347" cy="6124145"/>
          </a:xfrm>
          <a:prstGeom prst="rect">
            <a:avLst/>
          </a:prstGeom>
          <a:solidFill>
            <a:srgbClr val="7030A0"/>
          </a:solidFill>
        </p:spPr>
      </p:pic>
      <p:sp>
        <p:nvSpPr>
          <p:cNvPr id="3" name="Title 1"/>
          <p:cNvSpPr txBox="1">
            <a:spLocks/>
          </p:cNvSpPr>
          <p:nvPr/>
        </p:nvSpPr>
        <p:spPr>
          <a:xfrm>
            <a:off x="438539" y="313977"/>
            <a:ext cx="11383346" cy="1269122"/>
          </a:xfrm>
          <a:prstGeom prst="rect">
            <a:avLst/>
          </a:prstGeom>
          <a:solidFill>
            <a:schemeClr val="bg1">
              <a:alpha val="9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7200" b="0" i="0" u="none" strike="noStrike" kern="1200" cap="none" spc="0" normalizeH="0" baseline="0" noProof="0">
                <a:ln>
                  <a:noFill/>
                </a:ln>
                <a:solidFill>
                  <a:srgbClr val="FF0066"/>
                </a:solidFill>
                <a:effectLst/>
                <a:uLnTx/>
                <a:uFillTx/>
                <a:latin typeface="+mn-lt"/>
                <a:ea typeface="+mj-ea"/>
                <a:cs typeface="+mj-cs"/>
              </a:rPr>
              <a:t>F</a:t>
            </a:r>
            <a:r>
              <a:rPr kumimoji="0" lang="en-GB" sz="7200" b="0" i="0" u="none" strike="noStrike" kern="1200" cap="none" spc="0" normalizeH="0" baseline="0" noProof="0">
                <a:ln>
                  <a:noFill/>
                </a:ln>
                <a:solidFill>
                  <a:srgbClr val="70AD47"/>
                </a:solidFill>
                <a:effectLst/>
                <a:uLnTx/>
                <a:uFillTx/>
                <a:latin typeface="+mn-lt"/>
                <a:ea typeface="+mj-ea"/>
                <a:cs typeface="+mj-cs"/>
              </a:rPr>
              <a:t>r</a:t>
            </a:r>
            <a:r>
              <a:rPr kumimoji="0" lang="en-GB" sz="7200" b="0" i="0" u="none" strike="noStrike" kern="1200" cap="none" spc="0" normalizeH="0" baseline="0" noProof="0">
                <a:ln>
                  <a:noFill/>
                </a:ln>
                <a:solidFill>
                  <a:srgbClr val="FF0000"/>
                </a:solidFill>
                <a:effectLst/>
                <a:uLnTx/>
                <a:uFillTx/>
                <a:latin typeface="+mn-lt"/>
                <a:ea typeface="+mj-ea"/>
                <a:cs typeface="+mj-cs"/>
              </a:rPr>
              <a:t>i</a:t>
            </a:r>
            <a:r>
              <a:rPr kumimoji="0" lang="en-GB" sz="7200" b="0" i="0" u="none" strike="noStrike" kern="1200" cap="none" spc="0" normalizeH="0" baseline="0" noProof="0">
                <a:ln>
                  <a:noFill/>
                </a:ln>
                <a:solidFill>
                  <a:srgbClr val="FFC000"/>
                </a:solidFill>
                <a:effectLst/>
                <a:uLnTx/>
                <a:uFillTx/>
                <a:latin typeface="+mn-lt"/>
                <a:ea typeface="+mj-ea"/>
                <a:cs typeface="+mj-cs"/>
              </a:rPr>
              <a:t>d</a:t>
            </a:r>
            <a:r>
              <a:rPr kumimoji="0" lang="en-GB" sz="7200" b="0" i="0" u="none" strike="noStrike" kern="1200" cap="none" spc="0" normalizeH="0" baseline="0" noProof="0">
                <a:ln>
                  <a:noFill/>
                </a:ln>
                <a:solidFill>
                  <a:srgbClr val="009999"/>
                </a:solidFill>
                <a:effectLst/>
                <a:uLnTx/>
                <a:uFillTx/>
                <a:latin typeface="+mn-lt"/>
                <a:ea typeface="+mj-ea"/>
                <a:cs typeface="+mj-cs"/>
              </a:rPr>
              <a:t>a</a:t>
            </a:r>
            <a:r>
              <a:rPr kumimoji="0" lang="en-GB" sz="7200" b="0" i="0" u="none" strike="noStrike" kern="1200" cap="none" spc="0" normalizeH="0" baseline="0" noProof="0">
                <a:ln>
                  <a:noFill/>
                </a:ln>
                <a:solidFill>
                  <a:srgbClr val="7030A0"/>
                </a:solidFill>
                <a:effectLst/>
                <a:uLnTx/>
                <a:uFillTx/>
                <a:latin typeface="+mn-lt"/>
                <a:ea typeface="+mj-ea"/>
                <a:cs typeface="+mj-cs"/>
              </a:rPr>
              <a:t>y</a:t>
            </a:r>
            <a:r>
              <a:rPr kumimoji="0" lang="en-GB" sz="7200" b="0" i="0" u="none" strike="noStrike" kern="1200" cap="none" spc="0" normalizeH="0" baseline="0" noProof="0">
                <a:ln>
                  <a:noFill/>
                </a:ln>
                <a:solidFill>
                  <a:prstClr val="black"/>
                </a:solidFill>
                <a:effectLst/>
                <a:uLnTx/>
                <a:uFillTx/>
                <a:latin typeface="+mn-lt"/>
                <a:ea typeface="+mj-ea"/>
                <a:cs typeface="+mj-cs"/>
              </a:rPr>
              <a:t> </a:t>
            </a:r>
            <a:r>
              <a:rPr kumimoji="0" lang="en-GB" sz="7200" b="0" i="0" u="none" strike="noStrike" kern="1200" cap="none" spc="0" normalizeH="0" baseline="0" noProof="0">
                <a:ln>
                  <a:noFill/>
                </a:ln>
                <a:solidFill>
                  <a:srgbClr val="002060"/>
                </a:solidFill>
                <a:effectLst/>
                <a:uLnTx/>
                <a:uFillTx/>
                <a:latin typeface="+mn-lt"/>
                <a:ea typeface="+mj-ea"/>
                <a:cs typeface="+mj-cs"/>
              </a:rPr>
              <a:t>M</a:t>
            </a:r>
            <a:r>
              <a:rPr kumimoji="0" lang="en-GB" sz="7200" b="0" i="0" u="none" strike="noStrike" kern="1200" cap="none" spc="0" normalizeH="0" baseline="0" noProof="0">
                <a:ln>
                  <a:noFill/>
                </a:ln>
                <a:solidFill>
                  <a:srgbClr val="FF0066"/>
                </a:solidFill>
                <a:effectLst/>
                <a:uLnTx/>
                <a:uFillTx/>
                <a:latin typeface="+mn-lt"/>
                <a:ea typeface="+mj-ea"/>
                <a:cs typeface="+mj-cs"/>
              </a:rPr>
              <a:t>a</a:t>
            </a:r>
            <a:r>
              <a:rPr kumimoji="0" lang="en-GB" sz="7200" b="0" i="0" u="none" strike="noStrike" kern="1200" cap="none" spc="0" normalizeH="0" baseline="0" noProof="0">
                <a:ln>
                  <a:noFill/>
                </a:ln>
                <a:solidFill>
                  <a:srgbClr val="70AD47"/>
                </a:solidFill>
                <a:effectLst/>
                <a:uLnTx/>
                <a:uFillTx/>
                <a:latin typeface="+mn-lt"/>
                <a:ea typeface="+mj-ea"/>
                <a:cs typeface="+mj-cs"/>
              </a:rPr>
              <a:t>s</a:t>
            </a:r>
            <a:r>
              <a:rPr kumimoji="0" lang="en-GB" sz="7200" b="0" i="0" u="none" strike="noStrike" kern="1200" cap="none" spc="0" normalizeH="0" baseline="0" noProof="0">
                <a:ln>
                  <a:noFill/>
                </a:ln>
                <a:solidFill>
                  <a:srgbClr val="FFC000"/>
                </a:solidFill>
                <a:effectLst/>
                <a:uLnTx/>
                <a:uFillTx/>
                <a:latin typeface="+mn-lt"/>
                <a:ea typeface="+mj-ea"/>
                <a:cs typeface="+mj-cs"/>
              </a:rPr>
              <a:t>s</a:t>
            </a:r>
          </a:p>
        </p:txBody>
      </p:sp>
      <p:sp>
        <p:nvSpPr>
          <p:cNvPr id="4" name="Content Placeholder 2"/>
          <p:cNvSpPr txBox="1">
            <a:spLocks/>
          </p:cNvSpPr>
          <p:nvPr/>
        </p:nvSpPr>
        <p:spPr>
          <a:xfrm>
            <a:off x="438538" y="1889258"/>
            <a:ext cx="11383347" cy="4351338"/>
          </a:xfrm>
          <a:prstGeom prst="rect">
            <a:avLst/>
          </a:prstGeom>
          <a:solidFill>
            <a:schemeClr val="accent6">
              <a:lumMod val="20000"/>
              <a:lumOff val="80000"/>
              <a:alpha val="92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rPr>
              <a:t>Who?</a:t>
            </a:r>
          </a:p>
          <a:p>
            <a:pPr marL="0" indent="0">
              <a:buNone/>
              <a:defRPr/>
            </a:pPr>
            <a:r>
              <a:rPr kumimoji="0" lang="en-GB" sz="2800" b="0" i="0" u="none" strike="noStrike" kern="1200" cap="none" spc="0" normalizeH="0" baseline="0" noProof="0" dirty="0">
                <a:ln>
                  <a:noFill/>
                </a:ln>
                <a:solidFill>
                  <a:srgbClr val="7030A0"/>
                </a:solidFill>
                <a:effectLst/>
                <a:uLnTx/>
                <a:uFillTx/>
              </a:rPr>
              <a:t>Mass this week will be led by </a:t>
            </a:r>
            <a:r>
              <a:rPr lang="en-GB" dirty="0">
                <a:solidFill>
                  <a:srgbClr val="7030A0"/>
                </a:solidFill>
              </a:rPr>
              <a:t>7R</a:t>
            </a:r>
            <a:endParaRPr lang="en-GB" sz="2800" b="0" i="0" u="none" strike="noStrike" kern="1200" cap="none" spc="0" normalizeH="0" baseline="0" noProof="0" dirty="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ea typeface="+mn-ea"/>
                <a:cs typeface="+mn-cs"/>
              </a:rPr>
              <a:t>When?</a:t>
            </a:r>
            <a:endParaRPr lang="en-GB" sz="2800" b="0" i="0" u="none" strike="noStrike" kern="1200" cap="none" spc="0" normalizeH="0" baseline="0" noProof="0">
              <a:ln>
                <a:noFill/>
              </a:ln>
              <a:effectLst/>
              <a:uLnTx/>
              <a:uFillTx/>
              <a:cs typeface="Calibri"/>
            </a:endParaRPr>
          </a:p>
          <a:p>
            <a:pPr marL="0" indent="0">
              <a:buNone/>
              <a:defRPr/>
            </a:pPr>
            <a:r>
              <a:rPr kumimoji="0" lang="en-GB" sz="2800" b="0" i="0" u="none" strike="noStrike" kern="1200" cap="none" spc="0" normalizeH="0" baseline="0" noProof="0" dirty="0">
                <a:ln>
                  <a:noFill/>
                </a:ln>
                <a:solidFill>
                  <a:srgbClr val="7030A0"/>
                </a:solidFill>
                <a:effectLst/>
                <a:uLnTx/>
                <a:uFillTx/>
                <a:ea typeface="+mn-ea"/>
                <a:cs typeface="+mn-cs"/>
              </a:rPr>
              <a:t>Friday Morning at 8.20am</a:t>
            </a:r>
            <a:r>
              <a:rPr lang="en-GB" dirty="0">
                <a:solidFill>
                  <a:srgbClr val="7030A0"/>
                </a:solidFill>
              </a:rPr>
              <a:t> </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ea typeface="+mn-ea"/>
                <a:cs typeface="+mn-cs"/>
              </a:rPr>
              <a:t>Where?</a:t>
            </a:r>
            <a:endParaRPr lang="en-GB" sz="2800" b="0" i="0" u="none" strike="noStrike" kern="1200" cap="none" spc="0" normalizeH="0" baseline="0" noProof="0">
              <a:ln>
                <a:noFill/>
              </a:ln>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7030A0"/>
                </a:solidFill>
                <a:effectLst/>
                <a:uLnTx/>
                <a:uFillTx/>
                <a:ea typeface="+mn-ea"/>
                <a:cs typeface="+mn-cs"/>
              </a:rPr>
              <a:t>In the School Chapel. See you there!</a:t>
            </a:r>
            <a:endParaRPr lang="en-GB" sz="2800" b="0" i="0" u="none" strike="noStrike" kern="1200" cap="none" spc="0" normalizeH="0" baseline="0" noProof="0">
              <a:ln>
                <a:noFill/>
              </a:ln>
              <a:solidFill>
                <a:srgbClr val="7030A0"/>
              </a:solidFill>
              <a:effectLst/>
              <a:uLnTx/>
              <a:uFillTx/>
              <a:cs typeface="Calibri"/>
            </a:endParaRPr>
          </a:p>
        </p:txBody>
      </p:sp>
      <p:sp>
        <p:nvSpPr>
          <p:cNvPr id="5" name="TextBox 4">
            <a:extLst>
              <a:ext uri="{FF2B5EF4-FFF2-40B4-BE49-F238E27FC236}">
                <a16:creationId xmlns:a16="http://schemas.microsoft.com/office/drawing/2014/main" id="{DE1C7F65-56A5-429D-8395-045267966A57}"/>
              </a:ext>
            </a:extLst>
          </p:cNvPr>
          <p:cNvSpPr txBox="1"/>
          <p:nvPr/>
        </p:nvSpPr>
        <p:spPr>
          <a:xfrm rot="706624">
            <a:off x="7052390" y="3010341"/>
            <a:ext cx="4535978"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ea typeface="+mn-ea"/>
                <a:cs typeface="+mn-cs"/>
              </a:rPr>
              <a:t>ALL ARE MOST WELCOME.</a:t>
            </a:r>
          </a:p>
        </p:txBody>
      </p:sp>
      <p:sp>
        <p:nvSpPr>
          <p:cNvPr id="7" name="TextBox 6">
            <a:extLst>
              <a:ext uri="{FF2B5EF4-FFF2-40B4-BE49-F238E27FC236}">
                <a16:creationId xmlns:a16="http://schemas.microsoft.com/office/drawing/2014/main" id="{DE1C7F65-56A5-429D-8395-045267966A57}"/>
              </a:ext>
            </a:extLst>
          </p:cNvPr>
          <p:cNvSpPr txBox="1"/>
          <p:nvPr/>
        </p:nvSpPr>
        <p:spPr>
          <a:xfrm rot="21205681">
            <a:off x="4967204" y="4222666"/>
            <a:ext cx="5160998"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D7D31"/>
                </a:solidFill>
                <a:effectLst/>
                <a:uLnTx/>
                <a:uFillTx/>
                <a:ea typeface="+mn-ea"/>
                <a:cs typeface="+mn-cs"/>
              </a:rPr>
              <a:t>ALL WORDS ARE DISPLAYED ON THE SCREEN.</a:t>
            </a:r>
          </a:p>
        </p:txBody>
      </p:sp>
    </p:spTree>
    <p:extLst>
      <p:ext uri="{BB962C8B-B14F-4D97-AF65-F5344CB8AC3E}">
        <p14:creationId xmlns:p14="http://schemas.microsoft.com/office/powerpoint/2010/main" val="70758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t Mary's School Building | St Mary's Catholic School">
            <a:extLst>
              <a:ext uri="{FF2B5EF4-FFF2-40B4-BE49-F238E27FC236}">
                <a16:creationId xmlns:a16="http://schemas.microsoft.com/office/drawing/2014/main" id="{EBAA3519-CA21-D59A-48EE-A78AD01CE829}"/>
              </a:ext>
            </a:extLst>
          </p:cNvPr>
          <p:cNvPicPr>
            <a:picLocks noChangeAspect="1"/>
          </p:cNvPicPr>
          <p:nvPr/>
        </p:nvPicPr>
        <p:blipFill rotWithShape="1">
          <a:blip r:embed="rId2">
            <a:alphaModFix amt="40000"/>
          </a:blip>
          <a:srcRect t="15895" b="4600"/>
          <a:stretch/>
        </p:blipFill>
        <p:spPr>
          <a:xfrm>
            <a:off x="43542" y="10"/>
            <a:ext cx="12192001" cy="6857990"/>
          </a:xfrm>
          <a:prstGeom prst="rect">
            <a:avLst/>
          </a:prstGeom>
        </p:spPr>
      </p:pic>
      <p:sp>
        <p:nvSpPr>
          <p:cNvPr id="4" name="TextBox 3">
            <a:extLst>
              <a:ext uri="{FF2B5EF4-FFF2-40B4-BE49-F238E27FC236}">
                <a16:creationId xmlns:a16="http://schemas.microsoft.com/office/drawing/2014/main" id="{200B70B4-D8EF-25E1-D6B5-7E638331B1E0}"/>
              </a:ext>
            </a:extLst>
          </p:cNvPr>
          <p:cNvSpPr txBox="1"/>
          <p:nvPr/>
        </p:nvSpPr>
        <p:spPr>
          <a:xfrm>
            <a:off x="838200" y="365125"/>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5400" b="1" dirty="0">
                <a:latin typeface="+mj-lt"/>
                <a:ea typeface="+mj-ea"/>
                <a:cs typeface="+mj-cs"/>
              </a:rPr>
              <a:t>Things to get involved in at St </a:t>
            </a:r>
            <a:r>
              <a:rPr lang="en-US" sz="5400" b="1" err="1">
                <a:latin typeface="+mj-lt"/>
                <a:ea typeface="+mj-ea"/>
                <a:cs typeface="+mj-cs"/>
              </a:rPr>
              <a:t>Marys</a:t>
            </a:r>
            <a:endParaRPr lang="en-US" sz="5400" b="1">
              <a:latin typeface="+mj-lt"/>
              <a:ea typeface="Calibri Light"/>
              <a:cs typeface="Calibri Light"/>
            </a:endParaRPr>
          </a:p>
        </p:txBody>
      </p:sp>
      <p:sp>
        <p:nvSpPr>
          <p:cNvPr id="2" name="TextBox 1">
            <a:extLst>
              <a:ext uri="{FF2B5EF4-FFF2-40B4-BE49-F238E27FC236}">
                <a16:creationId xmlns:a16="http://schemas.microsoft.com/office/drawing/2014/main" id="{B6390547-1420-C898-11BE-83B0B8BDEF4B}"/>
              </a:ext>
            </a:extLst>
          </p:cNvPr>
          <p:cNvSpPr txBox="1"/>
          <p:nvPr/>
        </p:nvSpPr>
        <p:spPr>
          <a:xfrm>
            <a:off x="838200" y="2004446"/>
            <a:ext cx="10515600" cy="41768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3200" b="1" dirty="0"/>
              <a:t>Christian Union</a:t>
            </a:r>
            <a:r>
              <a:rPr lang="en-US" sz="2200" b="1" dirty="0"/>
              <a:t> </a:t>
            </a:r>
            <a:r>
              <a:rPr lang="en-US" sz="2200" dirty="0"/>
              <a:t>- every Tuesday G16</a:t>
            </a:r>
            <a:endParaRPr lang="en-US" sz="2200" dirty="0">
              <a:ea typeface="Calibri"/>
              <a:cs typeface="Calibri"/>
            </a:endParaRPr>
          </a:p>
          <a:p>
            <a:pPr indent="-228600">
              <a:lnSpc>
                <a:spcPct val="90000"/>
              </a:lnSpc>
              <a:spcAft>
                <a:spcPts val="600"/>
              </a:spcAft>
              <a:buFont typeface="Arial" panose="020B0604020202020204" pitchFamily="34" charset="0"/>
              <a:buChar char="•"/>
            </a:pPr>
            <a:endParaRPr lang="en-US" sz="2200" dirty="0">
              <a:ea typeface="Calibri"/>
              <a:cs typeface="Calibri"/>
            </a:endParaRPr>
          </a:p>
          <a:p>
            <a:pPr indent="-228600">
              <a:lnSpc>
                <a:spcPct val="90000"/>
              </a:lnSpc>
              <a:spcAft>
                <a:spcPts val="600"/>
              </a:spcAft>
              <a:buFont typeface="Arial" panose="020B0604020202020204" pitchFamily="34" charset="0"/>
              <a:buChar char="•"/>
            </a:pPr>
            <a:r>
              <a:rPr lang="en-US" sz="3200" b="1" dirty="0"/>
              <a:t>Islamic Union</a:t>
            </a:r>
            <a:r>
              <a:rPr lang="en-US" sz="3200" dirty="0"/>
              <a:t> </a:t>
            </a:r>
            <a:r>
              <a:rPr lang="en-US" sz="2200" dirty="0"/>
              <a:t>- every Tuesday G15</a:t>
            </a:r>
            <a:endParaRPr lang="en-US" sz="2200" dirty="0">
              <a:ea typeface="Calibri"/>
              <a:cs typeface="Calibri"/>
            </a:endParaRPr>
          </a:p>
          <a:p>
            <a:pPr indent="-228600">
              <a:lnSpc>
                <a:spcPct val="90000"/>
              </a:lnSpc>
              <a:spcAft>
                <a:spcPts val="600"/>
              </a:spcAft>
              <a:buFont typeface="Arial" panose="020B0604020202020204" pitchFamily="34" charset="0"/>
              <a:buChar char="•"/>
            </a:pPr>
            <a:endParaRPr lang="en-US" sz="2200" dirty="0">
              <a:ea typeface="Calibri"/>
              <a:cs typeface="Calibri"/>
            </a:endParaRPr>
          </a:p>
          <a:p>
            <a:pPr indent="-228600">
              <a:lnSpc>
                <a:spcPct val="90000"/>
              </a:lnSpc>
              <a:spcAft>
                <a:spcPts val="600"/>
              </a:spcAft>
              <a:buFont typeface="Arial" panose="020B0604020202020204" pitchFamily="34" charset="0"/>
              <a:buChar char="•"/>
            </a:pPr>
            <a:r>
              <a:rPr lang="en-US" sz="3200" b="1" dirty="0"/>
              <a:t>Islamic prayer -</a:t>
            </a:r>
            <a:r>
              <a:rPr lang="en-US" sz="2200" b="1" dirty="0"/>
              <a:t> </a:t>
            </a:r>
            <a:r>
              <a:rPr lang="en-US" sz="2200" dirty="0"/>
              <a:t>available every lunchtime at the Counsellors room.</a:t>
            </a:r>
            <a:endParaRPr lang="en-US" sz="2200" dirty="0">
              <a:ea typeface="Calibri"/>
              <a:cs typeface="Calibri"/>
            </a:endParaRPr>
          </a:p>
          <a:p>
            <a:pPr indent="-228600">
              <a:lnSpc>
                <a:spcPct val="90000"/>
              </a:lnSpc>
              <a:spcAft>
                <a:spcPts val="600"/>
              </a:spcAft>
              <a:buFont typeface="Arial" panose="020B0604020202020204" pitchFamily="34" charset="0"/>
              <a:buChar char="•"/>
            </a:pPr>
            <a:endParaRPr lang="en-US" sz="3200" b="1" dirty="0">
              <a:ea typeface="Calibri"/>
              <a:cs typeface="Calibri"/>
            </a:endParaRPr>
          </a:p>
          <a:p>
            <a:pPr indent="-228600">
              <a:lnSpc>
                <a:spcPct val="90000"/>
              </a:lnSpc>
              <a:spcAft>
                <a:spcPts val="600"/>
              </a:spcAft>
              <a:buFont typeface="Arial" panose="020B0604020202020204" pitchFamily="34" charset="0"/>
              <a:buChar char="•"/>
            </a:pPr>
            <a:r>
              <a:rPr lang="en-US" sz="3200" b="1" dirty="0"/>
              <a:t>Christmas Club</a:t>
            </a:r>
            <a:r>
              <a:rPr lang="en-US" sz="2200" dirty="0"/>
              <a:t> - every Friday in G13. Come and make Christmas cards to send and other items for Christmas</a:t>
            </a:r>
            <a:endParaRPr lang="en-US" sz="2200" dirty="0">
              <a:ea typeface="Calibri"/>
              <a:cs typeface="Calibri"/>
            </a:endParaRPr>
          </a:p>
        </p:txBody>
      </p:sp>
    </p:spTree>
    <p:extLst>
      <p:ext uri="{BB962C8B-B14F-4D97-AF65-F5344CB8AC3E}">
        <p14:creationId xmlns:p14="http://schemas.microsoft.com/office/powerpoint/2010/main" val="118339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ainbow flag flying in the wind&#10;&#10;Description automatically generated">
            <a:extLst>
              <a:ext uri="{FF2B5EF4-FFF2-40B4-BE49-F238E27FC236}">
                <a16:creationId xmlns:a16="http://schemas.microsoft.com/office/drawing/2014/main" id="{4FAC3B7D-2A4D-D94E-6311-B16437D3C17B}"/>
              </a:ext>
            </a:extLst>
          </p:cNvPr>
          <p:cNvPicPr>
            <a:picLocks noChangeAspect="1"/>
          </p:cNvPicPr>
          <p:nvPr/>
        </p:nvPicPr>
        <p:blipFill>
          <a:blip r:embed="rId2"/>
          <a:stretch>
            <a:fillRect/>
          </a:stretch>
        </p:blipFill>
        <p:spPr>
          <a:xfrm>
            <a:off x="2073570" y="643467"/>
            <a:ext cx="8044859"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647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en in doubt; be Unique - SPR India Blog">
            <a:extLst>
              <a:ext uri="{FF2B5EF4-FFF2-40B4-BE49-F238E27FC236}">
                <a16:creationId xmlns:a16="http://schemas.microsoft.com/office/drawing/2014/main" id="{B12108A5-A912-FE3D-E63E-9B8F3578D8B5}"/>
              </a:ext>
            </a:extLst>
          </p:cNvPr>
          <p:cNvPicPr>
            <a:picLocks noChangeAspect="1"/>
          </p:cNvPicPr>
          <p:nvPr/>
        </p:nvPicPr>
        <p:blipFill rotWithShape="1">
          <a:blip r:embed="rId2"/>
          <a:srcRect/>
          <a:stretch/>
        </p:blipFill>
        <p:spPr>
          <a:xfrm>
            <a:off x="-3047" y="10"/>
            <a:ext cx="12191999" cy="6857990"/>
          </a:xfrm>
          <a:prstGeom prst="rect">
            <a:avLst/>
          </a:prstGeom>
        </p:spPr>
      </p:pic>
      <p:sp>
        <p:nvSpPr>
          <p:cNvPr id="2" name="Title 1"/>
          <p:cNvSpPr>
            <a:spLocks noGrp="1"/>
          </p:cNvSpPr>
          <p:nvPr>
            <p:ph type="ctrTitle"/>
          </p:nvPr>
        </p:nvSpPr>
        <p:spPr>
          <a:xfrm>
            <a:off x="1064623" y="2056378"/>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ea typeface="Calibri Light"/>
                <a:cs typeface="Calibri Light"/>
              </a:rPr>
              <a:t>Stand Up Even If You Stand Out</a:t>
            </a:r>
            <a:endParaRPr lang="en-US" sz="5200" dirty="0">
              <a:solidFill>
                <a:srgbClr val="FFFFFF"/>
              </a:solidFill>
            </a:endParaRPr>
          </a:p>
        </p:txBody>
      </p:sp>
      <p:sp>
        <p:nvSpPr>
          <p:cNvPr id="3" name="Subtitle 2"/>
          <p:cNvSpPr>
            <a:spLocks noGrp="1"/>
          </p:cNvSpPr>
          <p:nvPr>
            <p:ph type="subTitle" idx="1"/>
          </p:nvPr>
        </p:nvSpPr>
        <p:spPr>
          <a:xfrm>
            <a:off x="1110937" y="5715786"/>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ea typeface="Calibri"/>
                <a:cs typeface="Calibri"/>
              </a:rPr>
              <a:t>Thoughts and prayers </a:t>
            </a:r>
          </a:p>
          <a:p>
            <a:r>
              <a:rPr lang="en-US" dirty="0">
                <a:solidFill>
                  <a:srgbClr val="FFFFFF"/>
                </a:solidFill>
                <a:ea typeface="Calibri"/>
                <a:cs typeface="Calibri"/>
              </a:rPr>
              <a:t>Monday 27th November – Friday 1st December</a:t>
            </a:r>
          </a:p>
        </p:txBody>
      </p:sp>
    </p:spTree>
    <p:extLst>
      <p:ext uri="{BB962C8B-B14F-4D97-AF65-F5344CB8AC3E}">
        <p14:creationId xmlns:p14="http://schemas.microsoft.com/office/powerpoint/2010/main" val="407173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0CBC5D-AFBE-DD43-6CA0-2E6EEA0D2784}"/>
              </a:ext>
            </a:extLst>
          </p:cNvPr>
          <p:cNvSpPr>
            <a:spLocks noGrp="1"/>
          </p:cNvSpPr>
          <p:nvPr>
            <p:ph type="title"/>
          </p:nvPr>
        </p:nvSpPr>
        <p:spPr>
          <a:xfrm>
            <a:off x="641821" y="640080"/>
            <a:ext cx="5613545" cy="1481328"/>
          </a:xfrm>
        </p:spPr>
        <p:txBody>
          <a:bodyPr anchor="b">
            <a:normAutofit fontScale="90000"/>
          </a:bodyPr>
          <a:lstStyle/>
          <a:p>
            <a:r>
              <a:rPr lang="en-US" sz="5400" dirty="0">
                <a:latin typeface="Baguet Script"/>
                <a:cs typeface="Calibri Light"/>
              </a:rPr>
              <a:t>Why is it important to stand up ?</a:t>
            </a:r>
            <a:endParaRPr lang="en-US" sz="5400" dirty="0">
              <a:latin typeface="Baguet Script"/>
            </a:endParaRP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C839C7-FBFB-88FF-D09D-10ED41D60868}"/>
              </a:ext>
            </a:extLst>
          </p:cNvPr>
          <p:cNvSpPr>
            <a:spLocks noGrp="1"/>
          </p:cNvSpPr>
          <p:nvPr>
            <p:ph idx="1"/>
          </p:nvPr>
        </p:nvSpPr>
        <p:spPr>
          <a:xfrm>
            <a:off x="576507" y="1975104"/>
            <a:ext cx="4818888" cy="3547872"/>
          </a:xfrm>
        </p:spPr>
        <p:txBody>
          <a:bodyPr vert="horz" lIns="91440" tIns="45720" rIns="91440" bIns="45720" rtlCol="0" anchor="t">
            <a:normAutofit/>
          </a:bodyPr>
          <a:lstStyle/>
          <a:p>
            <a:pPr marL="0" indent="0">
              <a:buNone/>
            </a:pPr>
            <a:br>
              <a:rPr lang="en-US" sz="1900"/>
            </a:br>
            <a:endParaRPr lang="en-US" sz="1900">
              <a:cs typeface="Calibri" panose="020F0502020204030204"/>
            </a:endParaRPr>
          </a:p>
          <a:p>
            <a:endParaRPr lang="en-US" sz="1900">
              <a:latin typeface="Segoe UI"/>
              <a:cs typeface="Segoe UI"/>
            </a:endParaRPr>
          </a:p>
          <a:p>
            <a:pPr marL="0" indent="0">
              <a:buNone/>
            </a:pPr>
            <a:r>
              <a:rPr lang="en-US" sz="1900" dirty="0">
                <a:latin typeface="Segoe UI"/>
                <a:cs typeface="Segoe UI"/>
              </a:rPr>
              <a:t>Standing up for what you believe in is essential because it reflects your values and principles. It empowers you to make a positive impact, create change, and contribute to a better world aligned with your convictions. It also fosters personal growth and helps build a more just society by advocating for what's important to you.</a:t>
            </a:r>
            <a:endParaRPr lang="en-US" sz="1900" dirty="0">
              <a:cs typeface="Calibri" panose="020F0502020204030204"/>
            </a:endParaRPr>
          </a:p>
          <a:p>
            <a:endParaRPr lang="en-US" sz="1900">
              <a:cs typeface="Calibri" panose="020F0502020204030204"/>
            </a:endParaRPr>
          </a:p>
        </p:txBody>
      </p:sp>
      <p:pic>
        <p:nvPicPr>
          <p:cNvPr id="4" name="Picture 3" descr="Stand Up For What You Believe In | Encouragement quotes, Empowerment  quotes, Picture quotes">
            <a:extLst>
              <a:ext uri="{FF2B5EF4-FFF2-40B4-BE49-F238E27FC236}">
                <a16:creationId xmlns:a16="http://schemas.microsoft.com/office/drawing/2014/main" id="{077D371E-545B-0873-DC0E-8EB3B11D53C8}"/>
              </a:ext>
            </a:extLst>
          </p:cNvPr>
          <p:cNvPicPr>
            <a:picLocks noChangeAspect="1"/>
          </p:cNvPicPr>
          <p:nvPr/>
        </p:nvPicPr>
        <p:blipFill>
          <a:blip r:embed="rId2"/>
          <a:stretch>
            <a:fillRect/>
          </a:stretch>
        </p:blipFill>
        <p:spPr>
          <a:xfrm>
            <a:off x="6099048" y="958817"/>
            <a:ext cx="5458968" cy="4940366"/>
          </a:xfrm>
          <a:prstGeom prst="rect">
            <a:avLst/>
          </a:prstGeom>
        </p:spPr>
      </p:pic>
    </p:spTree>
    <p:extLst>
      <p:ext uri="{BB962C8B-B14F-4D97-AF65-F5344CB8AC3E}">
        <p14:creationId xmlns:p14="http://schemas.microsoft.com/office/powerpoint/2010/main" val="4091074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ope Francis Quotes On Love 14 | QuotesBae">
            <a:extLst>
              <a:ext uri="{FF2B5EF4-FFF2-40B4-BE49-F238E27FC236}">
                <a16:creationId xmlns:a16="http://schemas.microsoft.com/office/drawing/2014/main" id="{92E48EBA-903C-0AC4-768A-6DF96CD0EB6D}"/>
              </a:ext>
            </a:extLst>
          </p:cNvPr>
          <p:cNvPicPr>
            <a:picLocks noGrp="1" noChangeAspect="1"/>
          </p:cNvPicPr>
          <p:nvPr>
            <p:ph idx="1"/>
          </p:nvPr>
        </p:nvPicPr>
        <p:blipFill>
          <a:blip r:embed="rId2"/>
          <a:stretch>
            <a:fillRect/>
          </a:stretch>
        </p:blipFill>
        <p:spPr>
          <a:xfrm>
            <a:off x="2349826" y="914400"/>
            <a:ext cx="7416147" cy="4968819"/>
          </a:xfrm>
          <a:prstGeom prst="rect">
            <a:avLst/>
          </a:prstGeom>
        </p:spPr>
      </p:pic>
    </p:spTree>
    <p:extLst>
      <p:ext uri="{BB962C8B-B14F-4D97-AF65-F5344CB8AC3E}">
        <p14:creationId xmlns:p14="http://schemas.microsoft.com/office/powerpoint/2010/main" val="12366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 lessons Pope Francis has taught with his actions more than his words |  America Magazine">
            <a:extLst>
              <a:ext uri="{FF2B5EF4-FFF2-40B4-BE49-F238E27FC236}">
                <a16:creationId xmlns:a16="http://schemas.microsoft.com/office/drawing/2014/main" id="{84411DBF-5F8D-2FE5-2A1A-925F4254433F}"/>
              </a:ext>
            </a:extLst>
          </p:cNvPr>
          <p:cNvPicPr>
            <a:picLocks noChangeAspect="1"/>
          </p:cNvPicPr>
          <p:nvPr/>
        </p:nvPicPr>
        <p:blipFill rotWithShape="1">
          <a:blip r:embed="rId2">
            <a:alphaModFix amt="40000"/>
          </a:blip>
          <a:srcRect t="8333" b="8333"/>
          <a:stretch/>
        </p:blipFill>
        <p:spPr>
          <a:xfrm>
            <a:off x="20" y="10"/>
            <a:ext cx="12191979" cy="6857990"/>
          </a:xfrm>
          <a:prstGeom prst="rect">
            <a:avLst/>
          </a:prstGeom>
        </p:spPr>
      </p:pic>
      <p:sp>
        <p:nvSpPr>
          <p:cNvPr id="18"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B3EA53-3817-DCF2-928A-0AE6BC50A71C}"/>
              </a:ext>
            </a:extLst>
          </p:cNvPr>
          <p:cNvSpPr>
            <a:spLocks noGrp="1"/>
          </p:cNvSpPr>
          <p:nvPr>
            <p:ph idx="1"/>
          </p:nvPr>
        </p:nvSpPr>
        <p:spPr>
          <a:xfrm>
            <a:off x="838200" y="2004446"/>
            <a:ext cx="10515600" cy="4176897"/>
          </a:xfrm>
        </p:spPr>
        <p:txBody>
          <a:bodyPr vert="horz" lIns="91440" tIns="45720" rIns="91440" bIns="45720" rtlCol="0">
            <a:normAutofit/>
          </a:bodyPr>
          <a:lstStyle/>
          <a:p>
            <a:pPr marL="0" indent="0">
              <a:buNone/>
            </a:pPr>
            <a:r>
              <a:rPr lang="en-US" sz="2200">
                <a:solidFill>
                  <a:schemeClr val="bg1"/>
                </a:solidFill>
                <a:latin typeface="Segoe UI"/>
                <a:cs typeface="Segoe UI"/>
              </a:rPr>
              <a:t>Pope Francis has spoken out on various social issues, advocating for the poor, refugees, and marginalized communities. </a:t>
            </a:r>
            <a:endParaRPr lang="en-US" sz="2200">
              <a:solidFill>
                <a:schemeClr val="bg1"/>
              </a:solidFill>
              <a:latin typeface="Calibri" panose="020F0502020204030204"/>
              <a:cs typeface="Calibri" panose="020F0502020204030204"/>
            </a:endParaRPr>
          </a:p>
          <a:p>
            <a:pPr marL="0" indent="0">
              <a:buNone/>
            </a:pPr>
            <a:endParaRPr lang="en-US" sz="2200">
              <a:solidFill>
                <a:schemeClr val="bg1"/>
              </a:solidFill>
              <a:latin typeface="Segoe UI"/>
              <a:cs typeface="Segoe UI"/>
            </a:endParaRPr>
          </a:p>
          <a:p>
            <a:pPr marL="0" indent="0">
              <a:buNone/>
            </a:pPr>
            <a:r>
              <a:rPr lang="en-US" sz="2200">
                <a:solidFill>
                  <a:schemeClr val="bg1"/>
                </a:solidFill>
                <a:latin typeface="Segoe UI"/>
                <a:cs typeface="Segoe UI"/>
              </a:rPr>
              <a:t>He's addressed topics like climate change, economic inequality, and the need for compassion and inclusion within the Church. </a:t>
            </a:r>
            <a:endParaRPr lang="en-US" sz="2200">
              <a:solidFill>
                <a:schemeClr val="bg1"/>
              </a:solidFill>
              <a:latin typeface="Calibri" panose="020F0502020204030204"/>
              <a:cs typeface="Calibri" panose="020F0502020204030204"/>
            </a:endParaRPr>
          </a:p>
          <a:p>
            <a:pPr marL="0" indent="0">
              <a:buNone/>
            </a:pPr>
            <a:endParaRPr lang="en-US" sz="2200">
              <a:solidFill>
                <a:schemeClr val="bg1"/>
              </a:solidFill>
              <a:latin typeface="Segoe UI"/>
              <a:cs typeface="Segoe UI"/>
            </a:endParaRPr>
          </a:p>
          <a:p>
            <a:pPr marL="0" indent="0">
              <a:buNone/>
            </a:pPr>
            <a:r>
              <a:rPr lang="en-US" sz="2200">
                <a:solidFill>
                  <a:schemeClr val="bg1"/>
                </a:solidFill>
                <a:latin typeface="Segoe UI"/>
                <a:cs typeface="Segoe UI"/>
              </a:rPr>
              <a:t>He's also emphasised the importance of dialogue, mercy, and caring for the environment as crucial elements of social justice and ethical living. </a:t>
            </a:r>
            <a:endParaRPr lang="en-US" sz="2200">
              <a:solidFill>
                <a:schemeClr val="bg1"/>
              </a:solidFill>
              <a:latin typeface="Calibri" panose="020F0502020204030204"/>
              <a:cs typeface="Calibri" panose="020F0502020204030204"/>
            </a:endParaRPr>
          </a:p>
          <a:p>
            <a:pPr marL="0" indent="0">
              <a:buNone/>
            </a:pPr>
            <a:endParaRPr lang="en-US" sz="2200">
              <a:solidFill>
                <a:schemeClr val="bg1"/>
              </a:solidFill>
              <a:latin typeface="Segoe UI"/>
              <a:cs typeface="Segoe UI"/>
            </a:endParaRPr>
          </a:p>
          <a:p>
            <a:pPr marL="0" indent="0">
              <a:buNone/>
            </a:pPr>
            <a:r>
              <a:rPr lang="en-US" sz="2200">
                <a:solidFill>
                  <a:schemeClr val="bg1"/>
                </a:solidFill>
                <a:latin typeface="Segoe UI"/>
                <a:cs typeface="Segoe UI"/>
              </a:rPr>
              <a:t>His actions, speeches, and encyclicals often reflect these values, encouraging others to stand up for what is right and just</a:t>
            </a:r>
            <a:endParaRPr lang="en-US" sz="2200">
              <a:solidFill>
                <a:schemeClr val="bg1"/>
              </a:solidFill>
              <a:cs typeface="Calibri" panose="020F0502020204030204"/>
            </a:endParaRPr>
          </a:p>
        </p:txBody>
      </p:sp>
    </p:spTree>
    <p:extLst>
      <p:ext uri="{BB962C8B-B14F-4D97-AF65-F5344CB8AC3E}">
        <p14:creationId xmlns:p14="http://schemas.microsoft.com/office/powerpoint/2010/main" val="41927513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Stand Up Even If You Stand Out</vt:lpstr>
      <vt:lpstr>PowerPoint Presentation</vt:lpstr>
      <vt:lpstr>PowerPoint Presentation</vt:lpstr>
      <vt:lpstr>PowerPoint Presentation</vt:lpstr>
      <vt:lpstr>PowerPoint Presentation</vt:lpstr>
      <vt:lpstr>Stand Up Even If You Stand Out</vt:lpstr>
      <vt:lpstr>Why is it important to stand up ?</vt:lpstr>
      <vt:lpstr>PowerPoint Presentation</vt:lpstr>
      <vt:lpstr>PowerPoint Presentation</vt:lpstr>
      <vt:lpstr>Class Discussion</vt:lpstr>
      <vt:lpstr>Let Us Pray</vt:lpstr>
      <vt:lpstr>Stand Up Even If You Stand Out</vt:lpstr>
      <vt:lpstr>PowerPoint Presentation</vt:lpstr>
      <vt:lpstr>Colin Kaepernick</vt:lpstr>
      <vt:lpstr>Jesse Owens</vt:lpstr>
      <vt:lpstr>Jason Collins</vt:lpstr>
      <vt:lpstr>Dipika Pallikal</vt:lpstr>
      <vt:lpstr>PowerPoint Presentation</vt:lpstr>
      <vt:lpstr>PowerPoint Presentation</vt:lpstr>
      <vt:lpstr>Stand Up Even If You Stand Out</vt:lpstr>
      <vt:lpstr>The Scripture This Week</vt:lpstr>
      <vt:lpstr>PowerPoint Presentation</vt:lpstr>
      <vt:lpstr>Let Us Pray</vt:lpstr>
      <vt:lpstr>Stand Up Even If You Stand Out</vt:lpstr>
      <vt:lpstr>Can you find the odd one out in this video?</vt:lpstr>
      <vt:lpstr>Greta Thunberg</vt:lpstr>
      <vt:lpstr>What would you like to see change?</vt:lpstr>
      <vt:lpstr>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391</cp:revision>
  <dcterms:created xsi:type="dcterms:W3CDTF">2023-11-10T13:45:22Z</dcterms:created>
  <dcterms:modified xsi:type="dcterms:W3CDTF">2023-11-27T08:49:22Z</dcterms:modified>
</cp:coreProperties>
</file>