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79" r:id="rId5"/>
    <p:sldId id="277" r:id="rId6"/>
    <p:sldId id="276" r:id="rId7"/>
    <p:sldId id="283" r:id="rId8"/>
    <p:sldId id="285" r:id="rId9"/>
    <p:sldId id="284" r:id="rId10"/>
    <p:sldId id="267" r:id="rId11"/>
    <p:sldId id="281" r:id="rId12"/>
    <p:sldId id="286" r:id="rId13"/>
    <p:sldId id="287" r:id="rId14"/>
    <p:sldId id="288" r:id="rId15"/>
    <p:sldId id="262" r:id="rId16"/>
    <p:sldId id="282" r:id="rId17"/>
    <p:sldId id="289" r:id="rId18"/>
    <p:sldId id="290" r:id="rId19"/>
    <p:sldId id="257" r:id="rId20"/>
    <p:sldId id="291" r:id="rId21"/>
    <p:sldId id="293" r:id="rId22"/>
    <p:sldId id="294" r:id="rId23"/>
    <p:sldId id="292" r:id="rId24"/>
    <p:sldId id="29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892"/>
    <a:srgbClr val="682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B321FC-30B1-857A-DB02-BBDD9AE667B7}" v="1771" dt="2023-11-14T17:00:36.8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Tmqi_i6h35M?feature=oembe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ideo" Target="https://www.youtube.com/embed/eWn55sSOD14?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OygsHbM1UCw?feature=oembed"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82BB8AD6-62C5-7BC3-B93C-323AEB30A6FA}"/>
              </a:ext>
            </a:extLst>
          </p:cNvPr>
          <p:cNvSpPr txBox="1"/>
          <p:nvPr/>
        </p:nvSpPr>
        <p:spPr>
          <a:xfrm>
            <a:off x="-11502" y="6340735"/>
            <a:ext cx="1224439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rgbClr val="000000"/>
                </a:solidFill>
                <a:cs typeface="Calibri"/>
              </a:rPr>
              <a:t>Thoughts and Prayers 20th November – 24th November</a:t>
            </a:r>
          </a:p>
        </p:txBody>
      </p:sp>
      <p:sp>
        <p:nvSpPr>
          <p:cNvPr id="5" name="TextBox 2">
            <a:extLst>
              <a:ext uri="{FF2B5EF4-FFF2-40B4-BE49-F238E27FC236}">
                <a16:creationId xmlns:a16="http://schemas.microsoft.com/office/drawing/2014/main" id="{FB8D076D-75A0-D400-8DDA-92517EBF1A92}"/>
              </a:ext>
            </a:extLst>
          </p:cNvPr>
          <p:cNvSpPr txBox="1"/>
          <p:nvPr/>
        </p:nvSpPr>
        <p:spPr>
          <a:xfrm>
            <a:off x="1517424" y="-50085"/>
            <a:ext cx="902232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dirty="0">
                <a:solidFill>
                  <a:srgbClr val="000000"/>
                </a:solidFill>
              </a:rPr>
              <a:t>Theme of the week: Rewards</a:t>
            </a:r>
            <a:endParaRPr lang="en-US" dirty="0" err="1">
              <a:solidFill>
                <a:srgbClr val="000000"/>
              </a:solidFill>
              <a:cs typeface="Calibri"/>
            </a:endParaRPr>
          </a:p>
        </p:txBody>
      </p:sp>
      <p:pic>
        <p:nvPicPr>
          <p:cNvPr id="2" name="Picture 1" descr="12 Employee Rewards to Improve Engagement and Recognition">
            <a:extLst>
              <a:ext uri="{FF2B5EF4-FFF2-40B4-BE49-F238E27FC236}">
                <a16:creationId xmlns:a16="http://schemas.microsoft.com/office/drawing/2014/main" id="{DDDCA48F-5AAD-911D-0F25-1E39925F2CBA}"/>
              </a:ext>
            </a:extLst>
          </p:cNvPr>
          <p:cNvPicPr>
            <a:picLocks noChangeAspect="1"/>
          </p:cNvPicPr>
          <p:nvPr/>
        </p:nvPicPr>
        <p:blipFill rotWithShape="1">
          <a:blip r:embed="rId2"/>
          <a:srcRect l="37" t="12399" b="161"/>
          <a:stretch/>
        </p:blipFill>
        <p:spPr>
          <a:xfrm>
            <a:off x="-1" y="510629"/>
            <a:ext cx="12195673" cy="5864567"/>
          </a:xfrm>
          <a:prstGeom prst="rect">
            <a:avLst/>
          </a:prstGeom>
        </p:spPr>
      </p:pic>
    </p:spTree>
    <p:extLst>
      <p:ext uri="{BB962C8B-B14F-4D97-AF65-F5344CB8AC3E}">
        <p14:creationId xmlns:p14="http://schemas.microsoft.com/office/powerpoint/2010/main" val="4052288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e joy of giving">
            <a:hlinkClick r:id="" action="ppaction://media"/>
            <a:extLst>
              <a:ext uri="{FF2B5EF4-FFF2-40B4-BE49-F238E27FC236}">
                <a16:creationId xmlns:a16="http://schemas.microsoft.com/office/drawing/2014/main" id="{023DA402-8D0B-FD46-003D-060BCA8780EE}"/>
              </a:ext>
            </a:extLst>
          </p:cNvPr>
          <p:cNvPicPr>
            <a:picLocks noRot="1" noChangeAspect="1"/>
          </p:cNvPicPr>
          <p:nvPr>
            <a:videoFile r:link="rId1"/>
          </p:nvPr>
        </p:nvPicPr>
        <p:blipFill>
          <a:blip r:embed="rId3"/>
          <a:stretch>
            <a:fillRect/>
          </a:stretch>
        </p:blipFill>
        <p:spPr>
          <a:xfrm>
            <a:off x="3175" y="0"/>
            <a:ext cx="12187238" cy="6858000"/>
          </a:xfrm>
          <a:prstGeom prst="rect">
            <a:avLst/>
          </a:prstGeom>
        </p:spPr>
      </p:pic>
    </p:spTree>
    <p:extLst>
      <p:ext uri="{BB962C8B-B14F-4D97-AF65-F5344CB8AC3E}">
        <p14:creationId xmlns:p14="http://schemas.microsoft.com/office/powerpoint/2010/main" val="927685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9D6EEA4-51EF-4796-BE5B-F3EB11F23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he Act of Giving – The Memoirs of a Great Lady">
            <a:extLst>
              <a:ext uri="{FF2B5EF4-FFF2-40B4-BE49-F238E27FC236}">
                <a16:creationId xmlns:a16="http://schemas.microsoft.com/office/drawing/2014/main" id="{B8767B2F-D0E2-2A3D-4BD9-3F2EA0ACE0AF}"/>
              </a:ext>
            </a:extLst>
          </p:cNvPr>
          <p:cNvPicPr>
            <a:picLocks noChangeAspect="1"/>
          </p:cNvPicPr>
          <p:nvPr/>
        </p:nvPicPr>
        <p:blipFill rotWithShape="1">
          <a:blip r:embed="rId2">
            <a:alphaModFix amt="25000"/>
          </a:blip>
          <a:srcRect t="15730"/>
          <a:stretch/>
        </p:blipFill>
        <p:spPr>
          <a:xfrm>
            <a:off x="20" y="-1"/>
            <a:ext cx="12191980" cy="6858001"/>
          </a:xfrm>
          <a:prstGeom prst="rect">
            <a:avLst/>
          </a:prstGeom>
        </p:spPr>
      </p:pic>
      <p:sp>
        <p:nvSpPr>
          <p:cNvPr id="2" name="Title 1">
            <a:extLst>
              <a:ext uri="{FF2B5EF4-FFF2-40B4-BE49-F238E27FC236}">
                <a16:creationId xmlns:a16="http://schemas.microsoft.com/office/drawing/2014/main" id="{6FC9FCB1-5BA7-66B6-141B-428821E2FAD5}"/>
              </a:ext>
            </a:extLst>
          </p:cNvPr>
          <p:cNvSpPr>
            <a:spLocks noGrp="1"/>
          </p:cNvSpPr>
          <p:nvPr>
            <p:ph type="title"/>
          </p:nvPr>
        </p:nvSpPr>
        <p:spPr>
          <a:xfrm>
            <a:off x="724015" y="379617"/>
            <a:ext cx="6696445" cy="1325563"/>
          </a:xfrm>
        </p:spPr>
        <p:txBody>
          <a:bodyPr>
            <a:normAutofit/>
          </a:bodyPr>
          <a:lstStyle/>
          <a:p>
            <a:r>
              <a:rPr lang="en-US" sz="4000" dirty="0">
                <a:solidFill>
                  <a:srgbClr val="FFFFFF"/>
                </a:solidFill>
                <a:latin typeface="Modern Love"/>
                <a:ea typeface="Calibri Light"/>
                <a:cs typeface="Calibri Light"/>
              </a:rPr>
              <a:t>The Joy of Giving </a:t>
            </a:r>
            <a:endParaRPr lang="en-US" sz="4000" dirty="0">
              <a:solidFill>
                <a:srgbClr val="FFFFFF"/>
              </a:solidFill>
              <a:latin typeface="Modern Love"/>
            </a:endParaRPr>
          </a:p>
        </p:txBody>
      </p:sp>
      <p:sp>
        <p:nvSpPr>
          <p:cNvPr id="3" name="Content Placeholder 2">
            <a:extLst>
              <a:ext uri="{FF2B5EF4-FFF2-40B4-BE49-F238E27FC236}">
                <a16:creationId xmlns:a16="http://schemas.microsoft.com/office/drawing/2014/main" id="{A9A9B5AC-4FAC-AE43-3242-1785BD408DDB}"/>
              </a:ext>
            </a:extLst>
          </p:cNvPr>
          <p:cNvSpPr>
            <a:spLocks noGrp="1"/>
          </p:cNvSpPr>
          <p:nvPr>
            <p:ph idx="1"/>
          </p:nvPr>
        </p:nvSpPr>
        <p:spPr>
          <a:xfrm>
            <a:off x="723900" y="1668386"/>
            <a:ext cx="10935077" cy="2433722"/>
          </a:xfrm>
        </p:spPr>
        <p:txBody>
          <a:bodyPr vert="horz" lIns="91440" tIns="45720" rIns="91440" bIns="45720" rtlCol="0" anchor="t">
            <a:noAutofit/>
          </a:bodyPr>
          <a:lstStyle/>
          <a:p>
            <a:pPr marL="0" indent="0">
              <a:buNone/>
            </a:pPr>
            <a:r>
              <a:rPr lang="en-US" sz="2000" dirty="0">
                <a:solidFill>
                  <a:srgbClr val="FFFFFF"/>
                </a:solidFill>
                <a:ea typeface="+mn-lt"/>
                <a:cs typeface="+mn-lt"/>
              </a:rPr>
              <a:t>Giving is joyful because it provides a sense of purpose, fostering connection and empathy. The positive impact of generosity, coupled with feelings of gratitude, contributes to a fulfilling experience. Acts of giving, driven by intrinsic motivation, positively affect mental and emotional well-being. Engaging in selfless acts aligns with spiritual and moral principles, bringing joy through the transcendence of personal needs.</a:t>
            </a:r>
          </a:p>
          <a:p>
            <a:pPr marL="457200" indent="-457200">
              <a:buAutoNum type="arabicPeriod"/>
            </a:pPr>
            <a:endParaRPr lang="en-US" sz="2000" dirty="0">
              <a:solidFill>
                <a:srgbClr val="FFFFFF"/>
              </a:solidFill>
              <a:ea typeface="Calibri" panose="020F0502020204030204"/>
              <a:cs typeface="Calibri" panose="020F0502020204030204"/>
            </a:endParaRPr>
          </a:p>
          <a:p>
            <a:pPr marL="457200" indent="-457200">
              <a:buAutoNum type="arabicPeriod"/>
            </a:pPr>
            <a:r>
              <a:rPr lang="en-US" sz="2000" dirty="0">
                <a:solidFill>
                  <a:srgbClr val="FFFFFF"/>
                </a:solidFill>
                <a:ea typeface="Calibri" panose="020F0502020204030204"/>
                <a:cs typeface="Calibri" panose="020F0502020204030204"/>
              </a:rPr>
              <a:t>After watching the video, how does Cynthia express the joy of giving?</a:t>
            </a:r>
          </a:p>
          <a:p>
            <a:pPr marL="457200" indent="-457200">
              <a:buAutoNum type="arabicPeriod"/>
            </a:pPr>
            <a:r>
              <a:rPr lang="en-US" sz="2000">
                <a:solidFill>
                  <a:srgbClr val="FFFFFF"/>
                </a:solidFill>
                <a:ea typeface="Calibri" panose="020F0502020204030204"/>
                <a:cs typeface="Calibri" panose="020F0502020204030204"/>
              </a:rPr>
              <a:t>Can you think of any examples in your own life when you have derived great joy by giving to others?</a:t>
            </a:r>
            <a:endParaRPr lang="en-US" sz="2000" dirty="0">
              <a:solidFill>
                <a:srgbClr val="FFFFFF"/>
              </a:solidFill>
              <a:ea typeface="Calibri" panose="020F0502020204030204"/>
              <a:cs typeface="Calibri" panose="020F0502020204030204"/>
            </a:endParaRPr>
          </a:p>
          <a:p>
            <a:pPr marL="457200" indent="-457200">
              <a:buAutoNum type="arabicPeriod"/>
            </a:pPr>
            <a:r>
              <a:rPr lang="en-US" sz="2000" dirty="0">
                <a:solidFill>
                  <a:srgbClr val="FFFFFF"/>
                </a:solidFill>
                <a:ea typeface="Calibri" panose="020F0502020204030204"/>
                <a:cs typeface="Calibri" panose="020F0502020204030204"/>
              </a:rPr>
              <a:t>How can it sometimes be more rewarding to give rather than receive? </a:t>
            </a:r>
          </a:p>
          <a:p>
            <a:pPr marL="0" indent="0">
              <a:buNone/>
            </a:pPr>
            <a:endParaRPr lang="en-US" sz="2000" dirty="0">
              <a:solidFill>
                <a:srgbClr val="FFFFFF"/>
              </a:solidFill>
              <a:ea typeface="Calibri" panose="020F0502020204030204"/>
              <a:cs typeface="Calibri" panose="020F0502020204030204"/>
            </a:endParaRPr>
          </a:p>
          <a:p>
            <a:pPr marL="0" indent="0">
              <a:buNone/>
            </a:pPr>
            <a:r>
              <a:rPr lang="en-US" sz="2000" i="1" dirty="0">
                <a:solidFill>
                  <a:srgbClr val="FFFFFF"/>
                </a:solidFill>
                <a:ea typeface="Calibri" panose="020F0502020204030204"/>
                <a:cs typeface="Calibri" panose="020F0502020204030204"/>
              </a:rPr>
              <a:t>Sometimes, we may feel that we have nothing to give. Especially during the cost of living crisis, many people will feel that they are unable to give. It is always important to remember that giving is not always about worldly rewards, but time, love and generosity too. </a:t>
            </a:r>
          </a:p>
        </p:txBody>
      </p:sp>
    </p:spTree>
    <p:extLst>
      <p:ext uri="{BB962C8B-B14F-4D97-AF65-F5344CB8AC3E}">
        <p14:creationId xmlns:p14="http://schemas.microsoft.com/office/powerpoint/2010/main" val="238847154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alphaModFix amt="35000"/>
          </a:blip>
          <a:srcRect l="11111"/>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914400" y="692150"/>
            <a:ext cx="10515600" cy="4351338"/>
          </a:xfrm>
        </p:spPr>
        <p:txBody>
          <a:bodyPr vert="horz" lIns="91440" tIns="45720" rIns="91440" bIns="45720" rtlCol="0" anchor="t">
            <a:noAutofit/>
          </a:bodyPr>
          <a:lstStyle/>
          <a:p>
            <a:pPr marL="0" indent="0">
              <a:spcBef>
                <a:spcPts val="500"/>
              </a:spcBef>
              <a:buNone/>
            </a:pPr>
            <a:endParaRPr lang="en-US" sz="5400" dirty="0">
              <a:latin typeface="Modern Love"/>
              <a:ea typeface="+mn-lt"/>
              <a:cs typeface="+mn-lt"/>
            </a:endParaRPr>
          </a:p>
          <a:p>
            <a:pPr marL="0" indent="0">
              <a:spcBef>
                <a:spcPts val="500"/>
              </a:spcBef>
              <a:buNone/>
            </a:pPr>
            <a:r>
              <a:rPr lang="en-US" sz="5400" dirty="0">
                <a:latin typeface="Modern Love"/>
                <a:ea typeface="+mn-lt"/>
                <a:cs typeface="+mn-lt"/>
              </a:rPr>
              <a:t>Lord,</a:t>
            </a:r>
            <a:endParaRPr lang="en-US" sz="5400">
              <a:latin typeface="Calibri" panose="020F0502020204030204"/>
              <a:ea typeface="+mn-lt"/>
              <a:cs typeface="+mn-lt"/>
            </a:endParaRPr>
          </a:p>
          <a:p>
            <a:pPr marL="0" indent="0">
              <a:spcBef>
                <a:spcPts val="500"/>
              </a:spcBef>
              <a:buNone/>
            </a:pPr>
            <a:r>
              <a:rPr lang="en-US" dirty="0">
                <a:ea typeface="+mn-lt"/>
                <a:cs typeface="+mn-lt"/>
              </a:rPr>
              <a:t>As we gather in gratitude for the joy that accompanies giving, instill in us a spirit of generosity that mirrors your boundless love for us. Teach us to find fulfillment in acts of kindness and service, understanding that true rewards often blossom from selfless contributions to the well-being of others. May our lives be a testament to the joy that emanates from imitating your loving nature. </a:t>
            </a:r>
            <a:endParaRPr lang="en-US" sz="5400" dirty="0">
              <a:ea typeface="Calibri"/>
              <a:cs typeface="Calibri"/>
            </a:endParaRPr>
          </a:p>
          <a:p>
            <a:pPr>
              <a:buNone/>
            </a:pPr>
            <a:r>
              <a:rPr lang="en-US" sz="5400" dirty="0">
                <a:latin typeface="Modern Love"/>
                <a:ea typeface="+mn-lt"/>
                <a:cs typeface="+mn-lt"/>
              </a:rPr>
              <a:t>Amen</a:t>
            </a:r>
            <a:endParaRPr lang="en-US" sz="4000" dirty="0">
              <a:latin typeface="Calibri" panose="020F0502020204030204"/>
              <a:ea typeface="Calibri"/>
              <a:cs typeface="Calibri"/>
            </a:endParaRPr>
          </a:p>
          <a:p>
            <a:pPr marL="0" indent="0">
              <a:buNone/>
            </a:pPr>
            <a:endParaRPr lang="en-US" b="1">
              <a:solidFill>
                <a:srgbClr val="FFFFFF"/>
              </a:solidFill>
              <a:cs typeface="Calibri"/>
            </a:endParaRPr>
          </a:p>
          <a:p>
            <a:pPr marL="0" indent="0">
              <a:buNone/>
            </a:pPr>
            <a:endParaRPr lang="en-US" b="1">
              <a:solidFill>
                <a:srgbClr val="FFFFFF"/>
              </a:solidFill>
              <a:cs typeface="Calibri"/>
            </a:endParaRPr>
          </a:p>
          <a:p>
            <a:pPr marL="0" indent="0">
              <a:buNone/>
            </a:pPr>
            <a:endParaRPr lang="en-US">
              <a:solidFill>
                <a:srgbClr val="FFFFFF"/>
              </a:solidFill>
              <a:cs typeface="Calibri"/>
            </a:endParaRPr>
          </a:p>
        </p:txBody>
      </p:sp>
    </p:spTree>
    <p:extLst>
      <p:ext uri="{BB962C8B-B14F-4D97-AF65-F5344CB8AC3E}">
        <p14:creationId xmlns:p14="http://schemas.microsoft.com/office/powerpoint/2010/main" val="54679784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82BB8AD6-62C5-7BC3-B93C-323AEB30A6FA}"/>
              </a:ext>
            </a:extLst>
          </p:cNvPr>
          <p:cNvSpPr txBox="1"/>
          <p:nvPr/>
        </p:nvSpPr>
        <p:spPr>
          <a:xfrm>
            <a:off x="-11502" y="6340735"/>
            <a:ext cx="1224439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rgbClr val="000000"/>
                </a:solidFill>
                <a:cs typeface="Calibri"/>
              </a:rPr>
              <a:t>Thoughts and Prayers 20th November – 24th November</a:t>
            </a:r>
          </a:p>
        </p:txBody>
      </p:sp>
      <p:sp>
        <p:nvSpPr>
          <p:cNvPr id="5" name="TextBox 2">
            <a:extLst>
              <a:ext uri="{FF2B5EF4-FFF2-40B4-BE49-F238E27FC236}">
                <a16:creationId xmlns:a16="http://schemas.microsoft.com/office/drawing/2014/main" id="{FB8D076D-75A0-D400-8DDA-92517EBF1A92}"/>
              </a:ext>
            </a:extLst>
          </p:cNvPr>
          <p:cNvSpPr txBox="1"/>
          <p:nvPr/>
        </p:nvSpPr>
        <p:spPr>
          <a:xfrm>
            <a:off x="1517424" y="-50085"/>
            <a:ext cx="902232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dirty="0">
                <a:solidFill>
                  <a:srgbClr val="000000"/>
                </a:solidFill>
              </a:rPr>
              <a:t>Theme of the week: Rewards</a:t>
            </a:r>
            <a:endParaRPr lang="en-US" dirty="0" err="1">
              <a:solidFill>
                <a:srgbClr val="000000"/>
              </a:solidFill>
              <a:cs typeface="Calibri"/>
            </a:endParaRPr>
          </a:p>
        </p:txBody>
      </p:sp>
      <p:pic>
        <p:nvPicPr>
          <p:cNvPr id="2" name="Picture 1" descr="12 Employee Rewards to Improve Engagement and Recognition">
            <a:extLst>
              <a:ext uri="{FF2B5EF4-FFF2-40B4-BE49-F238E27FC236}">
                <a16:creationId xmlns:a16="http://schemas.microsoft.com/office/drawing/2014/main" id="{DDDCA48F-5AAD-911D-0F25-1E39925F2CBA}"/>
              </a:ext>
            </a:extLst>
          </p:cNvPr>
          <p:cNvPicPr>
            <a:picLocks noChangeAspect="1"/>
          </p:cNvPicPr>
          <p:nvPr/>
        </p:nvPicPr>
        <p:blipFill rotWithShape="1">
          <a:blip r:embed="rId2"/>
          <a:srcRect l="37" t="12399" b="161"/>
          <a:stretch/>
        </p:blipFill>
        <p:spPr>
          <a:xfrm>
            <a:off x="-1" y="510629"/>
            <a:ext cx="12195673" cy="5864567"/>
          </a:xfrm>
          <a:prstGeom prst="rect">
            <a:avLst/>
          </a:prstGeom>
        </p:spPr>
      </p:pic>
    </p:spTree>
    <p:extLst>
      <p:ext uri="{BB962C8B-B14F-4D97-AF65-F5344CB8AC3E}">
        <p14:creationId xmlns:p14="http://schemas.microsoft.com/office/powerpoint/2010/main" val="1996603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BC0E107-9801-AD36-FB8B-9295E771A578}"/>
              </a:ext>
            </a:extLst>
          </p:cNvPr>
          <p:cNvSpPr txBox="1"/>
          <p:nvPr/>
        </p:nvSpPr>
        <p:spPr>
          <a:xfrm>
            <a:off x="640080" y="2806224"/>
            <a:ext cx="4510289" cy="396836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lnSpcReduction="10000"/>
          </a:bodyPr>
          <a:lstStyle/>
          <a:p>
            <a:pPr>
              <a:lnSpc>
                <a:spcPct val="90000"/>
              </a:lnSpc>
              <a:spcAft>
                <a:spcPts val="600"/>
              </a:spcAft>
            </a:pPr>
            <a:r>
              <a:rPr lang="en-US" sz="1900" dirty="0"/>
              <a:t>This week's theme comes from the Parable of the Talents. In this story, a master entrusts his servants with varying amounts of money (talents) before going away. Two of the servants invest and double their talents, pleasing the master upon his return. However, one servant, fearing potential loss, buries his talent and returns it without any gain. The master praises the two faithful servants but rebukes the fearful one, taking away his talent and casting him into darkness.</a:t>
            </a:r>
          </a:p>
          <a:p>
            <a:pPr>
              <a:lnSpc>
                <a:spcPct val="90000"/>
              </a:lnSpc>
              <a:spcAft>
                <a:spcPts val="600"/>
              </a:spcAft>
            </a:pPr>
            <a:r>
              <a:rPr lang="en-US" sz="3000" dirty="0">
                <a:solidFill>
                  <a:srgbClr val="682E1E"/>
                </a:solidFill>
                <a:latin typeface="Modern Love Caps"/>
                <a:ea typeface="Calibri"/>
                <a:cs typeface="Calibri"/>
              </a:rPr>
              <a:t>What does this parable teach us about rewards?</a:t>
            </a:r>
          </a:p>
        </p:txBody>
      </p:sp>
      <p:pic>
        <p:nvPicPr>
          <p:cNvPr id="3" name="Picture 2" descr="What does the parable of the talents mean in Matthew 25:14-30? –  EndoftheMatter.com">
            <a:extLst>
              <a:ext uri="{FF2B5EF4-FFF2-40B4-BE49-F238E27FC236}">
                <a16:creationId xmlns:a16="http://schemas.microsoft.com/office/drawing/2014/main" id="{0F482C9E-7EB1-CDC0-3B1D-7B2477A68C5D}"/>
              </a:ext>
            </a:extLst>
          </p:cNvPr>
          <p:cNvPicPr>
            <a:picLocks noChangeAspect="1"/>
          </p:cNvPicPr>
          <p:nvPr/>
        </p:nvPicPr>
        <p:blipFill rotWithShape="1">
          <a:blip r:embed="rId2"/>
          <a:srcRect l="9838" r="1493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extBox 3">
            <a:extLst>
              <a:ext uri="{FF2B5EF4-FFF2-40B4-BE49-F238E27FC236}">
                <a16:creationId xmlns:a16="http://schemas.microsoft.com/office/drawing/2014/main" id="{2F21FE5E-B109-C272-4B87-29E6D0EA0129}"/>
              </a:ext>
            </a:extLst>
          </p:cNvPr>
          <p:cNvSpPr txBox="1"/>
          <p:nvPr/>
        </p:nvSpPr>
        <p:spPr>
          <a:xfrm>
            <a:off x="695325" y="1104900"/>
            <a:ext cx="555307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latin typeface="Modern Love"/>
              </a:rPr>
              <a:t>Parable of the Talents </a:t>
            </a:r>
            <a:endParaRPr lang="en-US" sz="3600" dirty="0">
              <a:solidFill>
                <a:srgbClr val="000000"/>
              </a:solidFill>
              <a:latin typeface="Modern Love"/>
              <a:ea typeface="+mn-lt"/>
              <a:cs typeface="+mn-lt"/>
            </a:endParaRPr>
          </a:p>
          <a:p>
            <a:r>
              <a:rPr lang="en-US" sz="2000" dirty="0">
                <a:solidFill>
                  <a:srgbClr val="040C28"/>
                </a:solidFill>
                <a:latin typeface="Modern Love"/>
                <a:ea typeface="+mn-lt"/>
                <a:cs typeface="+mn-lt"/>
              </a:rPr>
              <a:t>Matthew 25:14-30</a:t>
            </a:r>
            <a:endParaRPr lang="en-US" sz="3600" dirty="0">
              <a:latin typeface="Modern Love"/>
            </a:endParaRPr>
          </a:p>
        </p:txBody>
      </p:sp>
    </p:spTree>
    <p:extLst>
      <p:ext uri="{BB962C8B-B14F-4D97-AF65-F5344CB8AC3E}">
        <p14:creationId xmlns:p14="http://schemas.microsoft.com/office/powerpoint/2010/main" val="1985532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alents | Are We Using Them to Glorify God? - Curt Landry Ministries">
            <a:extLst>
              <a:ext uri="{FF2B5EF4-FFF2-40B4-BE49-F238E27FC236}">
                <a16:creationId xmlns:a16="http://schemas.microsoft.com/office/drawing/2014/main" id="{EB9B328F-E6C1-3357-970C-97632D609C65}"/>
              </a:ext>
            </a:extLst>
          </p:cNvPr>
          <p:cNvPicPr>
            <a:picLocks noChangeAspect="1"/>
          </p:cNvPicPr>
          <p:nvPr/>
        </p:nvPicPr>
        <p:blipFill rotWithShape="1">
          <a:blip r:embed="rId2"/>
          <a:srcRect t="1179" b="16565"/>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 name="TextBox 1">
            <a:extLst>
              <a:ext uri="{FF2B5EF4-FFF2-40B4-BE49-F238E27FC236}">
                <a16:creationId xmlns:a16="http://schemas.microsoft.com/office/drawing/2014/main" id="{87ACC6D4-50B0-ACA9-8CA4-F4FA745FBDAE}"/>
              </a:ext>
            </a:extLst>
          </p:cNvPr>
          <p:cNvSpPr txBox="1"/>
          <p:nvPr/>
        </p:nvSpPr>
        <p:spPr>
          <a:xfrm>
            <a:off x="271107" y="3429000"/>
            <a:ext cx="6418613" cy="363378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sz="2000" dirty="0"/>
              <a:t>The phrase "Everyone who has will be given more" encapsulates the lesson from this parable. It suggests that those who wisely use and invest the gifts (talents) they've been given will receive more in return, while those who neglect or fearfully hoard their gifts may lose even what they have. The parable encourages faithful stewardship, </a:t>
            </a:r>
            <a:r>
              <a:rPr lang="en-US" sz="2000" err="1"/>
              <a:t>emphasising</a:t>
            </a:r>
            <a:r>
              <a:rPr lang="en-US" sz="2000" dirty="0"/>
              <a:t> the importance of utilizing one's abilities and resources for positive growth and service. It conveys a message about responsibility, initiative, and the principle that those who use their talents wisely will experience spiritual and material abundance.</a:t>
            </a:r>
          </a:p>
        </p:txBody>
      </p:sp>
      <p:sp>
        <p:nvSpPr>
          <p:cNvPr id="4" name="TextBox 3">
            <a:extLst>
              <a:ext uri="{FF2B5EF4-FFF2-40B4-BE49-F238E27FC236}">
                <a16:creationId xmlns:a16="http://schemas.microsoft.com/office/drawing/2014/main" id="{82C54DB0-203A-10F2-1DEE-7A50F41EB888}"/>
              </a:ext>
            </a:extLst>
          </p:cNvPr>
          <p:cNvSpPr txBox="1"/>
          <p:nvPr/>
        </p:nvSpPr>
        <p:spPr>
          <a:xfrm>
            <a:off x="7267574" y="3914774"/>
            <a:ext cx="4505325" cy="2554545"/>
          </a:xfrm>
          <a:prstGeom prst="rect">
            <a:avLst/>
          </a:prstGeom>
          <a:solidFill>
            <a:srgbClr val="E5D89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AutoNum type="arabicPeriod"/>
            </a:pPr>
            <a:r>
              <a:rPr lang="en-US" sz="2000" dirty="0">
                <a:latin typeface="Modern Love Caps"/>
                <a:ea typeface="Calibri"/>
                <a:cs typeface="Calibri"/>
              </a:rPr>
              <a:t>God doesn't want us to bury our talents. </a:t>
            </a:r>
            <a:endParaRPr lang="en-US"/>
          </a:p>
          <a:p>
            <a:pPr marL="457200" indent="-457200">
              <a:buAutoNum type="arabicPeriod"/>
            </a:pPr>
            <a:r>
              <a:rPr lang="en-US" sz="2000" dirty="0">
                <a:latin typeface="Modern Love Caps"/>
                <a:ea typeface="Calibri"/>
                <a:cs typeface="Calibri"/>
              </a:rPr>
              <a:t>We all have unique God-given gifts and abilities and He wants us to share them with the world to make it a better place. </a:t>
            </a:r>
          </a:p>
          <a:p>
            <a:pPr marL="457200" indent="-457200">
              <a:buAutoNum type="arabicPeriod"/>
            </a:pPr>
            <a:r>
              <a:rPr lang="en-US" sz="2000" dirty="0">
                <a:latin typeface="Modern Love Caps"/>
                <a:ea typeface="Calibri"/>
                <a:cs typeface="Calibri"/>
              </a:rPr>
              <a:t>How do YOU think your talents can help to make the world a better place?</a:t>
            </a:r>
          </a:p>
        </p:txBody>
      </p:sp>
    </p:spTree>
    <p:extLst>
      <p:ext uri="{BB962C8B-B14F-4D97-AF65-F5344CB8AC3E}">
        <p14:creationId xmlns:p14="http://schemas.microsoft.com/office/powerpoint/2010/main" val="838579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254941" y="408845"/>
            <a:ext cx="7278745" cy="2862288"/>
          </a:xfrm>
        </p:spPr>
        <p:txBody>
          <a:bodyPr vert="horz" lIns="91440" tIns="45720" rIns="91440" bIns="45720" rtlCol="0" anchor="t">
            <a:noAutofit/>
          </a:bodyPr>
          <a:lstStyle/>
          <a:p>
            <a:pPr marL="0" indent="0">
              <a:spcBef>
                <a:spcPts val="500"/>
              </a:spcBef>
              <a:buNone/>
            </a:pPr>
            <a:r>
              <a:rPr lang="en-US" sz="4200" dirty="0">
                <a:solidFill>
                  <a:srgbClr val="000000"/>
                </a:solidFill>
                <a:latin typeface="Modern Love"/>
                <a:ea typeface="+mn-lt"/>
                <a:cs typeface="+mn-lt"/>
              </a:rPr>
              <a:t>Almighty Father, </a:t>
            </a:r>
            <a:endParaRPr lang="en-US" sz="4200" dirty="0">
              <a:solidFill>
                <a:srgbClr val="000000"/>
              </a:solidFill>
              <a:cs typeface="Calibri"/>
            </a:endParaRPr>
          </a:p>
          <a:p>
            <a:pPr marL="0" indent="0">
              <a:spcBef>
                <a:spcPts val="500"/>
              </a:spcBef>
              <a:buNone/>
            </a:pPr>
            <a:endParaRPr lang="en-US" sz="4200" dirty="0">
              <a:solidFill>
                <a:srgbClr val="000000"/>
              </a:solidFill>
              <a:latin typeface="Modern Love"/>
              <a:ea typeface="+mn-lt"/>
              <a:cs typeface="+mn-lt"/>
            </a:endParaRPr>
          </a:p>
          <a:p>
            <a:pPr marL="0" indent="0">
              <a:spcBef>
                <a:spcPts val="500"/>
              </a:spcBef>
              <a:buNone/>
            </a:pPr>
            <a:r>
              <a:rPr lang="en-US" dirty="0">
                <a:solidFill>
                  <a:srgbClr val="374151"/>
                </a:solidFill>
                <a:ea typeface="+mn-lt"/>
                <a:cs typeface="+mn-lt"/>
              </a:rPr>
              <a:t>As we ponder the parable of the talents, we seek your guidance in using our gifts wisely. Grant us the discernment to recognize the opportunities for growth and the responsibility to multiply the blessings you've entrusted to us. May our endeavors align with your divine purpose, multiplying not only our personal rewards but also contributing to the flourishing of your Kingdom on earth. </a:t>
            </a:r>
            <a:endParaRPr lang="en-US" sz="2000">
              <a:ea typeface="Calibri" panose="020F0502020204030204"/>
              <a:cs typeface="Calibri" panose="020F0502020204030204"/>
            </a:endParaRPr>
          </a:p>
          <a:p>
            <a:pPr marL="0" indent="0">
              <a:spcBef>
                <a:spcPts val="500"/>
              </a:spcBef>
              <a:buNone/>
            </a:pPr>
            <a:endParaRPr lang="en-US" sz="6000">
              <a:solidFill>
                <a:srgbClr val="000000"/>
              </a:solidFill>
              <a:latin typeface="Modern Love"/>
              <a:ea typeface="+mn-lt"/>
              <a:cs typeface="Calibri" panose="020F0502020204030204"/>
            </a:endParaRPr>
          </a:p>
          <a:p>
            <a:pPr marL="0" indent="0">
              <a:spcBef>
                <a:spcPts val="500"/>
              </a:spcBef>
              <a:buNone/>
            </a:pPr>
            <a:r>
              <a:rPr lang="en-US" sz="4200" dirty="0">
                <a:solidFill>
                  <a:srgbClr val="000000"/>
                </a:solidFill>
                <a:latin typeface="Modern Love"/>
                <a:ea typeface="+mn-lt"/>
                <a:cs typeface="+mn-lt"/>
              </a:rPr>
              <a:t>Amen</a:t>
            </a:r>
            <a:endParaRPr lang="en-US" sz="4200" dirty="0">
              <a:solidFill>
                <a:srgbClr val="000000"/>
              </a:solidFill>
              <a:latin typeface="Calibri" panose="020F0502020204030204"/>
              <a:cs typeface="Calibri"/>
            </a:endParaRPr>
          </a:p>
          <a:p>
            <a:pPr marL="0" indent="0">
              <a:buNone/>
            </a:pPr>
            <a:endParaRPr lang="en-US" sz="1700" b="1">
              <a:solidFill>
                <a:srgbClr val="000000"/>
              </a:solidFill>
              <a:cs typeface="Calibri"/>
            </a:endParaRPr>
          </a:p>
          <a:p>
            <a:pPr marL="0" indent="0">
              <a:buNone/>
            </a:pPr>
            <a:endParaRPr lang="en-US" sz="1700" b="1">
              <a:solidFill>
                <a:srgbClr val="000000"/>
              </a:solidFill>
              <a:cs typeface="Calibri"/>
            </a:endParaRPr>
          </a:p>
          <a:p>
            <a:pPr marL="0" indent="0">
              <a:buNone/>
            </a:pPr>
            <a:endParaRPr lang="en-US" sz="1700">
              <a:solidFill>
                <a:srgbClr val="000000"/>
              </a:solidFill>
              <a:cs typeface="Calibri"/>
            </a:endParaRPr>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34022" r="32849"/>
          <a:stretch/>
        </p:blipFill>
        <p:spPr>
          <a:xfrm>
            <a:off x="7668829" y="-1"/>
            <a:ext cx="4543953" cy="6858002"/>
          </a:xfrm>
          <a:custGeom>
            <a:avLst/>
            <a:gdLst/>
            <a:ahLst/>
            <a:cxnLst/>
            <a:rect l="l" t="t" r="r" b="b"/>
            <a:pathLst>
              <a:path w="4543953" h="6858002">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332842" y="2836172"/>
                </a:moveTo>
                <a:lnTo>
                  <a:pt x="332842" y="2836173"/>
                </a:lnTo>
                <a:cubicBezTo>
                  <a:pt x="336914" y="2839983"/>
                  <a:pt x="340200" y="2844317"/>
                  <a:pt x="341533" y="2848794"/>
                </a:cubicBezTo>
                <a:cubicBezTo>
                  <a:pt x="348200" y="2870416"/>
                  <a:pt x="356392" y="2892181"/>
                  <a:pt x="361441" y="2914328"/>
                </a:cubicBezTo>
                <a:lnTo>
                  <a:pt x="366072" y="2947863"/>
                </a:lnTo>
                <a:lnTo>
                  <a:pt x="362488" y="2982148"/>
                </a:lnTo>
                <a:cubicBezTo>
                  <a:pt x="354392" y="3014153"/>
                  <a:pt x="350582" y="3045777"/>
                  <a:pt x="350796" y="3077401"/>
                </a:cubicBezTo>
                <a:lnTo>
                  <a:pt x="350796" y="3077402"/>
                </a:ln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0733" y="3680164"/>
                </a:lnTo>
                <a:lnTo>
                  <a:pt x="404781" y="3734838"/>
                </a:lnTo>
                <a:lnTo>
                  <a:pt x="404399" y="3754652"/>
                </a:lnTo>
                <a:cubicBezTo>
                  <a:pt x="398399" y="3767130"/>
                  <a:pt x="396447" y="3778655"/>
                  <a:pt x="398042" y="3789776"/>
                </a:cubicBezTo>
                <a:lnTo>
                  <a:pt x="398042" y="3789776"/>
                </a:ln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lnTo>
                  <a:pt x="386040" y="3962160"/>
                </a:lnTo>
                <a:cubicBezTo>
                  <a:pt x="383778" y="3988593"/>
                  <a:pt x="389446" y="4015835"/>
                  <a:pt x="401733" y="4043840"/>
                </a:cubicBezTo>
                <a:lnTo>
                  <a:pt x="416855" y="4103826"/>
                </a:lnTo>
                <a:lnTo>
                  <a:pt x="414887" y="4134256"/>
                </a:lnTo>
                <a:cubicBezTo>
                  <a:pt x="413045" y="4144498"/>
                  <a:pt x="409973" y="4154857"/>
                  <a:pt x="405543" y="4165383"/>
                </a:cubicBezTo>
                <a:cubicBezTo>
                  <a:pt x="402114" y="4173480"/>
                  <a:pt x="401543" y="4182767"/>
                  <a:pt x="401638" y="4192387"/>
                </a:cubicBezTo>
                <a:lnTo>
                  <a:pt x="401638" y="4192388"/>
                </a:lnTo>
                <a:lnTo>
                  <a:pt x="401638" y="4192388"/>
                </a:lnTo>
                <a:lnTo>
                  <a:pt x="401733" y="4221391"/>
                </a:lnTo>
                <a:lnTo>
                  <a:pt x="396017" y="4253014"/>
                </a:lnTo>
                <a:cubicBezTo>
                  <a:pt x="383824" y="4277401"/>
                  <a:pt x="368204" y="4300070"/>
                  <a:pt x="356201" y="4324645"/>
                </a:cubicBezTo>
                <a:cubicBezTo>
                  <a:pt x="350487" y="4336457"/>
                  <a:pt x="347439" y="4350554"/>
                  <a:pt x="347247" y="4363890"/>
                </a:cubicBezTo>
                <a:lnTo>
                  <a:pt x="347247" y="4363891"/>
                </a:ln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395828" y="4846490"/>
                  <a:pt x="384397" y="4866958"/>
                  <a:pt x="382691" y="4889275"/>
                </a:cubicBezTo>
                <a:lnTo>
                  <a:pt x="382691" y="4889275"/>
                </a:lnTo>
                <a:lnTo>
                  <a:pt x="382691" y="4889276"/>
                </a:lnTo>
                <a:cubicBezTo>
                  <a:pt x="382122" y="4896714"/>
                  <a:pt x="382634" y="4904358"/>
                  <a:pt x="384396" y="4912169"/>
                </a:cubicBezTo>
                <a:lnTo>
                  <a:pt x="385799" y="4933805"/>
                </a:lnTo>
                <a:lnTo>
                  <a:pt x="381039" y="4952673"/>
                </a:lnTo>
                <a:cubicBezTo>
                  <a:pt x="376253" y="4964604"/>
                  <a:pt x="368680" y="4975511"/>
                  <a:pt x="360964" y="4987037"/>
                </a:cubicBezTo>
                <a:cubicBezTo>
                  <a:pt x="349725" y="5003801"/>
                  <a:pt x="335627" y="5022852"/>
                  <a:pt x="334485" y="5041521"/>
                </a:cubicBezTo>
                <a:cubicBezTo>
                  <a:pt x="332628" y="5073241"/>
                  <a:pt x="310088" y="5101639"/>
                  <a:pt x="308337" y="5133224"/>
                </a:cubicBezTo>
                <a:lnTo>
                  <a:pt x="308337" y="5133225"/>
                </a:lnTo>
                <a:lnTo>
                  <a:pt x="308337" y="5133225"/>
                </a:lnTo>
                <a:lnTo>
                  <a:pt x="315052" y="5166114"/>
                </a:lnTo>
                <a:lnTo>
                  <a:pt x="314362" y="5172090"/>
                </a:lnTo>
                <a:cubicBezTo>
                  <a:pt x="313481" y="5174400"/>
                  <a:pt x="312290" y="5176876"/>
                  <a:pt x="311814" y="5179067"/>
                </a:cubicBezTo>
                <a:lnTo>
                  <a:pt x="311814" y="5179068"/>
                </a:lnTo>
                <a:lnTo>
                  <a:pt x="311814" y="5179068"/>
                </a:lnTo>
                <a:cubicBezTo>
                  <a:pt x="304574" y="5214122"/>
                  <a:pt x="311624" y="5247079"/>
                  <a:pt x="335437" y="5272797"/>
                </a:cubicBezTo>
                <a:cubicBezTo>
                  <a:pt x="350964" y="5289657"/>
                  <a:pt x="359489" y="5307422"/>
                  <a:pt x="362870" y="5326163"/>
                </a:cubicBez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5103" y="5507668"/>
                </a:lnTo>
                <a:cubicBezTo>
                  <a:pt x="335056" y="5516503"/>
                  <a:pt x="337532" y="5524837"/>
                  <a:pt x="345723" y="5531694"/>
                </a:cubicBez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cubicBezTo>
                  <a:pt x="164171" y="5900323"/>
                  <a:pt x="156361" y="5918042"/>
                  <a:pt x="154075" y="5935949"/>
                </a:cubicBezTo>
                <a:lnTo>
                  <a:pt x="154075" y="5935950"/>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62457" y="6361540"/>
                </a:lnTo>
                <a:lnTo>
                  <a:pt x="162684" y="6365557"/>
                </a:lnTo>
                <a:lnTo>
                  <a:pt x="163946" y="6387910"/>
                </a:lnTo>
                <a:lnTo>
                  <a:pt x="166047" y="6392243"/>
                </a:lnTo>
                <a:lnTo>
                  <a:pt x="173364" y="6407333"/>
                </a:lnTo>
                <a:lnTo>
                  <a:pt x="173364" y="6407332"/>
                </a:lnTo>
                <a:lnTo>
                  <a:pt x="166047" y="6392243"/>
                </a:lnTo>
                <a:lnTo>
                  <a:pt x="163946" y="6387910"/>
                </a:lnTo>
                <a:lnTo>
                  <a:pt x="162684" y="6365557"/>
                </a:lnTo>
                <a:lnTo>
                  <a:pt x="162457" y="6361540"/>
                </a:lnTo>
                <a:lnTo>
                  <a:pt x="179794" y="6228757"/>
                </a:lnTo>
                <a:cubicBezTo>
                  <a:pt x="184556" y="6200945"/>
                  <a:pt x="196176" y="6175798"/>
                  <a:pt x="218465" y="6155603"/>
                </a:cubicBezTo>
                <a:cubicBezTo>
                  <a:pt x="229325" y="6145793"/>
                  <a:pt x="234135" y="6139745"/>
                  <a:pt x="234064" y="6133315"/>
                </a:cubicBezTo>
                <a:lnTo>
                  <a:pt x="234064" y="6133315"/>
                </a:ln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60957" y="5909351"/>
                </a:lnTo>
                <a:cubicBezTo>
                  <a:pt x="164171" y="5900611"/>
                  <a:pt x="168076" y="5892038"/>
                  <a:pt x="171981" y="5883752"/>
                </a:cubicBez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lnTo>
                  <a:pt x="355869" y="5547578"/>
                </a:lnTo>
                <a:cubicBezTo>
                  <a:pt x="355964" y="5542649"/>
                  <a:pt x="352773" y="5537600"/>
                  <a:pt x="345723" y="5531693"/>
                </a:cubicBezTo>
                <a:cubicBezTo>
                  <a:pt x="341628" y="5528265"/>
                  <a:pt x="338961" y="5524467"/>
                  <a:pt x="337324" y="5520422"/>
                </a:cubicBez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4317" y="5355014"/>
                </a:lnTo>
                <a:cubicBezTo>
                  <a:pt x="366264" y="5325412"/>
                  <a:pt x="358727" y="5298086"/>
                  <a:pt x="335437" y="5272796"/>
                </a:cubicBezTo>
                <a:cubicBezTo>
                  <a:pt x="323531" y="5259937"/>
                  <a:pt x="315815" y="5245269"/>
                  <a:pt x="311981" y="5229433"/>
                </a:cubicBezTo>
                <a:lnTo>
                  <a:pt x="311814" y="5179068"/>
                </a:lnTo>
                <a:lnTo>
                  <a:pt x="314362" y="5172091"/>
                </a:lnTo>
                <a:cubicBezTo>
                  <a:pt x="315243" y="5169781"/>
                  <a:pt x="315814" y="5167638"/>
                  <a:pt x="315052" y="5166114"/>
                </a:cubicBezTo>
                <a:lnTo>
                  <a:pt x="315052" y="5166114"/>
                </a:lnTo>
                <a:lnTo>
                  <a:pt x="315052" y="5166113"/>
                </a:lnTo>
                <a:lnTo>
                  <a:pt x="308337" y="5133225"/>
                </a:lnTo>
                <a:lnTo>
                  <a:pt x="315482" y="5102461"/>
                </a:lnTo>
                <a:cubicBezTo>
                  <a:pt x="322817" y="5082339"/>
                  <a:pt x="333247" y="5062669"/>
                  <a:pt x="334485" y="5041522"/>
                </a:cubicBezTo>
                <a:cubicBezTo>
                  <a:pt x="335627" y="5022853"/>
                  <a:pt x="349725" y="5003802"/>
                  <a:pt x="360964" y="4987038"/>
                </a:cubicBezTo>
                <a:cubicBezTo>
                  <a:pt x="372538" y="4969748"/>
                  <a:pt x="383790" y="4953853"/>
                  <a:pt x="385799" y="4933805"/>
                </a:cubicBezTo>
                <a:lnTo>
                  <a:pt x="385799" y="4933805"/>
                </a:lnTo>
                <a:lnTo>
                  <a:pt x="385799" y="4933805"/>
                </a:lnTo>
                <a:cubicBezTo>
                  <a:pt x="386468" y="4927122"/>
                  <a:pt x="386111" y="4919979"/>
                  <a:pt x="384396" y="4912168"/>
                </a:cubicBezTo>
                <a:lnTo>
                  <a:pt x="382691" y="4889275"/>
                </a:lnTo>
                <a:lnTo>
                  <a:pt x="387469" y="4867614"/>
                </a:lnTo>
                <a:cubicBezTo>
                  <a:pt x="392589" y="4853636"/>
                  <a:pt x="401352" y="4840633"/>
                  <a:pt x="412401" y="4828917"/>
                </a:cubicBezTo>
                <a:cubicBezTo>
                  <a:pt x="420784" y="4819964"/>
                  <a:pt x="425356" y="4810581"/>
                  <a:pt x="427237" y="4800484"/>
                </a:cubicBezTo>
                <a:lnTo>
                  <a:pt x="427237" y="4800483"/>
                </a:ln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lnTo>
                  <a:pt x="401733" y="4221391"/>
                </a:lnTo>
                <a:lnTo>
                  <a:pt x="401733" y="4221391"/>
                </a:lnTo>
                <a:lnTo>
                  <a:pt x="401638" y="4192388"/>
                </a:lnTo>
                <a:lnTo>
                  <a:pt x="405543" y="4165384"/>
                </a:lnTo>
                <a:cubicBezTo>
                  <a:pt x="414402" y="4144333"/>
                  <a:pt x="417831" y="4123948"/>
                  <a:pt x="416855" y="4103826"/>
                </a:cubicBez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20"/>
                </a:ln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8"/>
                </a:ln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3"/>
                </a:lnTo>
                <a:lnTo>
                  <a:pt x="366072" y="2947862"/>
                </a:lnTo>
                <a:cubicBezTo>
                  <a:pt x="364965" y="2913982"/>
                  <a:pt x="351534" y="2881226"/>
                  <a:pt x="341533" y="2848793"/>
                </a:cubicBez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16497" y="2426822"/>
                  <a:pt x="410353" y="2444777"/>
                  <a:pt x="409472" y="2463017"/>
                </a:cubicBezTo>
                <a:lnTo>
                  <a:pt x="409472" y="2463018"/>
                </a:lnTo>
                <a:lnTo>
                  <a:pt x="409472" y="2463018"/>
                </a:lnTo>
                <a:cubicBezTo>
                  <a:pt x="408591" y="2481259"/>
                  <a:pt x="412972" y="2499786"/>
                  <a:pt x="418115" y="2518265"/>
                </a:cubicBezTo>
                <a:lnTo>
                  <a:pt x="421759" y="2545007"/>
                </a:lnTo>
                <a:lnTo>
                  <a:pt x="417545" y="2571034"/>
                </a:lnTo>
                <a:cubicBezTo>
                  <a:pt x="405543" y="2612945"/>
                  <a:pt x="372966" y="2640950"/>
                  <a:pt x="344391" y="2668001"/>
                </a:cubicBezTo>
                <a:cubicBezTo>
                  <a:pt x="320006" y="2691054"/>
                  <a:pt x="306290" y="2716963"/>
                  <a:pt x="296001" y="2745348"/>
                </a:cubicBezTo>
                <a:lnTo>
                  <a:pt x="296001" y="2745352"/>
                </a:ln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lnTo>
                  <a:pt x="296001" y="2745352"/>
                </a:ln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cubicBezTo>
                  <a:pt x="415544" y="2509025"/>
                  <a:pt x="413163" y="2499773"/>
                  <a:pt x="411535" y="2490551"/>
                </a:cubicBezTo>
                <a:lnTo>
                  <a:pt x="409472" y="2463018"/>
                </a:lnTo>
                <a:lnTo>
                  <a:pt x="415303" y="2435913"/>
                </a:lnTo>
                <a:cubicBezTo>
                  <a:pt x="418938" y="2426977"/>
                  <a:pt x="424451" y="2418154"/>
                  <a:pt x="432404" y="2409486"/>
                </a:cubicBez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2926" y="1453958"/>
                </a:moveTo>
                <a:lnTo>
                  <a:pt x="798723" y="1459073"/>
                </a:lnTo>
                <a:lnTo>
                  <a:pt x="807941" y="1481572"/>
                </a:lnTo>
                <a:lnTo>
                  <a:pt x="798724" y="1459074"/>
                </a:lnTo>
                <a:lnTo>
                  <a:pt x="798723" y="1459073"/>
                </a:lnTo>
                <a:lnTo>
                  <a:pt x="798723" y="1459073"/>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69105" y="298169"/>
                </a:moveTo>
                <a:lnTo>
                  <a:pt x="783887" y="313533"/>
                </a:ln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lnTo>
                  <a:pt x="783887" y="313533"/>
                </a:lnTo>
                <a:lnTo>
                  <a:pt x="783887" y="313533"/>
                </a:ln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58551" y="228948"/>
                </a:lnTo>
                <a:lnTo>
                  <a:pt x="758551" y="228949"/>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4543953" y="2"/>
                </a:lnTo>
                <a:lnTo>
                  <a:pt x="4543953" y="6858002"/>
                </a:lnTo>
                <a:lnTo>
                  <a:pt x="284400" y="6858002"/>
                </a:lnTo>
                <a:lnTo>
                  <a:pt x="284400" y="6858001"/>
                </a:lnTo>
                <a:lnTo>
                  <a:pt x="284400" y="6858001"/>
                </a:lnTo>
                <a:lnTo>
                  <a:pt x="278237" y="6812064"/>
                </a:lnTo>
                <a:lnTo>
                  <a:pt x="283011" y="6776800"/>
                </a:lnTo>
                <a:cubicBezTo>
                  <a:pt x="286107" y="6765164"/>
                  <a:pt x="290857" y="6753698"/>
                  <a:pt x="297715" y="6742553"/>
                </a:cubicBezTo>
                <a:cubicBezTo>
                  <a:pt x="306003" y="6729219"/>
                  <a:pt x="311147" y="6716169"/>
                  <a:pt x="311551" y="6702977"/>
                </a:cubicBezTo>
                <a:lnTo>
                  <a:pt x="311551" y="6702976"/>
                </a:lnTo>
                <a:lnTo>
                  <a:pt x="311551" y="6702976"/>
                </a:lnTo>
                <a:cubicBezTo>
                  <a:pt x="311956" y="6689783"/>
                  <a:pt x="307622" y="6676448"/>
                  <a:pt x="296953" y="6662541"/>
                </a:cubicBezTo>
                <a:cubicBezTo>
                  <a:pt x="293286" y="6657825"/>
                  <a:pt x="290989" y="6651967"/>
                  <a:pt x="289870" y="6645552"/>
                </a:cubicBezTo>
                <a:lnTo>
                  <a:pt x="289858" y="6625225"/>
                </a:lnTo>
                <a:lnTo>
                  <a:pt x="306480" y="6588626"/>
                </a:lnTo>
                <a:cubicBezTo>
                  <a:pt x="312576" y="6582147"/>
                  <a:pt x="318672" y="6575479"/>
                  <a:pt x="328959" y="6564621"/>
                </a:cubicBezTo>
                <a:lnTo>
                  <a:pt x="328959" y="6564620"/>
                </a:lnTo>
                <a:lnTo>
                  <a:pt x="306480" y="6588625"/>
                </a:lnTo>
                <a:cubicBezTo>
                  <a:pt x="298003" y="6597578"/>
                  <a:pt x="291954" y="6611342"/>
                  <a:pt x="289858" y="6625224"/>
                </a:cubicBezTo>
                <a:lnTo>
                  <a:pt x="289858" y="6625225"/>
                </a:lnTo>
                <a:lnTo>
                  <a:pt x="289858" y="6625225"/>
                </a:lnTo>
                <a:cubicBezTo>
                  <a:pt x="287762" y="6639108"/>
                  <a:pt x="289619" y="6653111"/>
                  <a:pt x="296953" y="6662542"/>
                </a:cubicBezTo>
                <a:cubicBezTo>
                  <a:pt x="302288" y="6669496"/>
                  <a:pt x="306038" y="6676306"/>
                  <a:pt x="308405" y="6683027"/>
                </a:cubicBezTo>
                <a:lnTo>
                  <a:pt x="311551" y="6702976"/>
                </a:lnTo>
                <a:lnTo>
                  <a:pt x="297715" y="6742552"/>
                </a:lnTo>
                <a:cubicBezTo>
                  <a:pt x="283999" y="6764841"/>
                  <a:pt x="278713" y="6788417"/>
                  <a:pt x="278237" y="6812063"/>
                </a:cubicBezTo>
                <a:lnTo>
                  <a:pt x="278237" y="6812064"/>
                </a:lnTo>
                <a:lnTo>
                  <a:pt x="278237" y="6812064"/>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effectLst>
            <a:outerShdw blurRad="381000" dist="152400" dir="10800000" algn="r" rotWithShape="0">
              <a:prstClr val="black">
                <a:alpha val="10000"/>
              </a:prstClr>
            </a:outerShdw>
          </a:effectLst>
        </p:spPr>
      </p:pic>
    </p:spTree>
    <p:extLst>
      <p:ext uri="{BB962C8B-B14F-4D97-AF65-F5344CB8AC3E}">
        <p14:creationId xmlns:p14="http://schemas.microsoft.com/office/powerpoint/2010/main" val="3733889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82BB8AD6-62C5-7BC3-B93C-323AEB30A6FA}"/>
              </a:ext>
            </a:extLst>
          </p:cNvPr>
          <p:cNvSpPr txBox="1"/>
          <p:nvPr/>
        </p:nvSpPr>
        <p:spPr>
          <a:xfrm>
            <a:off x="-11502" y="6340735"/>
            <a:ext cx="1224439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rgbClr val="000000"/>
                </a:solidFill>
                <a:cs typeface="Calibri"/>
              </a:rPr>
              <a:t>Thoughts and Prayers 20th November – 24th November</a:t>
            </a:r>
          </a:p>
        </p:txBody>
      </p:sp>
      <p:sp>
        <p:nvSpPr>
          <p:cNvPr id="5" name="TextBox 2">
            <a:extLst>
              <a:ext uri="{FF2B5EF4-FFF2-40B4-BE49-F238E27FC236}">
                <a16:creationId xmlns:a16="http://schemas.microsoft.com/office/drawing/2014/main" id="{FB8D076D-75A0-D400-8DDA-92517EBF1A92}"/>
              </a:ext>
            </a:extLst>
          </p:cNvPr>
          <p:cNvSpPr txBox="1"/>
          <p:nvPr/>
        </p:nvSpPr>
        <p:spPr>
          <a:xfrm>
            <a:off x="1517424" y="-50085"/>
            <a:ext cx="902232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dirty="0">
                <a:solidFill>
                  <a:srgbClr val="000000"/>
                </a:solidFill>
              </a:rPr>
              <a:t>Theme of the week: Rewards</a:t>
            </a:r>
            <a:endParaRPr lang="en-US" dirty="0" err="1">
              <a:solidFill>
                <a:srgbClr val="000000"/>
              </a:solidFill>
              <a:cs typeface="Calibri"/>
            </a:endParaRPr>
          </a:p>
        </p:txBody>
      </p:sp>
      <p:pic>
        <p:nvPicPr>
          <p:cNvPr id="2" name="Picture 1" descr="12 Employee Rewards to Improve Engagement and Recognition">
            <a:extLst>
              <a:ext uri="{FF2B5EF4-FFF2-40B4-BE49-F238E27FC236}">
                <a16:creationId xmlns:a16="http://schemas.microsoft.com/office/drawing/2014/main" id="{DDDCA48F-5AAD-911D-0F25-1E39925F2CBA}"/>
              </a:ext>
            </a:extLst>
          </p:cNvPr>
          <p:cNvPicPr>
            <a:picLocks noChangeAspect="1"/>
          </p:cNvPicPr>
          <p:nvPr/>
        </p:nvPicPr>
        <p:blipFill rotWithShape="1">
          <a:blip r:embed="rId2"/>
          <a:srcRect l="37" t="12399" b="161"/>
          <a:stretch/>
        </p:blipFill>
        <p:spPr>
          <a:xfrm>
            <a:off x="-1" y="510629"/>
            <a:ext cx="12195673" cy="5864567"/>
          </a:xfrm>
          <a:prstGeom prst="rect">
            <a:avLst/>
          </a:prstGeom>
        </p:spPr>
      </p:pic>
    </p:spTree>
    <p:extLst>
      <p:ext uri="{BB962C8B-B14F-4D97-AF65-F5344CB8AC3E}">
        <p14:creationId xmlns:p14="http://schemas.microsoft.com/office/powerpoint/2010/main" val="3729048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46,400+ Money Love Stock Photos, Pictures &amp; Royalty-Free Images - iStock |  Money heart, Love money, Raining money">
            <a:extLst>
              <a:ext uri="{FF2B5EF4-FFF2-40B4-BE49-F238E27FC236}">
                <a16:creationId xmlns:a16="http://schemas.microsoft.com/office/drawing/2014/main" id="{B49EC1BE-4C2A-F4B9-12ED-0901B9D92202}"/>
              </a:ext>
            </a:extLst>
          </p:cNvPr>
          <p:cNvPicPr>
            <a:picLocks noChangeAspect="1"/>
          </p:cNvPicPr>
          <p:nvPr/>
        </p:nvPicPr>
        <p:blipFill rotWithShape="1">
          <a:blip r:embed="rId2"/>
          <a:srcRect l="5469" r="5343"/>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TextBox 2">
            <a:extLst>
              <a:ext uri="{FF2B5EF4-FFF2-40B4-BE49-F238E27FC236}">
                <a16:creationId xmlns:a16="http://schemas.microsoft.com/office/drawing/2014/main" id="{2B68A60C-8E4F-DB32-A7AE-64EC0DF6DB2F}"/>
              </a:ext>
            </a:extLst>
          </p:cNvPr>
          <p:cNvSpPr txBox="1"/>
          <p:nvPr/>
        </p:nvSpPr>
        <p:spPr>
          <a:xfrm>
            <a:off x="6266138" y="647372"/>
            <a:ext cx="5706785" cy="5891541"/>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lnSpcReduction="10000"/>
          </a:bodyPr>
          <a:lstStyle/>
          <a:p>
            <a:pPr>
              <a:lnSpc>
                <a:spcPct val="90000"/>
              </a:lnSpc>
              <a:spcAft>
                <a:spcPts val="600"/>
              </a:spcAft>
            </a:pPr>
            <a:r>
              <a:rPr lang="en-US" sz="4000" b="1" dirty="0">
                <a:latin typeface="Modern Love Caps"/>
              </a:rPr>
              <a:t>"9 Out of 10 People Are Willing to Earn Less Money to Do More-Meaningful Work"</a:t>
            </a:r>
            <a:endParaRPr lang="en-US" sz="4000">
              <a:latin typeface="Calibri"/>
              <a:ea typeface="Calibri" panose="020F0502020204030204"/>
              <a:cs typeface="Calibri" panose="020F0502020204030204"/>
            </a:endParaRPr>
          </a:p>
          <a:p>
            <a:pPr indent="-228600">
              <a:lnSpc>
                <a:spcPct val="90000"/>
              </a:lnSpc>
              <a:spcAft>
                <a:spcPts val="600"/>
              </a:spcAft>
              <a:buFont typeface="Arial" panose="020B0604020202020204" pitchFamily="34" charset="0"/>
              <a:buChar char="•"/>
            </a:pPr>
            <a:endParaRPr lang="en-US" sz="2400" dirty="0">
              <a:latin typeface="Calibri"/>
              <a:ea typeface="Calibri"/>
              <a:cs typeface="Calibri"/>
            </a:endParaRPr>
          </a:p>
          <a:p>
            <a:pPr indent="-228600">
              <a:lnSpc>
                <a:spcPct val="90000"/>
              </a:lnSpc>
              <a:spcAft>
                <a:spcPts val="600"/>
              </a:spcAft>
              <a:buFont typeface="Arial" panose="020B0604020202020204" pitchFamily="34" charset="0"/>
              <a:buChar char="•"/>
            </a:pPr>
            <a:r>
              <a:rPr lang="en-US" sz="2400" dirty="0">
                <a:latin typeface="Calibri"/>
                <a:ea typeface="Calibri"/>
                <a:cs typeface="Calibri"/>
              </a:rPr>
              <a:t>Read this headline from the Harvard Business Review, 2023. </a:t>
            </a:r>
            <a:endParaRPr lang="en-US" sz="2400">
              <a:latin typeface="Calibri"/>
              <a:ea typeface="Calibri"/>
              <a:cs typeface="Calibri"/>
            </a:endParaRPr>
          </a:p>
          <a:p>
            <a:pPr indent="-228600">
              <a:lnSpc>
                <a:spcPct val="90000"/>
              </a:lnSpc>
              <a:spcAft>
                <a:spcPts val="600"/>
              </a:spcAft>
              <a:buFont typeface="Arial" panose="020B0604020202020204" pitchFamily="34" charset="0"/>
              <a:buChar char="•"/>
            </a:pPr>
            <a:endParaRPr lang="en-US" sz="2400" dirty="0">
              <a:latin typeface="Calibri"/>
              <a:ea typeface="Calibri"/>
              <a:cs typeface="Calibri"/>
            </a:endParaRPr>
          </a:p>
          <a:p>
            <a:pPr indent="-228600">
              <a:lnSpc>
                <a:spcPct val="90000"/>
              </a:lnSpc>
              <a:spcAft>
                <a:spcPts val="600"/>
              </a:spcAft>
              <a:buFont typeface="Arial" panose="020B0604020202020204" pitchFamily="34" charset="0"/>
              <a:buChar char="•"/>
            </a:pPr>
            <a:r>
              <a:rPr lang="en-US" sz="2400" dirty="0">
                <a:latin typeface="Calibri"/>
                <a:ea typeface="Calibri"/>
                <a:cs typeface="Calibri"/>
              </a:rPr>
              <a:t>Do you agree?</a:t>
            </a:r>
            <a:endParaRPr lang="en-US" sz="2400">
              <a:latin typeface="Calibri"/>
              <a:ea typeface="Calibri"/>
              <a:cs typeface="Calibri"/>
            </a:endParaRPr>
          </a:p>
          <a:p>
            <a:pPr indent="-228600">
              <a:lnSpc>
                <a:spcPct val="90000"/>
              </a:lnSpc>
              <a:spcAft>
                <a:spcPts val="600"/>
              </a:spcAft>
              <a:buFont typeface="Arial" panose="020B0604020202020204" pitchFamily="34" charset="0"/>
              <a:buChar char="•"/>
            </a:pPr>
            <a:endParaRPr lang="en-US" sz="2400" dirty="0">
              <a:latin typeface="Calibri"/>
              <a:ea typeface="Calibri"/>
              <a:cs typeface="Calibri"/>
            </a:endParaRPr>
          </a:p>
          <a:p>
            <a:pPr indent="-228600">
              <a:lnSpc>
                <a:spcPct val="90000"/>
              </a:lnSpc>
              <a:spcAft>
                <a:spcPts val="600"/>
              </a:spcAft>
              <a:buFont typeface="Arial" panose="020B0604020202020204" pitchFamily="34" charset="0"/>
              <a:buChar char="•"/>
            </a:pPr>
            <a:r>
              <a:rPr lang="en-US" sz="2400" dirty="0">
                <a:latin typeface="Calibri"/>
                <a:ea typeface="Calibri"/>
                <a:cs typeface="Calibri"/>
              </a:rPr>
              <a:t>Today, we will explore how Christian values like compassion and generosity are eternally more rewarding than material possessions and money.</a:t>
            </a:r>
            <a:endParaRPr lang="en-US" sz="2400" b="1">
              <a:latin typeface="Calibri"/>
              <a:ea typeface="Calibri"/>
              <a:cs typeface="Calibri"/>
            </a:endParaRPr>
          </a:p>
        </p:txBody>
      </p:sp>
    </p:spTree>
    <p:extLst>
      <p:ext uri="{BB962C8B-B14F-4D97-AF65-F5344CB8AC3E}">
        <p14:creationId xmlns:p14="http://schemas.microsoft.com/office/powerpoint/2010/main" val="2384329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How Former Billionaire Chuck Feeney Donated His Entire Fortune | Top Givers | Forbes">
            <a:hlinkClick r:id="" action="ppaction://media"/>
            <a:extLst>
              <a:ext uri="{FF2B5EF4-FFF2-40B4-BE49-F238E27FC236}">
                <a16:creationId xmlns:a16="http://schemas.microsoft.com/office/drawing/2014/main" id="{FC83A32A-FD7E-74AE-2A6B-73E065AA62A4}"/>
              </a:ext>
            </a:extLst>
          </p:cNvPr>
          <p:cNvPicPr>
            <a:picLocks noRot="1" noChangeAspect="1"/>
          </p:cNvPicPr>
          <p:nvPr>
            <a:videoFile r:link="rId1"/>
          </p:nvPr>
        </p:nvPicPr>
        <p:blipFill>
          <a:blip r:embed="rId3"/>
          <a:stretch>
            <a:fillRect/>
          </a:stretch>
        </p:blipFill>
        <p:spPr>
          <a:xfrm>
            <a:off x="3175" y="0"/>
            <a:ext cx="12187238" cy="6858000"/>
          </a:xfrm>
          <a:prstGeom prst="rect">
            <a:avLst/>
          </a:prstGeom>
        </p:spPr>
      </p:pic>
    </p:spTree>
    <p:extLst>
      <p:ext uri="{BB962C8B-B14F-4D97-AF65-F5344CB8AC3E}">
        <p14:creationId xmlns:p14="http://schemas.microsoft.com/office/powerpoint/2010/main" val="1905311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Image preview">
            <a:extLst>
              <a:ext uri="{FF2B5EF4-FFF2-40B4-BE49-F238E27FC236}">
                <a16:creationId xmlns:a16="http://schemas.microsoft.com/office/drawing/2014/main" id="{D1706A84-81A2-45FB-A908-7987E0F28265}"/>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6981" b="38847"/>
          <a:stretch/>
        </p:blipFill>
        <p:spPr bwMode="auto">
          <a:xfrm>
            <a:off x="20" y="10"/>
            <a:ext cx="845029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1C7F65-56A5-429D-8395-045267966A57}"/>
              </a:ext>
            </a:extLst>
          </p:cNvPr>
          <p:cNvSpPr txBox="1"/>
          <p:nvPr/>
        </p:nvSpPr>
        <p:spPr>
          <a:xfrm>
            <a:off x="838201" y="365125"/>
            <a:ext cx="5251316" cy="1627636"/>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100" b="0" i="0" u="none" strike="noStrike" kern="1200" cap="none" spc="0" normalizeH="0" baseline="0" noProof="0">
                <a:ln>
                  <a:noFill/>
                </a:ln>
                <a:solidFill>
                  <a:srgbClr val="000000"/>
                </a:solidFill>
                <a:effectLst/>
                <a:uLnTx/>
                <a:uFillTx/>
                <a:latin typeface="+mj-lt"/>
                <a:ea typeface="+mj-ea"/>
                <a:cs typeface="+mj-cs"/>
              </a:rPr>
              <a:t>MORNING PRAYER IN THE CHAPEL THIS WEEK</a:t>
            </a:r>
          </a:p>
        </p:txBody>
      </p:sp>
      <p:sp>
        <p:nvSpPr>
          <p:cNvPr id="5" name="TextBox 4">
            <a:extLst>
              <a:ext uri="{FF2B5EF4-FFF2-40B4-BE49-F238E27FC236}">
                <a16:creationId xmlns:a16="http://schemas.microsoft.com/office/drawing/2014/main" id="{2F8C1B45-F92A-4EC4-87B2-24D3E3F04645}"/>
              </a:ext>
            </a:extLst>
          </p:cNvPr>
          <p:cNvSpPr txBox="1"/>
          <p:nvPr/>
        </p:nvSpPr>
        <p:spPr>
          <a:xfrm>
            <a:off x="895709" y="2147898"/>
            <a:ext cx="6028602" cy="3957178"/>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defRPr/>
            </a:pPr>
            <a:r>
              <a:rPr lang="en-US" sz="2800" dirty="0">
                <a:solidFill>
                  <a:srgbClr val="000000"/>
                </a:solidFill>
              </a:rPr>
              <a:t>Monday 20th November - 10I</a:t>
            </a:r>
            <a:endParaRPr lang="en-US" sz="2800" dirty="0">
              <a:solidFill>
                <a:srgbClr val="000000"/>
              </a:solidFill>
              <a:cs typeface="Calibri"/>
            </a:endParaRPr>
          </a:p>
          <a:p>
            <a:pPr indent="-228600">
              <a:lnSpc>
                <a:spcPct val="90000"/>
              </a:lnSpc>
              <a:spcAft>
                <a:spcPts val="600"/>
              </a:spcAft>
              <a:buFont typeface="Arial" panose="020B0604020202020204" pitchFamily="34" charset="0"/>
              <a:buChar char="•"/>
              <a:defRPr/>
            </a:pPr>
            <a:endParaRPr lang="en-US" sz="2800">
              <a:solidFill>
                <a:srgbClr val="000000"/>
              </a:solidFill>
              <a:cs typeface="Calibri"/>
            </a:endParaRPr>
          </a:p>
          <a:p>
            <a:pPr indent="-228600">
              <a:lnSpc>
                <a:spcPct val="90000"/>
              </a:lnSpc>
              <a:spcAft>
                <a:spcPts val="600"/>
              </a:spcAft>
              <a:buFont typeface="Arial" panose="020B0604020202020204" pitchFamily="34" charset="0"/>
              <a:buChar char="•"/>
              <a:defRPr/>
            </a:pPr>
            <a:r>
              <a:rPr lang="en-US" sz="2800" dirty="0">
                <a:solidFill>
                  <a:srgbClr val="000000"/>
                </a:solidFill>
              </a:rPr>
              <a:t>Tuesday 21st November - 9S</a:t>
            </a:r>
            <a:endParaRPr lang="en-US" sz="2800" dirty="0">
              <a:solidFill>
                <a:srgbClr val="000000"/>
              </a:solidFill>
              <a:cs typeface="Calibri"/>
            </a:endParaRPr>
          </a:p>
          <a:p>
            <a:pPr indent="-228600">
              <a:lnSpc>
                <a:spcPct val="90000"/>
              </a:lnSpc>
              <a:spcAft>
                <a:spcPts val="600"/>
              </a:spcAft>
              <a:buFont typeface="Arial" panose="020B0604020202020204" pitchFamily="34" charset="0"/>
              <a:buChar char="•"/>
              <a:defRPr/>
            </a:pPr>
            <a:endParaRPr lang="en-US" sz="2800">
              <a:solidFill>
                <a:srgbClr val="000000"/>
              </a:solidFill>
              <a:cs typeface="Calibri"/>
            </a:endParaRPr>
          </a:p>
          <a:p>
            <a:pPr indent="-228600">
              <a:lnSpc>
                <a:spcPct val="90000"/>
              </a:lnSpc>
              <a:spcAft>
                <a:spcPts val="600"/>
              </a:spcAft>
              <a:buFont typeface="Arial" panose="020B0604020202020204" pitchFamily="34" charset="0"/>
              <a:buChar char="•"/>
              <a:defRPr/>
            </a:pPr>
            <a:r>
              <a:rPr lang="en-US" sz="2800" dirty="0">
                <a:solidFill>
                  <a:srgbClr val="000000"/>
                </a:solidFill>
              </a:rPr>
              <a:t>Wednesday 22nd November – 10N</a:t>
            </a:r>
            <a:endParaRPr lang="en-US" sz="2800" dirty="0">
              <a:solidFill>
                <a:srgbClr val="000000"/>
              </a:solidFill>
              <a:cs typeface="Calibri"/>
            </a:endParaRPr>
          </a:p>
          <a:p>
            <a:pPr indent="-228600">
              <a:lnSpc>
                <a:spcPct val="90000"/>
              </a:lnSpc>
              <a:spcAft>
                <a:spcPts val="600"/>
              </a:spcAft>
              <a:buFont typeface="Arial" panose="020B0604020202020204" pitchFamily="34" charset="0"/>
              <a:buChar char="•"/>
              <a:defRPr/>
            </a:pPr>
            <a:endParaRPr lang="en-US" sz="2800">
              <a:solidFill>
                <a:srgbClr val="000000"/>
              </a:solidFill>
              <a:cs typeface="Calibri"/>
            </a:endParaRPr>
          </a:p>
          <a:p>
            <a:pPr indent="-228600">
              <a:lnSpc>
                <a:spcPct val="90000"/>
              </a:lnSpc>
              <a:spcAft>
                <a:spcPts val="600"/>
              </a:spcAft>
              <a:buFont typeface="Arial" panose="020B0604020202020204" pitchFamily="34" charset="0"/>
              <a:buChar char="•"/>
              <a:defRPr/>
            </a:pPr>
            <a:r>
              <a:rPr lang="en-US" sz="2800" dirty="0">
                <a:solidFill>
                  <a:srgbClr val="000000"/>
                </a:solidFill>
                <a:cs typeface="Calibri"/>
              </a:rPr>
              <a:t>Thursday 23rd November - 10A</a:t>
            </a:r>
            <a:endParaRPr lang="en-US" sz="2800" b="0" i="0" u="none" strike="noStrike" cap="none" spc="0" normalizeH="0" baseline="0" noProof="0" dirty="0">
              <a:ln>
                <a:noFill/>
              </a:ln>
              <a:solidFill>
                <a:srgbClr val="000000"/>
              </a:solidFill>
              <a:effectLst/>
              <a:uLnTx/>
              <a:uFillTx/>
              <a:ea typeface="Calibri"/>
              <a:cs typeface="Calibri"/>
            </a:endParaRPr>
          </a:p>
          <a:p>
            <a:pPr>
              <a:lnSpc>
                <a:spcPct val="90000"/>
              </a:lnSpc>
              <a:spcAft>
                <a:spcPts val="600"/>
              </a:spcAft>
              <a:defRPr/>
            </a:pPr>
            <a:endParaRPr lang="en-US" sz="2800">
              <a:solidFill>
                <a:srgbClr val="000000"/>
              </a:solidFill>
              <a:ea typeface="Calibri" panose="020F0502020204030204"/>
              <a:cs typeface="Calibri" panose="020F0502020204030204"/>
            </a:endParaRPr>
          </a:p>
          <a:p>
            <a:pPr indent="-228600">
              <a:lnSpc>
                <a:spcPct val="90000"/>
              </a:lnSpc>
              <a:spcAft>
                <a:spcPts val="600"/>
              </a:spcAft>
              <a:buFont typeface="Arial" panose="020B0604020202020204" pitchFamily="34" charset="0"/>
              <a:buChar char="•"/>
              <a:defRPr/>
            </a:pPr>
            <a:endParaRPr lang="en-US" sz="2000" b="0" i="0" u="none" strike="noStrike" cap="none" spc="0" normalizeH="0" baseline="0" noProof="0">
              <a:ln>
                <a:noFill/>
              </a:ln>
              <a:solidFill>
                <a:srgbClr val="000000"/>
              </a:solidFill>
              <a:effectLst/>
              <a:uLnTx/>
              <a:uFillTx/>
              <a:ea typeface="Calibri"/>
              <a:cs typeface="Calibri" panose="020F0502020204030204"/>
            </a:endParaRPr>
          </a:p>
        </p:txBody>
      </p:sp>
      <p:pic>
        <p:nvPicPr>
          <p:cNvPr id="1026" name="Picture 2" descr="Image preview">
            <a:extLst>
              <a:ext uri="{FF2B5EF4-FFF2-40B4-BE49-F238E27FC236}">
                <a16:creationId xmlns:a16="http://schemas.microsoft.com/office/drawing/2014/main" id="{5146097F-2A2C-49DF-A059-924D8016D3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3230"/>
          <a:stretch/>
        </p:blipFill>
        <p:spPr bwMode="auto">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56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Vision Boards for Spring - aSweatLife">
            <a:extLst>
              <a:ext uri="{FF2B5EF4-FFF2-40B4-BE49-F238E27FC236}">
                <a16:creationId xmlns:a16="http://schemas.microsoft.com/office/drawing/2014/main" id="{EF87B7BF-9A22-8CD0-41C4-29CA40360DD8}"/>
              </a:ext>
            </a:extLst>
          </p:cNvPr>
          <p:cNvPicPr>
            <a:picLocks noChangeAspect="1"/>
          </p:cNvPicPr>
          <p:nvPr/>
        </p:nvPicPr>
        <p:blipFill rotWithShape="1">
          <a:blip r:embed="rId2"/>
          <a:srcRect l="22674" r="17792"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 name="TextBox 1">
            <a:extLst>
              <a:ext uri="{FF2B5EF4-FFF2-40B4-BE49-F238E27FC236}">
                <a16:creationId xmlns:a16="http://schemas.microsoft.com/office/drawing/2014/main" id="{684070EB-7FA2-48D9-A9AA-C274F38F6B12}"/>
              </a:ext>
            </a:extLst>
          </p:cNvPr>
          <p:cNvSpPr txBox="1"/>
          <p:nvPr/>
        </p:nvSpPr>
        <p:spPr>
          <a:xfrm>
            <a:off x="6418538" y="266372"/>
            <a:ext cx="4840010" cy="384366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4800" dirty="0">
                <a:latin typeface="Modern Love"/>
              </a:rPr>
              <a:t>Vision Boards</a:t>
            </a:r>
            <a:endParaRPr lang="en-US" sz="4800">
              <a:ea typeface="Calibri"/>
              <a:cs typeface="Calibri"/>
            </a:endParaRPr>
          </a:p>
          <a:p>
            <a:pPr indent="-228600">
              <a:lnSpc>
                <a:spcPct val="90000"/>
              </a:lnSpc>
              <a:spcAft>
                <a:spcPts val="600"/>
              </a:spcAft>
              <a:buFont typeface="Arial" panose="020B0604020202020204" pitchFamily="34" charset="0"/>
              <a:buChar char="•"/>
            </a:pPr>
            <a:endParaRPr lang="en-US" sz="2400" dirty="0">
              <a:ea typeface="Calibri"/>
              <a:cs typeface="Calibri"/>
            </a:endParaRPr>
          </a:p>
          <a:p>
            <a:pPr indent="-228600">
              <a:lnSpc>
                <a:spcPct val="90000"/>
              </a:lnSpc>
              <a:spcAft>
                <a:spcPts val="600"/>
              </a:spcAft>
              <a:buFont typeface="Arial" panose="020B0604020202020204" pitchFamily="34" charset="0"/>
              <a:buChar char="•"/>
            </a:pPr>
            <a:r>
              <a:rPr lang="en-US" sz="2400" dirty="0"/>
              <a:t>Spend 5 minutes in quiet meditation and create your own vision boards that encapsulate your aspirations for eternal rewards. </a:t>
            </a:r>
            <a:endParaRPr lang="en-US" sz="2400" dirty="0">
              <a:ea typeface="Calibri"/>
              <a:cs typeface="Calibri"/>
            </a:endParaRPr>
          </a:p>
          <a:p>
            <a:pPr indent="-228600">
              <a:lnSpc>
                <a:spcPct val="90000"/>
              </a:lnSpc>
              <a:spcAft>
                <a:spcPts val="600"/>
              </a:spcAft>
              <a:buFont typeface="Arial" panose="020B0604020202020204" pitchFamily="34" charset="0"/>
              <a:buChar char="•"/>
            </a:pPr>
            <a:endParaRPr lang="en-US" sz="2400" dirty="0">
              <a:ea typeface="Calibri"/>
              <a:cs typeface="Calibri"/>
            </a:endParaRPr>
          </a:p>
          <a:p>
            <a:pPr indent="-228600">
              <a:lnSpc>
                <a:spcPct val="90000"/>
              </a:lnSpc>
              <a:spcAft>
                <a:spcPts val="600"/>
              </a:spcAft>
              <a:buFont typeface="Arial" panose="020B0604020202020204" pitchFamily="34" charset="0"/>
              <a:buChar char="•"/>
            </a:pPr>
            <a:r>
              <a:rPr lang="en-US" sz="2400" dirty="0"/>
              <a:t>Make sure you consider important qualities such as love, compassion, and spiritual growth. </a:t>
            </a:r>
            <a:endParaRPr lang="en-US" sz="2400" dirty="0">
              <a:ea typeface="Calibri"/>
              <a:cs typeface="Calibri"/>
            </a:endParaRPr>
          </a:p>
          <a:p>
            <a:pPr indent="-228600">
              <a:lnSpc>
                <a:spcPct val="90000"/>
              </a:lnSpc>
              <a:spcAft>
                <a:spcPts val="600"/>
              </a:spcAft>
              <a:buFont typeface="Arial" panose="020B0604020202020204" pitchFamily="34" charset="0"/>
              <a:buChar char="•"/>
            </a:pPr>
            <a:endParaRPr lang="en-US" sz="2400" dirty="0">
              <a:ea typeface="Calibri"/>
              <a:cs typeface="Calibri"/>
            </a:endParaRPr>
          </a:p>
          <a:p>
            <a:pPr indent="-228600">
              <a:lnSpc>
                <a:spcPct val="90000"/>
              </a:lnSpc>
              <a:spcAft>
                <a:spcPts val="600"/>
              </a:spcAft>
              <a:buFont typeface="Arial" panose="020B0604020202020204" pitchFamily="34" charset="0"/>
              <a:buChar char="•"/>
            </a:pPr>
            <a:r>
              <a:rPr lang="en-US" sz="2400" dirty="0"/>
              <a:t>These qualities are so much more important that the external rewards that we seek to achieve in life. True happiness will always come from personal fulfillment. </a:t>
            </a:r>
            <a:endParaRPr lang="en-US" sz="2400" dirty="0">
              <a:ea typeface="Calibri"/>
              <a:cs typeface="Calibri"/>
            </a:endParaRPr>
          </a:p>
        </p:txBody>
      </p:sp>
    </p:spTree>
    <p:extLst>
      <p:ext uri="{BB962C8B-B14F-4D97-AF65-F5344CB8AC3E}">
        <p14:creationId xmlns:p14="http://schemas.microsoft.com/office/powerpoint/2010/main" val="2746480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42453" r="1295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6656663" y="590222"/>
            <a:ext cx="4840010" cy="3843666"/>
          </a:xfrm>
        </p:spPr>
        <p:txBody>
          <a:bodyPr vert="horz" lIns="91440" tIns="45720" rIns="91440" bIns="45720" rtlCol="0" anchor="t">
            <a:noAutofit/>
          </a:bodyPr>
          <a:lstStyle/>
          <a:p>
            <a:pPr marL="0" indent="0">
              <a:spcBef>
                <a:spcPts val="500"/>
              </a:spcBef>
              <a:buNone/>
            </a:pPr>
            <a:r>
              <a:rPr lang="en-US" sz="2400" dirty="0">
                <a:latin typeface="Modern Love"/>
                <a:ea typeface="+mn-lt"/>
                <a:cs typeface="+mn-lt"/>
              </a:rPr>
              <a:t>Almighty Father, </a:t>
            </a:r>
            <a:endParaRPr lang="en-US" sz="2400" dirty="0">
              <a:ea typeface="Calibri" panose="020F0502020204030204"/>
              <a:cs typeface="Calibri"/>
            </a:endParaRPr>
          </a:p>
          <a:p>
            <a:pPr marL="0" indent="0">
              <a:spcBef>
                <a:spcPts val="500"/>
              </a:spcBef>
              <a:buNone/>
            </a:pPr>
            <a:r>
              <a:rPr lang="en-US" sz="2400" dirty="0">
                <a:solidFill>
                  <a:srgbClr val="374151"/>
                </a:solidFill>
                <a:ea typeface="+mn-lt"/>
                <a:cs typeface="+mn-lt"/>
              </a:rPr>
              <a:t>Guide us to prioritize deep fulfillment over fleeting, instant rewards. Help us resist the allure of quick gratifications and seek enduring joy in a life aligned with Your eternal values. Grant us patience and strength to persevere, recognizing that true and lasting fulfillment comes from living in accordance with Your divine plan. May our hearts be attuned to the profound joy found in Your will.</a:t>
            </a:r>
          </a:p>
          <a:p>
            <a:pPr marL="0" indent="0">
              <a:spcBef>
                <a:spcPts val="500"/>
              </a:spcBef>
              <a:buNone/>
            </a:pPr>
            <a:endParaRPr lang="en-US" sz="2400" dirty="0">
              <a:latin typeface="Modern Love"/>
              <a:ea typeface="+mn-lt"/>
              <a:cs typeface="Calibri" panose="020F0502020204030204"/>
            </a:endParaRPr>
          </a:p>
          <a:p>
            <a:pPr marL="0" indent="0">
              <a:spcBef>
                <a:spcPts val="500"/>
              </a:spcBef>
              <a:buNone/>
            </a:pPr>
            <a:r>
              <a:rPr lang="en-US" sz="2400" dirty="0">
                <a:latin typeface="Modern Love"/>
                <a:ea typeface="+mn-lt"/>
                <a:cs typeface="+mn-lt"/>
              </a:rPr>
              <a:t>Amen</a:t>
            </a:r>
            <a:endParaRPr lang="en-US" sz="2400" dirty="0">
              <a:latin typeface="Calibri" panose="020F0502020204030204"/>
              <a:ea typeface="Calibri" panose="020F0502020204030204"/>
              <a:cs typeface="Calibri"/>
            </a:endParaRPr>
          </a:p>
          <a:p>
            <a:pPr marL="0" indent="0">
              <a:buNone/>
            </a:pPr>
            <a:endParaRPr lang="en-US" sz="2000" b="1">
              <a:cs typeface="Calibri"/>
            </a:endParaRPr>
          </a:p>
          <a:p>
            <a:pPr marL="0" indent="0">
              <a:buNone/>
            </a:pPr>
            <a:endParaRPr lang="en-US" sz="2000" b="1">
              <a:cs typeface="Calibri"/>
            </a:endParaRPr>
          </a:p>
          <a:p>
            <a:pPr marL="0" indent="0">
              <a:buNone/>
            </a:pPr>
            <a:endParaRPr lang="en-US" sz="2000">
              <a:cs typeface="Calibri"/>
            </a:endParaRPr>
          </a:p>
        </p:txBody>
      </p:sp>
    </p:spTree>
    <p:extLst>
      <p:ext uri="{BB962C8B-B14F-4D97-AF65-F5344CB8AC3E}">
        <p14:creationId xmlns:p14="http://schemas.microsoft.com/office/powerpoint/2010/main" val="461485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461665"/>
          </a:xfrm>
          <a:prstGeom prst="rect">
            <a:avLst/>
          </a:prstGeom>
          <a:solidFill>
            <a:schemeClr val="tx1"/>
          </a:solidFill>
        </p:spPr>
        <p:txBody>
          <a:bodyPr wrap="square" lIns="91440" tIns="45720" rIns="91440" bIns="45720" rtlCol="0" anchor="t">
            <a:spAutoFit/>
          </a:bodyPr>
          <a:lstStyle/>
          <a:p>
            <a:pPr algn="ctr">
              <a:defRPr/>
            </a:pPr>
            <a:r>
              <a:rPr lang="en-GB" sz="2400" b="1">
                <a:solidFill>
                  <a:schemeClr val="bg1"/>
                </a:solidFill>
              </a:rPr>
              <a:t>Lunchtime events: </a:t>
            </a:r>
            <a:r>
              <a:rPr kumimoji="0" lang="en-GB" sz="2400" b="1" i="0" u="none" strike="noStrike" kern="1200" cap="none" spc="0" normalizeH="0" baseline="0" noProof="0">
                <a:ln>
                  <a:noFill/>
                </a:ln>
                <a:solidFill>
                  <a:schemeClr val="bg1"/>
                </a:solidFill>
                <a:effectLst/>
                <a:uLnTx/>
                <a:uFillTx/>
              </a:rPr>
              <a:t>All are welcome.</a:t>
            </a:r>
            <a:r>
              <a:rPr kumimoji="0" lang="en-GB" sz="2400" b="1" i="0" u="none" strike="noStrike" kern="1200" cap="none" spc="0" normalizeH="0" baseline="0" noProof="0">
                <a:ln>
                  <a:noFill/>
                </a:ln>
                <a:effectLst/>
                <a:uLnTx/>
                <a:uFillTx/>
              </a:rPr>
              <a:t>.</a:t>
            </a:r>
          </a:p>
        </p:txBody>
      </p:sp>
      <p:sp>
        <p:nvSpPr>
          <p:cNvPr id="15" name="Star: 5 Points 14">
            <a:extLst>
              <a:ext uri="{FF2B5EF4-FFF2-40B4-BE49-F238E27FC236}">
                <a16:creationId xmlns:a16="http://schemas.microsoft.com/office/drawing/2014/main" id="{2D31700D-6DB3-F616-E23A-7D034EC6B569}"/>
              </a:ext>
            </a:extLst>
          </p:cNvPr>
          <p:cNvSpPr/>
          <p:nvPr/>
        </p:nvSpPr>
        <p:spPr>
          <a:xfrm>
            <a:off x="560719" y="376149"/>
            <a:ext cx="4758903" cy="3105507"/>
          </a:xfrm>
          <a:prstGeom prst="star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tx1"/>
                </a:solidFill>
                <a:latin typeface="Rockwell"/>
                <a:cs typeface="Calibri"/>
              </a:rPr>
              <a:t>Crafts and Mindfulness</a:t>
            </a:r>
          </a:p>
          <a:p>
            <a:pPr algn="ctr"/>
            <a:r>
              <a:rPr lang="en-US" sz="2000">
                <a:solidFill>
                  <a:schemeClr val="tx1"/>
                </a:solidFill>
                <a:latin typeface="Rockwell"/>
                <a:cs typeface="Calibri"/>
              </a:rPr>
              <a:t>(Mondays in the chapel)</a:t>
            </a:r>
          </a:p>
        </p:txBody>
      </p:sp>
      <p:sp>
        <p:nvSpPr>
          <p:cNvPr id="16" name="Pentagon 15">
            <a:extLst>
              <a:ext uri="{FF2B5EF4-FFF2-40B4-BE49-F238E27FC236}">
                <a16:creationId xmlns:a16="http://schemas.microsoft.com/office/drawing/2014/main" id="{247D3433-FF08-4382-9792-FE3F0EABD678}"/>
              </a:ext>
            </a:extLst>
          </p:cNvPr>
          <p:cNvSpPr/>
          <p:nvPr/>
        </p:nvSpPr>
        <p:spPr>
          <a:xfrm>
            <a:off x="7722943" y="320257"/>
            <a:ext cx="3594338" cy="2932979"/>
          </a:xfrm>
          <a:prstGeom prst="pentag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latin typeface="Rockwell"/>
                <a:cs typeface="Calibri"/>
              </a:rPr>
              <a:t>Islamic Union</a:t>
            </a:r>
            <a:endParaRPr lang="en-US"/>
          </a:p>
          <a:p>
            <a:pPr algn="ctr"/>
            <a:r>
              <a:rPr lang="en-US" sz="2400">
                <a:latin typeface="Rockwell"/>
                <a:cs typeface="Calibri"/>
              </a:rPr>
              <a:t>(Tuesday G15)</a:t>
            </a:r>
          </a:p>
        </p:txBody>
      </p:sp>
      <p:sp>
        <p:nvSpPr>
          <p:cNvPr id="17" name="Speech Bubble: Rectangle 16">
            <a:extLst>
              <a:ext uri="{FF2B5EF4-FFF2-40B4-BE49-F238E27FC236}">
                <a16:creationId xmlns:a16="http://schemas.microsoft.com/office/drawing/2014/main" id="{C7358413-7602-048D-7285-42419BD44410}"/>
              </a:ext>
            </a:extLst>
          </p:cNvPr>
          <p:cNvSpPr/>
          <p:nvPr/>
        </p:nvSpPr>
        <p:spPr>
          <a:xfrm rot="21360000">
            <a:off x="1525078" y="4621695"/>
            <a:ext cx="3637470" cy="1682150"/>
          </a:xfrm>
          <a:prstGeom prst="wedgeRect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latin typeface="Rockwell"/>
                <a:cs typeface="Calibri"/>
              </a:rPr>
              <a:t>Christian Union</a:t>
            </a:r>
          </a:p>
          <a:p>
            <a:pPr algn="ctr"/>
            <a:r>
              <a:rPr lang="en-US" sz="2400">
                <a:latin typeface="Rockwell"/>
                <a:cs typeface="Calibri"/>
              </a:rPr>
              <a:t>(Tuesdays in G16)</a:t>
            </a:r>
          </a:p>
        </p:txBody>
      </p:sp>
      <p:sp>
        <p:nvSpPr>
          <p:cNvPr id="19" name="Cross 18">
            <a:extLst>
              <a:ext uri="{FF2B5EF4-FFF2-40B4-BE49-F238E27FC236}">
                <a16:creationId xmlns:a16="http://schemas.microsoft.com/office/drawing/2014/main" id="{3D0D0B9F-C1C8-0643-4461-1263669BE5C9}"/>
              </a:ext>
            </a:extLst>
          </p:cNvPr>
          <p:cNvSpPr/>
          <p:nvPr/>
        </p:nvSpPr>
        <p:spPr>
          <a:xfrm>
            <a:off x="6244267" y="3533236"/>
            <a:ext cx="3152594" cy="2932980"/>
          </a:xfrm>
          <a:prstGeom prst="pl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latin typeface="Rockwell"/>
                <a:cs typeface="Calibri"/>
              </a:rPr>
              <a:t>Christmas club</a:t>
            </a:r>
          </a:p>
          <a:p>
            <a:pPr algn="ctr"/>
            <a:r>
              <a:rPr lang="en-US" sz="2400">
                <a:latin typeface="Rockwell"/>
                <a:cs typeface="Calibri"/>
              </a:rPr>
              <a:t> (Fridays G13)</a:t>
            </a:r>
            <a:endParaRPr lang="en-US">
              <a:latin typeface="Rockwell"/>
            </a:endParaRPr>
          </a:p>
        </p:txBody>
      </p:sp>
    </p:spTree>
    <p:extLst>
      <p:ext uri="{BB962C8B-B14F-4D97-AF65-F5344CB8AC3E}">
        <p14:creationId xmlns:p14="http://schemas.microsoft.com/office/powerpoint/2010/main" val="317806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CB5C66B-C111-C342-795E-206E13BBFBE4}"/>
              </a:ext>
            </a:extLst>
          </p:cNvPr>
          <p:cNvSpPr txBox="1"/>
          <p:nvPr/>
        </p:nvSpPr>
        <p:spPr>
          <a:xfrm>
            <a:off x="285750" y="2047547"/>
            <a:ext cx="5657846" cy="384366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2800" dirty="0"/>
              <a:t>Discussion Points</a:t>
            </a:r>
            <a:endParaRPr lang="en-US" sz="2800" dirty="0">
              <a:ea typeface="Calibri"/>
              <a:cs typeface="Calibri"/>
            </a:endParaRPr>
          </a:p>
          <a:p>
            <a:pPr indent="-228600">
              <a:lnSpc>
                <a:spcPct val="90000"/>
              </a:lnSpc>
              <a:spcAft>
                <a:spcPts val="600"/>
              </a:spcAft>
              <a:buFont typeface="Arial" panose="020B0604020202020204" pitchFamily="34" charset="0"/>
              <a:buChar char="•"/>
            </a:pPr>
            <a:endParaRPr lang="en-US" sz="2800" dirty="0">
              <a:ea typeface="Calibri"/>
              <a:cs typeface="Calibri"/>
            </a:endParaRPr>
          </a:p>
          <a:p>
            <a:pPr indent="-228600">
              <a:lnSpc>
                <a:spcPct val="90000"/>
              </a:lnSpc>
              <a:spcAft>
                <a:spcPts val="600"/>
              </a:spcAft>
              <a:buFont typeface="Arial" panose="020B0604020202020204" pitchFamily="34" charset="0"/>
              <a:buChar char="•"/>
            </a:pPr>
            <a:r>
              <a:rPr lang="en-US" sz="2800" dirty="0"/>
              <a:t>What does this term mean to you? </a:t>
            </a:r>
            <a:endParaRPr lang="en-US" sz="2800" dirty="0">
              <a:ea typeface="Calibri"/>
              <a:cs typeface="Calibri"/>
            </a:endParaRPr>
          </a:p>
          <a:p>
            <a:pPr indent="-228600">
              <a:lnSpc>
                <a:spcPct val="90000"/>
              </a:lnSpc>
              <a:spcAft>
                <a:spcPts val="600"/>
              </a:spcAft>
              <a:buFont typeface="Arial" panose="020B0604020202020204" pitchFamily="34" charset="0"/>
              <a:buChar char="•"/>
            </a:pPr>
            <a:r>
              <a:rPr lang="en-US" sz="2800" dirty="0"/>
              <a:t>What is a personal reward?</a:t>
            </a:r>
            <a:endParaRPr lang="en-US" sz="2800" dirty="0">
              <a:ea typeface="Calibri"/>
              <a:cs typeface="Calibri"/>
            </a:endParaRPr>
          </a:p>
          <a:p>
            <a:pPr indent="-228600">
              <a:lnSpc>
                <a:spcPct val="90000"/>
              </a:lnSpc>
              <a:buFont typeface="Arial" panose="020B0604020202020204" pitchFamily="34" charset="0"/>
              <a:buChar char="•"/>
            </a:pPr>
            <a:r>
              <a:rPr lang="en-US" sz="2800" dirty="0"/>
              <a:t>Think of your own personal achievements, talents, and the blessings you've received. </a:t>
            </a:r>
            <a:endParaRPr lang="en-US" sz="2800" dirty="0">
              <a:ea typeface="Calibri"/>
              <a:cs typeface="Calibri"/>
            </a:endParaRPr>
          </a:p>
          <a:p>
            <a:pPr indent="-228600">
              <a:lnSpc>
                <a:spcPct val="90000"/>
              </a:lnSpc>
              <a:buFont typeface="Arial" panose="020B0604020202020204" pitchFamily="34" charset="0"/>
              <a:buChar char="•"/>
            </a:pPr>
            <a:endParaRPr lang="en-US" sz="2800" dirty="0"/>
          </a:p>
          <a:p>
            <a:pPr>
              <a:lnSpc>
                <a:spcPct val="90000"/>
              </a:lnSpc>
            </a:pPr>
            <a:r>
              <a:rPr lang="en-US" sz="2800" b="1" dirty="0">
                <a:solidFill>
                  <a:srgbClr val="C00000"/>
                </a:solidFill>
              </a:rPr>
              <a:t>Today's BIG QUESTION: </a:t>
            </a:r>
            <a:r>
              <a:rPr lang="en-US" sz="2800" dirty="0">
                <a:solidFill>
                  <a:srgbClr val="C00000"/>
                </a:solidFill>
              </a:rPr>
              <a:t>What is the difference between worldly rewards and those that come from within? </a:t>
            </a:r>
            <a:endParaRPr lang="en-US" sz="2800" dirty="0">
              <a:solidFill>
                <a:srgbClr val="C00000"/>
              </a:solidFill>
              <a:ea typeface="Calibri"/>
              <a:cs typeface="Calibri"/>
            </a:endParaRPr>
          </a:p>
          <a:p>
            <a:pPr indent="-228600">
              <a:lnSpc>
                <a:spcPct val="90000"/>
              </a:lnSpc>
              <a:spcAft>
                <a:spcPts val="600"/>
              </a:spcAft>
              <a:buFont typeface="Arial" panose="020B0604020202020204" pitchFamily="34" charset="0"/>
              <a:buChar char="•"/>
            </a:pPr>
            <a:endParaRPr lang="en-US" sz="2000"/>
          </a:p>
        </p:txBody>
      </p:sp>
      <p:pic>
        <p:nvPicPr>
          <p:cNvPr id="5" name="Picture 4">
            <a:extLst>
              <a:ext uri="{FF2B5EF4-FFF2-40B4-BE49-F238E27FC236}">
                <a16:creationId xmlns:a16="http://schemas.microsoft.com/office/drawing/2014/main" id="{6260CB2B-220D-6032-0C23-D044D922B76F}"/>
              </a:ext>
            </a:extLst>
          </p:cNvPr>
          <p:cNvPicPr>
            <a:picLocks noChangeAspect="1"/>
          </p:cNvPicPr>
          <p:nvPr/>
        </p:nvPicPr>
        <p:blipFill rotWithShape="1">
          <a:blip r:embed="rId2"/>
          <a:srcRect l="23492" r="2760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2" name="TextBox 1">
            <a:extLst>
              <a:ext uri="{FF2B5EF4-FFF2-40B4-BE49-F238E27FC236}">
                <a16:creationId xmlns:a16="http://schemas.microsoft.com/office/drawing/2014/main" id="{A810486C-76CA-A03A-234C-9B111E4BD78E}"/>
              </a:ext>
            </a:extLst>
          </p:cNvPr>
          <p:cNvSpPr txBox="1"/>
          <p:nvPr/>
        </p:nvSpPr>
        <p:spPr>
          <a:xfrm>
            <a:off x="285751" y="336550"/>
            <a:ext cx="8708891" cy="180730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400" b="1" dirty="0">
                <a:latin typeface="Modern Love"/>
                <a:ea typeface="+mj-ea"/>
                <a:cs typeface="+mj-cs"/>
              </a:rPr>
              <a:t>Reflecting on Personal Rewards</a:t>
            </a:r>
            <a:endParaRPr lang="en-US" sz="4400" dirty="0">
              <a:latin typeface="Modern Love"/>
              <a:ea typeface="+mj-ea"/>
              <a:cs typeface="+mj-cs"/>
            </a:endParaRPr>
          </a:p>
        </p:txBody>
      </p:sp>
    </p:spTree>
    <p:extLst>
      <p:ext uri="{BB962C8B-B14F-4D97-AF65-F5344CB8AC3E}">
        <p14:creationId xmlns:p14="http://schemas.microsoft.com/office/powerpoint/2010/main" val="3223455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30D44E-7C34-F34F-E7F2-0B3C2FD2133B}"/>
              </a:ext>
            </a:extLst>
          </p:cNvPr>
          <p:cNvSpPr txBox="1"/>
          <p:nvPr/>
        </p:nvSpPr>
        <p:spPr>
          <a:xfrm>
            <a:off x="238125" y="400050"/>
            <a:ext cx="6505575" cy="61247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Modern Love Caps"/>
              </a:rPr>
              <a:t>Worldly rewards</a:t>
            </a:r>
            <a:r>
              <a:rPr lang="en-US" sz="2800" dirty="0">
                <a:latin typeface="Söhne"/>
              </a:rPr>
              <a:t> </a:t>
            </a:r>
            <a:r>
              <a:rPr lang="en-US" sz="2800" dirty="0">
                <a:latin typeface="Calibri"/>
                <a:ea typeface="Calibri"/>
                <a:cs typeface="Calibri"/>
              </a:rPr>
              <a:t>are external, tangible, and often tied to societal expectations, including material wealth and recognition. They stem from external sources and are driven by competition and societal standards. In contrast, </a:t>
            </a:r>
            <a:r>
              <a:rPr lang="en-US" sz="2800" dirty="0">
                <a:latin typeface="Modern Love Caps"/>
                <a:ea typeface="Calibri"/>
                <a:cs typeface="Calibri"/>
              </a:rPr>
              <a:t>rewards from within</a:t>
            </a:r>
            <a:r>
              <a:rPr lang="en-US" sz="2800" dirty="0">
                <a:latin typeface="Calibri"/>
                <a:ea typeface="Calibri"/>
                <a:cs typeface="Calibri"/>
              </a:rPr>
              <a:t> are internal, intangible, and rooted in personal growth and fulfillment. They arise from one's values, beliefs, and sense of purpose, fostering intrinsic motivation and a deeper sense of authenticity. Balancing both external achievements and internal well-being is essential for a meaningful and holistic life.</a:t>
            </a:r>
            <a:endParaRPr lang="en-US" sz="2800">
              <a:latin typeface="Calibri"/>
              <a:ea typeface="Calibri"/>
              <a:cs typeface="Calibri"/>
            </a:endParaRPr>
          </a:p>
        </p:txBody>
      </p:sp>
      <p:sp>
        <p:nvSpPr>
          <p:cNvPr id="3" name="TextBox 2">
            <a:extLst>
              <a:ext uri="{FF2B5EF4-FFF2-40B4-BE49-F238E27FC236}">
                <a16:creationId xmlns:a16="http://schemas.microsoft.com/office/drawing/2014/main" id="{20133CA7-8D9E-0EAD-3487-CD0DD48A77A3}"/>
              </a:ext>
            </a:extLst>
          </p:cNvPr>
          <p:cNvSpPr txBox="1"/>
          <p:nvPr/>
        </p:nvSpPr>
        <p:spPr>
          <a:xfrm>
            <a:off x="7572374" y="647700"/>
            <a:ext cx="3990975"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C00000"/>
                </a:solidFill>
                <a:latin typeface="Modern Love Caps"/>
                <a:ea typeface="Calibri"/>
                <a:cs typeface="Calibri"/>
              </a:rPr>
              <a:t>Why is it important to feel a sense of reward in our lives?</a:t>
            </a:r>
          </a:p>
          <a:p>
            <a:endParaRPr lang="en-US" sz="3200" dirty="0">
              <a:solidFill>
                <a:srgbClr val="C00000"/>
              </a:solidFill>
              <a:latin typeface="Modern Love Caps"/>
              <a:ea typeface="Calibri"/>
              <a:cs typeface="Calibri"/>
            </a:endParaRPr>
          </a:p>
          <a:p>
            <a:r>
              <a:rPr lang="en-US" sz="3200" dirty="0">
                <a:solidFill>
                  <a:srgbClr val="C00000"/>
                </a:solidFill>
                <a:latin typeface="Modern Love Caps"/>
                <a:ea typeface="Calibri"/>
                <a:cs typeface="Calibri"/>
              </a:rPr>
              <a:t>How does it motivate us?</a:t>
            </a:r>
          </a:p>
          <a:p>
            <a:endParaRPr lang="en-US" sz="3200" dirty="0">
              <a:solidFill>
                <a:srgbClr val="C00000"/>
              </a:solidFill>
              <a:latin typeface="Modern Love Caps"/>
              <a:ea typeface="Calibri"/>
              <a:cs typeface="Calibri"/>
            </a:endParaRPr>
          </a:p>
          <a:p>
            <a:r>
              <a:rPr lang="en-US" sz="3200" dirty="0">
                <a:solidFill>
                  <a:srgbClr val="C00000"/>
                </a:solidFill>
                <a:latin typeface="Modern Love Caps"/>
                <a:ea typeface="Calibri"/>
                <a:cs typeface="Calibri"/>
              </a:rPr>
              <a:t>Can you think of examples of both worldly and internal reward?</a:t>
            </a:r>
          </a:p>
        </p:txBody>
      </p:sp>
    </p:spTree>
    <p:extLst>
      <p:ext uri="{BB962C8B-B14F-4D97-AF65-F5344CB8AC3E}">
        <p14:creationId xmlns:p14="http://schemas.microsoft.com/office/powerpoint/2010/main" val="3528935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pinning turntable and bokeh">
            <a:extLst>
              <a:ext uri="{FF2B5EF4-FFF2-40B4-BE49-F238E27FC236}">
                <a16:creationId xmlns:a16="http://schemas.microsoft.com/office/drawing/2014/main" id="{FCE0247F-C10B-A8C0-E406-B736C14A038A}"/>
              </a:ext>
            </a:extLst>
          </p:cNvPr>
          <p:cNvPicPr>
            <a:picLocks noChangeAspect="1"/>
          </p:cNvPicPr>
          <p:nvPr/>
        </p:nvPicPr>
        <p:blipFill rotWithShape="1">
          <a:blip r:embed="rId3"/>
          <a:srcRect l="1319" r="4702" b="-3"/>
          <a:stretch/>
        </p:blipFill>
        <p:spPr>
          <a:xfrm>
            <a:off x="1" y="10"/>
            <a:ext cx="9669642" cy="6857990"/>
          </a:xfrm>
          <a:prstGeom prst="rect">
            <a:avLst/>
          </a:prstGeom>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A07BD5B6-C2A0-4691-CFE5-F2966299C969}"/>
              </a:ext>
            </a:extLst>
          </p:cNvPr>
          <p:cNvSpPr txBox="1"/>
          <p:nvPr/>
        </p:nvSpPr>
        <p:spPr>
          <a:xfrm>
            <a:off x="7988810" y="424426"/>
            <a:ext cx="3879339" cy="3742762"/>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r>
              <a:rPr lang="en-US" sz="2800" dirty="0">
                <a:latin typeface="Modern Love Caps"/>
              </a:rPr>
              <a:t>Listen to the music and write down three personal accomplishments or positive qualities about yourself. </a:t>
            </a:r>
            <a:endParaRPr lang="en-US" sz="2800">
              <a:latin typeface="Modern Love Caps"/>
              <a:ea typeface="Calibri" panose="020F0502020204030204"/>
              <a:cs typeface="Calibri" panose="020F0502020204030204"/>
            </a:endParaRPr>
          </a:p>
        </p:txBody>
      </p:sp>
      <p:pic>
        <p:nvPicPr>
          <p:cNvPr id="3" name="Online Media 2" title="Heather Small - Proud (Official video)">
            <a:hlinkClick r:id="" action="ppaction://media"/>
            <a:extLst>
              <a:ext uri="{FF2B5EF4-FFF2-40B4-BE49-F238E27FC236}">
                <a16:creationId xmlns:a16="http://schemas.microsoft.com/office/drawing/2014/main" id="{4D372A3A-A7E8-D427-9382-040F8371569C}"/>
              </a:ext>
            </a:extLst>
          </p:cNvPr>
          <p:cNvPicPr>
            <a:picLocks noRot="1" noChangeAspect="1"/>
          </p:cNvPicPr>
          <p:nvPr>
            <a:videoFile r:link="rId1"/>
          </p:nvPr>
        </p:nvPicPr>
        <p:blipFill>
          <a:blip r:embed="rId4"/>
          <a:stretch>
            <a:fillRect/>
          </a:stretch>
        </p:blipFill>
        <p:spPr>
          <a:xfrm>
            <a:off x="5318125" y="2781300"/>
            <a:ext cx="6662738" cy="3752850"/>
          </a:xfrm>
          <a:prstGeom prst="rect">
            <a:avLst/>
          </a:prstGeom>
        </p:spPr>
      </p:pic>
    </p:spTree>
    <p:extLst>
      <p:ext uri="{BB962C8B-B14F-4D97-AF65-F5344CB8AC3E}">
        <p14:creationId xmlns:p14="http://schemas.microsoft.com/office/powerpoint/2010/main" val="790336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2950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7903085" y="700651"/>
            <a:ext cx="3822189" cy="5762062"/>
          </a:xfrm>
        </p:spPr>
        <p:txBody>
          <a:bodyPr vert="horz" lIns="91440" tIns="45720" rIns="91440" bIns="45720" rtlCol="0" anchor="t">
            <a:normAutofit fontScale="92500" lnSpcReduction="20000"/>
          </a:bodyPr>
          <a:lstStyle/>
          <a:p>
            <a:pPr marL="0" indent="0">
              <a:spcBef>
                <a:spcPts val="500"/>
              </a:spcBef>
              <a:buNone/>
            </a:pPr>
            <a:r>
              <a:rPr lang="en-US" sz="3200" dirty="0">
                <a:latin typeface="Modern Love"/>
                <a:ea typeface="+mn-lt"/>
                <a:cs typeface="+mn-lt"/>
              </a:rPr>
              <a:t>Almighty Father, </a:t>
            </a:r>
            <a:endParaRPr lang="en-US" sz="3200" dirty="0">
              <a:ea typeface="Calibri" panose="020F0502020204030204"/>
              <a:cs typeface="Calibri"/>
            </a:endParaRPr>
          </a:p>
          <a:p>
            <a:pPr marL="0" indent="0">
              <a:spcBef>
                <a:spcPts val="500"/>
              </a:spcBef>
              <a:buNone/>
            </a:pPr>
            <a:endParaRPr lang="en-US" sz="1200" dirty="0">
              <a:solidFill>
                <a:srgbClr val="374151"/>
              </a:solidFill>
              <a:ea typeface="+mn-lt"/>
              <a:cs typeface="+mn-lt"/>
            </a:endParaRPr>
          </a:p>
          <a:p>
            <a:pPr marL="0" indent="0">
              <a:spcBef>
                <a:spcPts val="500"/>
              </a:spcBef>
              <a:buNone/>
            </a:pPr>
            <a:endParaRPr lang="en-US" dirty="0">
              <a:solidFill>
                <a:srgbClr val="374151"/>
              </a:solidFill>
              <a:ea typeface="+mn-lt"/>
              <a:cs typeface="+mn-lt"/>
            </a:endParaRPr>
          </a:p>
          <a:p>
            <a:pPr marL="0" indent="0">
              <a:spcBef>
                <a:spcPts val="500"/>
              </a:spcBef>
              <a:buNone/>
            </a:pPr>
            <a:r>
              <a:rPr lang="en-US" dirty="0">
                <a:solidFill>
                  <a:srgbClr val="374151"/>
                </a:solidFill>
                <a:ea typeface="+mn-lt"/>
                <a:cs typeface="+mn-lt"/>
              </a:rPr>
              <a:t>We thank you for the unique gifts and talents you've bestowed upon each of us. Help us </a:t>
            </a:r>
            <a:r>
              <a:rPr lang="en-US" dirty="0" err="1">
                <a:solidFill>
                  <a:srgbClr val="374151"/>
                </a:solidFill>
                <a:ea typeface="+mn-lt"/>
                <a:cs typeface="+mn-lt"/>
              </a:rPr>
              <a:t>recognise</a:t>
            </a:r>
            <a:r>
              <a:rPr lang="en-US" dirty="0">
                <a:solidFill>
                  <a:srgbClr val="374151"/>
                </a:solidFill>
                <a:ea typeface="+mn-lt"/>
                <a:cs typeface="+mn-lt"/>
              </a:rPr>
              <a:t> the intrinsic rewards that come from living a life aligned with your teachings and help us to </a:t>
            </a:r>
            <a:r>
              <a:rPr lang="en-US" dirty="0" err="1">
                <a:solidFill>
                  <a:srgbClr val="374151"/>
                </a:solidFill>
                <a:ea typeface="+mn-lt"/>
                <a:cs typeface="+mn-lt"/>
              </a:rPr>
              <a:t>realise</a:t>
            </a:r>
            <a:r>
              <a:rPr lang="en-US" dirty="0">
                <a:solidFill>
                  <a:srgbClr val="374151"/>
                </a:solidFill>
                <a:ea typeface="+mn-lt"/>
                <a:cs typeface="+mn-lt"/>
              </a:rPr>
              <a:t> that worldly rewards alone will never truly fulfill us, but your spiritual guidance will lead to our ultimate reward of living a blessed life. </a:t>
            </a:r>
            <a:endParaRPr lang="en-US" dirty="0">
              <a:ea typeface="Calibri"/>
              <a:cs typeface="Calibri"/>
            </a:endParaRPr>
          </a:p>
          <a:p>
            <a:pPr marL="0" indent="0">
              <a:spcBef>
                <a:spcPts val="500"/>
              </a:spcBef>
              <a:buNone/>
            </a:pPr>
            <a:endParaRPr lang="en-US" sz="3600" dirty="0">
              <a:latin typeface="Modern Love"/>
              <a:ea typeface="+mn-lt"/>
              <a:cs typeface="Calibri" panose="020F0502020204030204"/>
            </a:endParaRPr>
          </a:p>
          <a:p>
            <a:pPr marL="0" indent="0">
              <a:spcBef>
                <a:spcPts val="500"/>
              </a:spcBef>
              <a:buNone/>
            </a:pPr>
            <a:r>
              <a:rPr lang="en-US" sz="3600" dirty="0">
                <a:latin typeface="Modern Love"/>
                <a:ea typeface="+mn-lt"/>
                <a:cs typeface="+mn-lt"/>
              </a:rPr>
              <a:t>Amen</a:t>
            </a:r>
            <a:endParaRPr lang="en-US" sz="3600" dirty="0">
              <a:latin typeface="Calibri" panose="020F0502020204030204"/>
              <a:ea typeface="Calibri" panose="020F0502020204030204"/>
              <a:cs typeface="Calibri"/>
            </a:endParaRPr>
          </a:p>
          <a:p>
            <a:pPr marL="0" indent="0">
              <a:buNone/>
            </a:pPr>
            <a:endParaRPr lang="en-US" sz="1900" b="1">
              <a:cs typeface="Calibri"/>
            </a:endParaRPr>
          </a:p>
          <a:p>
            <a:pPr marL="0" indent="0">
              <a:buNone/>
            </a:pPr>
            <a:endParaRPr lang="en-US" sz="1900" b="1">
              <a:cs typeface="Calibri"/>
            </a:endParaRPr>
          </a:p>
          <a:p>
            <a:pPr marL="0" indent="0">
              <a:buNone/>
            </a:pPr>
            <a:endParaRPr lang="en-US" sz="1900">
              <a:cs typeface="Calibri"/>
            </a:endParaRPr>
          </a:p>
        </p:txBody>
      </p:sp>
    </p:spTree>
    <p:extLst>
      <p:ext uri="{BB962C8B-B14F-4D97-AF65-F5344CB8AC3E}">
        <p14:creationId xmlns:p14="http://schemas.microsoft.com/office/powerpoint/2010/main" val="1431392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82BB8AD6-62C5-7BC3-B93C-323AEB30A6FA}"/>
              </a:ext>
            </a:extLst>
          </p:cNvPr>
          <p:cNvSpPr txBox="1"/>
          <p:nvPr/>
        </p:nvSpPr>
        <p:spPr>
          <a:xfrm>
            <a:off x="-11502" y="6340735"/>
            <a:ext cx="1224439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rgbClr val="000000"/>
                </a:solidFill>
                <a:cs typeface="Calibri"/>
              </a:rPr>
              <a:t>Thoughts and Prayers 20th November – 24th November</a:t>
            </a:r>
          </a:p>
        </p:txBody>
      </p:sp>
      <p:sp>
        <p:nvSpPr>
          <p:cNvPr id="5" name="TextBox 2">
            <a:extLst>
              <a:ext uri="{FF2B5EF4-FFF2-40B4-BE49-F238E27FC236}">
                <a16:creationId xmlns:a16="http://schemas.microsoft.com/office/drawing/2014/main" id="{FB8D076D-75A0-D400-8DDA-92517EBF1A92}"/>
              </a:ext>
            </a:extLst>
          </p:cNvPr>
          <p:cNvSpPr txBox="1"/>
          <p:nvPr/>
        </p:nvSpPr>
        <p:spPr>
          <a:xfrm>
            <a:off x="1517424" y="-50085"/>
            <a:ext cx="902232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dirty="0">
                <a:solidFill>
                  <a:srgbClr val="000000"/>
                </a:solidFill>
              </a:rPr>
              <a:t>Theme of the week: Rewards</a:t>
            </a:r>
            <a:endParaRPr lang="en-US" dirty="0" err="1">
              <a:solidFill>
                <a:srgbClr val="000000"/>
              </a:solidFill>
              <a:cs typeface="Calibri"/>
            </a:endParaRPr>
          </a:p>
        </p:txBody>
      </p:sp>
      <p:pic>
        <p:nvPicPr>
          <p:cNvPr id="2" name="Picture 1" descr="12 Employee Rewards to Improve Engagement and Recognition">
            <a:extLst>
              <a:ext uri="{FF2B5EF4-FFF2-40B4-BE49-F238E27FC236}">
                <a16:creationId xmlns:a16="http://schemas.microsoft.com/office/drawing/2014/main" id="{DDDCA48F-5AAD-911D-0F25-1E39925F2CBA}"/>
              </a:ext>
            </a:extLst>
          </p:cNvPr>
          <p:cNvPicPr>
            <a:picLocks noChangeAspect="1"/>
          </p:cNvPicPr>
          <p:nvPr/>
        </p:nvPicPr>
        <p:blipFill rotWithShape="1">
          <a:blip r:embed="rId2"/>
          <a:srcRect l="37" t="12399" b="161"/>
          <a:stretch/>
        </p:blipFill>
        <p:spPr>
          <a:xfrm>
            <a:off x="-1" y="510629"/>
            <a:ext cx="12195673" cy="5864567"/>
          </a:xfrm>
          <a:prstGeom prst="rect">
            <a:avLst/>
          </a:prstGeom>
        </p:spPr>
      </p:pic>
    </p:spTree>
    <p:extLst>
      <p:ext uri="{BB962C8B-B14F-4D97-AF65-F5344CB8AC3E}">
        <p14:creationId xmlns:p14="http://schemas.microsoft.com/office/powerpoint/2010/main" val="3298706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C29470E-FBFD-4E97-E829-D12290B4A3CE}"/>
              </a:ext>
            </a:extLst>
          </p:cNvPr>
          <p:cNvSpPr txBox="1"/>
          <p:nvPr/>
        </p:nvSpPr>
        <p:spPr>
          <a:xfrm>
            <a:off x="640080" y="2872899"/>
            <a:ext cx="4243589" cy="332066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r>
              <a:rPr lang="en-US" sz="3200" dirty="0">
                <a:latin typeface="Modern Love Caps"/>
              </a:rPr>
              <a:t>"True happiness comes from the joy of giving. The act of giving is more rewarding than receiving." </a:t>
            </a:r>
          </a:p>
        </p:txBody>
      </p:sp>
      <p:pic>
        <p:nvPicPr>
          <p:cNvPr id="2" name="Picture 1" descr="Gift-Giving as a Way of Life | Franciscan Media">
            <a:extLst>
              <a:ext uri="{FF2B5EF4-FFF2-40B4-BE49-F238E27FC236}">
                <a16:creationId xmlns:a16="http://schemas.microsoft.com/office/drawing/2014/main" id="{5FE91C58-54F6-2C9C-BE04-887FBEEE84AB}"/>
              </a:ext>
            </a:extLst>
          </p:cNvPr>
          <p:cNvPicPr>
            <a:picLocks noChangeAspect="1"/>
          </p:cNvPicPr>
          <p:nvPr/>
        </p:nvPicPr>
        <p:blipFill rotWithShape="1">
          <a:blip r:embed="rId2"/>
          <a:srcRect l="15007" r="1803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extBox 3">
            <a:extLst>
              <a:ext uri="{FF2B5EF4-FFF2-40B4-BE49-F238E27FC236}">
                <a16:creationId xmlns:a16="http://schemas.microsoft.com/office/drawing/2014/main" id="{F152CE6B-CFF1-71E7-44C8-1BE723D686A2}"/>
              </a:ext>
            </a:extLst>
          </p:cNvPr>
          <p:cNvSpPr txBox="1"/>
          <p:nvPr/>
        </p:nvSpPr>
        <p:spPr>
          <a:xfrm>
            <a:off x="666749" y="742950"/>
            <a:ext cx="311467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Discuss your ideas on the statement below and get ready to share them in class debate! </a:t>
            </a:r>
            <a:endParaRPr lang="en-US" sz="2400" dirty="0"/>
          </a:p>
        </p:txBody>
      </p:sp>
    </p:spTree>
    <p:extLst>
      <p:ext uri="{BB962C8B-B14F-4D97-AF65-F5344CB8AC3E}">
        <p14:creationId xmlns:p14="http://schemas.microsoft.com/office/powerpoint/2010/main" val="2592603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D9C647E071ED4D9B7D0BA81432F5C2" ma:contentTypeVersion="8" ma:contentTypeDescription="Create a new document." ma:contentTypeScope="" ma:versionID="9bc4ac8f9fb0bddfaae76d77f40a1a88">
  <xsd:schema xmlns:xsd="http://www.w3.org/2001/XMLSchema" xmlns:xs="http://www.w3.org/2001/XMLSchema" xmlns:p="http://schemas.microsoft.com/office/2006/metadata/properties" xmlns:ns2="070f71ce-64c7-4b17-bb6b-21ebf0c68387" xmlns:ns3="8c49430d-f190-4cd8-83c3-84bb6a3d29af" targetNamespace="http://schemas.microsoft.com/office/2006/metadata/properties" ma:root="true" ma:fieldsID="f4eee581f71d2fa8ed66a27567af210b" ns2:_="" ns3:_="">
    <xsd:import namespace="070f71ce-64c7-4b17-bb6b-21ebf0c68387"/>
    <xsd:import namespace="8c49430d-f190-4cd8-83c3-84bb6a3d29a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71ce-64c7-4b17-bb6b-21ebf0c68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49430d-f190-4cd8-83c3-84bb6a3d29a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070f71ce-64c7-4b17-bb6b-21ebf0c68387" xsi:nil="true"/>
    <SharedWithUsers xmlns="8c49430d-f190-4cd8-83c3-84bb6a3d29af">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D98801-91A4-46A7-BD76-27271CBFD7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0f71ce-64c7-4b17-bb6b-21ebf0c68387"/>
    <ds:schemaRef ds:uri="8c49430d-f190-4cd8-83c3-84bb6a3d29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CE4D60-8C1B-4707-9A39-4FE683FA0C88}">
  <ds:schemaRefs>
    <ds:schemaRef ds:uri="http://schemas.microsoft.com/office/2006/metadata/properties"/>
    <ds:schemaRef ds:uri="http://schemas.microsoft.com/office/infopath/2007/PartnerControls"/>
    <ds:schemaRef ds:uri="070f71ce-64c7-4b17-bb6b-21ebf0c68387"/>
    <ds:schemaRef ds:uri="8c49430d-f190-4cd8-83c3-84bb6a3d29af"/>
  </ds:schemaRefs>
</ds:datastoreItem>
</file>

<file path=customXml/itemProps3.xml><?xml version="1.0" encoding="utf-8"?>
<ds:datastoreItem xmlns:ds="http://schemas.openxmlformats.org/officeDocument/2006/customXml" ds:itemID="{54B970A5-C1B5-4AC3-94EF-C1A3169F36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Joy of Giving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300</cp:revision>
  <dcterms:created xsi:type="dcterms:W3CDTF">2023-11-14T15:11:24Z</dcterms:created>
  <dcterms:modified xsi:type="dcterms:W3CDTF">2023-11-21T10:46:02Z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0x0101001ED9C647E071ED4D9B7D0BA81432F5C2</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