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60" r:id="rId5"/>
    <p:sldId id="261" r:id="rId6"/>
    <p:sldId id="262" r:id="rId7"/>
    <p:sldId id="263" r:id="rId8"/>
    <p:sldId id="265" r:id="rId9"/>
    <p:sldId id="264" r:id="rId10"/>
    <p:sldId id="266" r:id="rId11"/>
    <p:sldId id="267" r:id="rId12"/>
    <p:sldId id="268" r:id="rId13"/>
    <p:sldId id="270" r:id="rId14"/>
    <p:sldId id="271" r:id="rId15"/>
    <p:sldId id="269" r:id="rId16"/>
    <p:sldId id="272" r:id="rId17"/>
    <p:sldId id="273" r:id="rId18"/>
    <p:sldId id="279" r:id="rId19"/>
    <p:sldId id="274" r:id="rId20"/>
    <p:sldId id="275" r:id="rId21"/>
    <p:sldId id="277"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B61F3-B0C4-74CC-BF41-DB70802326A9}" v="1433" dt="2023-11-07T11:52:15.259"/>
    <p1510:client id="{1C0FEC97-A6BD-5BB1-849C-72881622D029}" v="231" dt="2023-11-09T10:45:22.262"/>
    <p1510:client id="{FC176B0E-D8D1-46D5-80C2-07F64E1EE1E6}" v="1" dt="2023-11-13T08:55:41.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205896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059279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BAE051-0CEC-4B31-A071-999DEA29F8C8}"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403581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BAE051-0CEC-4B31-A071-999DEA29F8C8}"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01318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BAE051-0CEC-4B31-A071-999DEA29F8C8}" type="datetimeFigureOut">
              <a:rPr lang="en-GB" smtClean="0"/>
              <a:t>13/11/2023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584951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BAE051-0CEC-4B31-A071-999DEA29F8C8}" type="datetimeFigureOut">
              <a:rPr lang="en-GB" smtClean="0"/>
              <a:t>13/11/2023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869251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AE051-0CEC-4B31-A071-999DEA29F8C8}" type="datetimeFigureOut">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18034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15266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791128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663115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130545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D30A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AE051-0CEC-4B31-A071-999DEA29F8C8}" type="datetimeFigureOut">
              <a:rPr lang="en-GB" smtClean="0"/>
              <a:t>13/11/2023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AAEF-C5A5-419B-993B-1C203E9DA2CC}" type="slidenum">
              <a:rPr lang="en-GB" smtClean="0"/>
              <a:t>‹#›</a:t>
            </a:fld>
            <a:endParaRPr lang="en-GB"/>
          </a:p>
        </p:txBody>
      </p:sp>
    </p:spTree>
    <p:extLst>
      <p:ext uri="{BB962C8B-B14F-4D97-AF65-F5344CB8AC3E}">
        <p14:creationId xmlns:p14="http://schemas.microsoft.com/office/powerpoint/2010/main" val="1905017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nwAYpLVyeF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m/ownit/take-control/annie-spoken-word"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t's Enough to Begin: First Steps | The Art Of">
            <a:extLst>
              <a:ext uri="{FF2B5EF4-FFF2-40B4-BE49-F238E27FC236}">
                <a16:creationId xmlns:a16="http://schemas.microsoft.com/office/drawing/2014/main" id="{B0EF588B-6173-6A1A-5801-61310255DA33}"/>
              </a:ext>
            </a:extLst>
          </p:cNvPr>
          <p:cNvPicPr>
            <a:picLocks noChangeAspect="1"/>
          </p:cNvPicPr>
          <p:nvPr/>
        </p:nvPicPr>
        <p:blipFill rotWithShape="1">
          <a:blip r:embed="rId2">
            <a:alphaModFix amt="50000"/>
          </a:blip>
          <a:srcRect r="3112" b="1"/>
          <a:stretch/>
        </p:blipFill>
        <p:spPr>
          <a:xfrm>
            <a:off x="20" y="1"/>
            <a:ext cx="12191980" cy="6857999"/>
          </a:xfrm>
          <a:prstGeom prst="rect">
            <a:avLst/>
          </a:prstGeom>
        </p:spPr>
      </p:pic>
      <p:sp>
        <p:nvSpPr>
          <p:cNvPr id="2" name="Title 1"/>
          <p:cNvSpPr>
            <a:spLocks noGrp="1"/>
          </p:cNvSpPr>
          <p:nvPr>
            <p:ph type="ctrTitle"/>
          </p:nvPr>
        </p:nvSpPr>
        <p:spPr>
          <a:xfrm>
            <a:off x="1524000" y="2603432"/>
            <a:ext cx="9144000" cy="2900518"/>
          </a:xfrm>
        </p:spPr>
        <p:txBody>
          <a:bodyPr>
            <a:normAutofit/>
          </a:bodyPr>
          <a:lstStyle/>
          <a:p>
            <a:r>
              <a:rPr lang="en-US" sz="8000">
                <a:solidFill>
                  <a:srgbClr val="FFFFFF"/>
                </a:solidFill>
                <a:ea typeface="Calibri Light"/>
                <a:cs typeface="Calibri Light"/>
              </a:rPr>
              <a:t>Be Alert</a:t>
            </a:r>
            <a:endParaRPr lang="en-US" sz="6600">
              <a:solidFill>
                <a:srgbClr val="FFFFFF"/>
              </a:solidFill>
              <a:ea typeface="Calibri Light" panose="020F0302020204030204"/>
              <a:cs typeface="Calibri Light" panose="020F0302020204030204"/>
            </a:endParaRPr>
          </a:p>
        </p:txBody>
      </p:sp>
      <p:sp>
        <p:nvSpPr>
          <p:cNvPr id="3" name="Subtitle 2"/>
          <p:cNvSpPr>
            <a:spLocks noGrp="1"/>
          </p:cNvSpPr>
          <p:nvPr>
            <p:ph type="subTitle" idx="1"/>
          </p:nvPr>
        </p:nvSpPr>
        <p:spPr>
          <a:xfrm>
            <a:off x="1524000" y="5758531"/>
            <a:ext cx="9144000" cy="1098395"/>
          </a:xfrm>
        </p:spPr>
        <p:txBody>
          <a:bodyPr vert="horz" lIns="91440" tIns="45720" rIns="91440" bIns="45720" rtlCol="0" anchor="t">
            <a:normAutofit/>
          </a:bodyPr>
          <a:lstStyle/>
          <a:p>
            <a:r>
              <a:rPr lang="en-US" sz="2000">
                <a:solidFill>
                  <a:srgbClr val="FFFFFF"/>
                </a:solidFill>
                <a:ea typeface="Calibri"/>
                <a:cs typeface="Calibri"/>
              </a:rPr>
              <a:t>Thoughts and Prayers </a:t>
            </a:r>
          </a:p>
          <a:p>
            <a:r>
              <a:rPr lang="en-US" sz="2000">
                <a:solidFill>
                  <a:srgbClr val="FFFFFF"/>
                </a:solidFill>
                <a:ea typeface="Calibri"/>
                <a:cs typeface="Calibri"/>
              </a:rPr>
              <a:t>Monday 13th November – Friday 17th November</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159 World Around Us Images, Stock Photos, 3D objects, &amp; Vectors |  Shutterstock">
            <a:extLst>
              <a:ext uri="{FF2B5EF4-FFF2-40B4-BE49-F238E27FC236}">
                <a16:creationId xmlns:a16="http://schemas.microsoft.com/office/drawing/2014/main" id="{4EF55329-68D8-2363-62D7-5AD926F28591}"/>
              </a:ext>
            </a:extLst>
          </p:cNvPr>
          <p:cNvPicPr>
            <a:picLocks noGrp="1" noChangeAspect="1"/>
          </p:cNvPicPr>
          <p:nvPr>
            <p:ph idx="1"/>
          </p:nvPr>
        </p:nvPicPr>
        <p:blipFill rotWithShape="1">
          <a:blip r:embed="rId2"/>
          <a:srcRect t="-93" r="138" b="7042"/>
          <a:stretch/>
        </p:blipFill>
        <p:spPr>
          <a:xfrm>
            <a:off x="-5298" y="-30965"/>
            <a:ext cx="12202598" cy="6857943"/>
          </a:xfrm>
        </p:spPr>
      </p:pic>
      <p:sp>
        <p:nvSpPr>
          <p:cNvPr id="5" name="TextBox 4">
            <a:extLst>
              <a:ext uri="{FF2B5EF4-FFF2-40B4-BE49-F238E27FC236}">
                <a16:creationId xmlns:a16="http://schemas.microsoft.com/office/drawing/2014/main" id="{918840B4-B68F-B25D-68A2-755BB73445D2}"/>
              </a:ext>
            </a:extLst>
          </p:cNvPr>
          <p:cNvSpPr txBox="1"/>
          <p:nvPr/>
        </p:nvSpPr>
        <p:spPr>
          <a:xfrm>
            <a:off x="558085" y="206598"/>
            <a:ext cx="114943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cs typeface="Calibri"/>
              </a:rPr>
              <a:t>Why is it important to 'Be Alert' to what is going on in the world around us?</a:t>
            </a:r>
          </a:p>
        </p:txBody>
      </p:sp>
      <p:sp>
        <p:nvSpPr>
          <p:cNvPr id="8" name="TextBox 7">
            <a:extLst>
              <a:ext uri="{FF2B5EF4-FFF2-40B4-BE49-F238E27FC236}">
                <a16:creationId xmlns:a16="http://schemas.microsoft.com/office/drawing/2014/main" id="{1F4BAAEB-A870-2145-A1A8-FAE006A9AEAF}"/>
              </a:ext>
            </a:extLst>
          </p:cNvPr>
          <p:cNvSpPr txBox="1"/>
          <p:nvPr/>
        </p:nvSpPr>
        <p:spPr>
          <a:xfrm>
            <a:off x="241478" y="3353873"/>
            <a:ext cx="592428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Calibri"/>
              </a:rPr>
              <a:t>Being alert and switched on to things happening around us is important not only for our own safety and well-being, but also helps us grow and learn, absorbing new information and experiences every day.</a:t>
            </a:r>
          </a:p>
          <a:p>
            <a:endParaRPr lang="en-US">
              <a:solidFill>
                <a:schemeClr val="bg1"/>
              </a:solidFill>
              <a:cs typeface="Calibri"/>
            </a:endParaRPr>
          </a:p>
          <a:p>
            <a:r>
              <a:rPr lang="en-US">
                <a:solidFill>
                  <a:schemeClr val="bg1"/>
                </a:solidFill>
                <a:cs typeface="Calibri"/>
              </a:rPr>
              <a:t>It also helps us to understand each other and fosters empathy, helping us connect with others by showing that we are present and attentive.</a:t>
            </a:r>
          </a:p>
          <a:p>
            <a:endParaRPr lang="en-US">
              <a:solidFill>
                <a:schemeClr val="bg1"/>
              </a:solidFill>
              <a:cs typeface="Calibri"/>
            </a:endParaRPr>
          </a:p>
          <a:p>
            <a:r>
              <a:rPr lang="en-US">
                <a:solidFill>
                  <a:schemeClr val="bg1"/>
                </a:solidFill>
                <a:cs typeface="Calibri"/>
              </a:rPr>
              <a:t>If we can understand others' perspectives and situations, it can promote kindness which allows us to build healthy relationships by building trust and mutual respect</a:t>
            </a:r>
          </a:p>
        </p:txBody>
      </p:sp>
    </p:spTree>
    <p:extLst>
      <p:ext uri="{BB962C8B-B14F-4D97-AF65-F5344CB8AC3E}">
        <p14:creationId xmlns:p14="http://schemas.microsoft.com/office/powerpoint/2010/main" val="345599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64B0736-7D4D-D964-4B0B-E4E74C1D01CB}"/>
              </a:ext>
            </a:extLst>
          </p:cNvPr>
          <p:cNvSpPr>
            <a:spLocks noGrp="1"/>
          </p:cNvSpPr>
          <p:nvPr>
            <p:ph type="title"/>
          </p:nvPr>
        </p:nvSpPr>
        <p:spPr>
          <a:xfrm>
            <a:off x="194257" y="2349918"/>
            <a:ext cx="6335511" cy="1800526"/>
          </a:xfrm>
        </p:spPr>
        <p:txBody>
          <a:bodyPr>
            <a:normAutofit/>
          </a:bodyPr>
          <a:lstStyle/>
          <a:p>
            <a:r>
              <a:rPr lang="en-US" sz="4000" u="sng">
                <a:latin typeface="Century Gothic"/>
              </a:rPr>
              <a:t> </a:t>
            </a:r>
            <a:r>
              <a:rPr lang="en-US" sz="4000" u="sng">
                <a:solidFill>
                  <a:srgbClr val="0563C1"/>
                </a:solidFill>
                <a:latin typeface="Century Gothic"/>
                <a:hlinkClick r:id="rId2">
                  <a:extLst>
                    <a:ext uri="{A12FA001-AC4F-418D-AE19-62706E023703}">
                      <ahyp:hlinkClr xmlns:ahyp="http://schemas.microsoft.com/office/drawing/2018/hyperlinkcolor" val="tx"/>
                    </a:ext>
                  </a:extLst>
                </a:hlinkClick>
              </a:rPr>
              <a:t>Importance o</a:t>
            </a:r>
            <a:r>
              <a:rPr lang="en-US" sz="4000" u="sng">
                <a:solidFill>
                  <a:srgbClr val="0070C0"/>
                </a:solidFill>
                <a:latin typeface="Century Gothic"/>
                <a:hlinkClick r:id="rId2">
                  <a:extLst>
                    <a:ext uri="{A12FA001-AC4F-418D-AE19-62706E023703}">
                      <ahyp:hlinkClr xmlns:ahyp="http://schemas.microsoft.com/office/drawing/2018/hyperlinkcolor" val="tx"/>
                    </a:ext>
                  </a:extLst>
                </a:hlinkClick>
              </a:rPr>
              <a:t>f Kindness</a:t>
            </a:r>
            <a:endParaRPr lang="en-US" sz="4000">
              <a:solidFill>
                <a:srgbClr val="0070C0"/>
              </a:solidFill>
            </a:endParaRPr>
          </a:p>
        </p:txBody>
      </p:sp>
      <p:sp>
        <p:nvSpPr>
          <p:cNvPr id="3" name="Content Placeholder 2">
            <a:extLst>
              <a:ext uri="{FF2B5EF4-FFF2-40B4-BE49-F238E27FC236}">
                <a16:creationId xmlns:a16="http://schemas.microsoft.com/office/drawing/2014/main" id="{AC9470A1-1A7A-1DD3-7C94-65738B12B5B2}"/>
              </a:ext>
            </a:extLst>
          </p:cNvPr>
          <p:cNvSpPr>
            <a:spLocks noGrp="1"/>
          </p:cNvSpPr>
          <p:nvPr>
            <p:ph idx="1"/>
          </p:nvPr>
        </p:nvSpPr>
        <p:spPr>
          <a:xfrm>
            <a:off x="838201" y="2623381"/>
            <a:ext cx="3888528" cy="3553581"/>
          </a:xfrm>
        </p:spPr>
        <p:txBody>
          <a:bodyPr vert="horz" lIns="91440" tIns="45720" rIns="91440" bIns="45720" rtlCol="0">
            <a:normAutofit/>
          </a:bodyPr>
          <a:lstStyle/>
          <a:p>
            <a:endParaRPr lang="en-US" sz="2000">
              <a:latin typeface="Century Gothic"/>
              <a:cs typeface="Calibri" panose="020F0502020204030204"/>
            </a:endParaRPr>
          </a:p>
          <a:p>
            <a:endParaRPr lang="en-US" sz="2000">
              <a:cs typeface="Calibri"/>
            </a:endParaRPr>
          </a:p>
        </p:txBody>
      </p:sp>
      <p:pic>
        <p:nvPicPr>
          <p:cNvPr id="6" name="Picture 5" descr="Small Kindness | Scripture Prayers">
            <a:extLst>
              <a:ext uri="{FF2B5EF4-FFF2-40B4-BE49-F238E27FC236}">
                <a16:creationId xmlns:a16="http://schemas.microsoft.com/office/drawing/2014/main" id="{7A7E2853-C2B2-C064-51D4-924BEBE4EEAE}"/>
              </a:ext>
            </a:extLst>
          </p:cNvPr>
          <p:cNvPicPr>
            <a:picLocks noChangeAspect="1"/>
          </p:cNvPicPr>
          <p:nvPr/>
        </p:nvPicPr>
        <p:blipFill>
          <a:blip r:embed="rId3"/>
          <a:stretch>
            <a:fillRect/>
          </a:stretch>
        </p:blipFill>
        <p:spPr>
          <a:xfrm>
            <a:off x="6822812" y="643234"/>
            <a:ext cx="4703895" cy="5599876"/>
          </a:xfrm>
          <a:prstGeom prst="rect">
            <a:avLst/>
          </a:prstGeom>
        </p:spPr>
      </p:pic>
    </p:spTree>
    <p:extLst>
      <p:ext uri="{BB962C8B-B14F-4D97-AF65-F5344CB8AC3E}">
        <p14:creationId xmlns:p14="http://schemas.microsoft.com/office/powerpoint/2010/main" val="101895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flower of love: Most romantic plants | Kew">
            <a:extLst>
              <a:ext uri="{FF2B5EF4-FFF2-40B4-BE49-F238E27FC236}">
                <a16:creationId xmlns:a16="http://schemas.microsoft.com/office/drawing/2014/main" id="{460DAEF3-B745-68F1-F654-B6A8EA2E2CDE}"/>
              </a:ext>
            </a:extLst>
          </p:cNvPr>
          <p:cNvPicPr>
            <a:picLocks noChangeAspect="1"/>
          </p:cNvPicPr>
          <p:nvPr/>
        </p:nvPicPr>
        <p:blipFill rotWithShape="1">
          <a:blip r:embed="rId2"/>
          <a:srcRect l="7335" r="18640"/>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FD8E6B-6717-5BDC-78BD-1D7F4D508344}"/>
              </a:ext>
            </a:extLst>
          </p:cNvPr>
          <p:cNvSpPr>
            <a:spLocks noGrp="1"/>
          </p:cNvSpPr>
          <p:nvPr>
            <p:ph type="title"/>
          </p:nvPr>
        </p:nvSpPr>
        <p:spPr>
          <a:xfrm>
            <a:off x="838200" y="365125"/>
            <a:ext cx="3822189" cy="1899912"/>
          </a:xfrm>
        </p:spPr>
        <p:txBody>
          <a:bodyPr>
            <a:normAutofit/>
          </a:bodyPr>
          <a:lstStyle/>
          <a:p>
            <a:r>
              <a:rPr lang="en-US" sz="4000">
                <a:cs typeface="Calibri Light"/>
              </a:rPr>
              <a:t>Let Us Pray</a:t>
            </a:r>
            <a:endParaRPr lang="en-US" sz="4000"/>
          </a:p>
        </p:txBody>
      </p:sp>
      <p:sp>
        <p:nvSpPr>
          <p:cNvPr id="3" name="Content Placeholder 2">
            <a:extLst>
              <a:ext uri="{FF2B5EF4-FFF2-40B4-BE49-F238E27FC236}">
                <a16:creationId xmlns:a16="http://schemas.microsoft.com/office/drawing/2014/main" id="{06B2AB9B-3DAB-01C8-87E6-71F8B65CAEA4}"/>
              </a:ext>
            </a:extLst>
          </p:cNvPr>
          <p:cNvSpPr>
            <a:spLocks noGrp="1"/>
          </p:cNvSpPr>
          <p:nvPr>
            <p:ph idx="1"/>
          </p:nvPr>
        </p:nvSpPr>
        <p:spPr>
          <a:xfrm>
            <a:off x="838200" y="2434201"/>
            <a:ext cx="3822189" cy="3742762"/>
          </a:xfrm>
        </p:spPr>
        <p:txBody>
          <a:bodyPr vert="horz" lIns="91440" tIns="45720" rIns="91440" bIns="45720" rtlCol="0" anchor="t">
            <a:normAutofit/>
          </a:bodyPr>
          <a:lstStyle/>
          <a:p>
            <a:pPr marL="0" indent="0">
              <a:buNone/>
            </a:pPr>
            <a:r>
              <a:rPr lang="en-US" sz="1600">
                <a:latin typeface="Montserrat"/>
                <a:ea typeface="Montserrat"/>
                <a:cs typeface="Montserrat"/>
              </a:rPr>
              <a:t>Dear Lord</a:t>
            </a:r>
            <a:r>
              <a:rPr lang="en-US" sz="1600" b="0" i="0">
                <a:latin typeface="Montserrat"/>
                <a:ea typeface="Montserrat"/>
                <a:cs typeface="Montserrat"/>
              </a:rPr>
              <a:t>,</a:t>
            </a:r>
            <a:endParaRPr lang="en-US"/>
          </a:p>
          <a:p>
            <a:pPr marL="0" indent="0">
              <a:buNone/>
            </a:pPr>
            <a:r>
              <a:rPr lang="en-US" sz="1600" b="0" i="0">
                <a:latin typeface="Montserrat"/>
                <a:ea typeface="Montserrat"/>
                <a:cs typeface="Montserrat"/>
              </a:rPr>
              <a:t>Help me to live your goodness and kindness each day. Remind me that my actions express who I am even more than my words. May I love as you love. Let me be good to those who wish me harm, forgive those who need forgiveness, and reach out in kindness to all I meet so they can experience the unconditional love of God. Set our hearts on fire for you.</a:t>
            </a:r>
          </a:p>
          <a:p>
            <a:pPr marL="0" indent="0">
              <a:buNone/>
            </a:pPr>
            <a:r>
              <a:rPr lang="en-US" sz="1600" b="0" i="0">
                <a:latin typeface="Montserrat"/>
                <a:ea typeface="Montserrat"/>
                <a:cs typeface="Montserrat"/>
              </a:rPr>
              <a:t>Amen</a:t>
            </a:r>
            <a:endParaRPr lang="en-US" sz="1600">
              <a:cs typeface="Calibri" panose="020F0502020204030204"/>
            </a:endParaRPr>
          </a:p>
        </p:txBody>
      </p:sp>
    </p:spTree>
    <p:extLst>
      <p:ext uri="{BB962C8B-B14F-4D97-AF65-F5344CB8AC3E}">
        <p14:creationId xmlns:p14="http://schemas.microsoft.com/office/powerpoint/2010/main" val="95481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t's Enough to Begin: First Steps | The Art Of">
            <a:extLst>
              <a:ext uri="{FF2B5EF4-FFF2-40B4-BE49-F238E27FC236}">
                <a16:creationId xmlns:a16="http://schemas.microsoft.com/office/drawing/2014/main" id="{B0EF588B-6173-6A1A-5801-61310255DA33}"/>
              </a:ext>
            </a:extLst>
          </p:cNvPr>
          <p:cNvPicPr>
            <a:picLocks noChangeAspect="1"/>
          </p:cNvPicPr>
          <p:nvPr/>
        </p:nvPicPr>
        <p:blipFill rotWithShape="1">
          <a:blip r:embed="rId2">
            <a:alphaModFix amt="50000"/>
          </a:blip>
          <a:srcRect r="3112" b="1"/>
          <a:stretch/>
        </p:blipFill>
        <p:spPr>
          <a:xfrm>
            <a:off x="20" y="1"/>
            <a:ext cx="12191980" cy="6857999"/>
          </a:xfrm>
          <a:prstGeom prst="rect">
            <a:avLst/>
          </a:prstGeom>
        </p:spPr>
      </p:pic>
      <p:sp>
        <p:nvSpPr>
          <p:cNvPr id="2" name="Title 1"/>
          <p:cNvSpPr>
            <a:spLocks noGrp="1"/>
          </p:cNvSpPr>
          <p:nvPr>
            <p:ph type="ctrTitle"/>
          </p:nvPr>
        </p:nvSpPr>
        <p:spPr>
          <a:xfrm>
            <a:off x="1524000" y="2603432"/>
            <a:ext cx="9144000" cy="2900518"/>
          </a:xfrm>
        </p:spPr>
        <p:txBody>
          <a:bodyPr>
            <a:normAutofit/>
          </a:bodyPr>
          <a:lstStyle/>
          <a:p>
            <a:r>
              <a:rPr lang="en-US" sz="8000">
                <a:solidFill>
                  <a:srgbClr val="FFFFFF"/>
                </a:solidFill>
                <a:ea typeface="Calibri Light"/>
                <a:cs typeface="Calibri Light"/>
              </a:rPr>
              <a:t>Be Alert</a:t>
            </a:r>
            <a:endParaRPr lang="en-US" sz="6600">
              <a:solidFill>
                <a:srgbClr val="FFFFFF"/>
              </a:solidFill>
              <a:ea typeface="Calibri Light" panose="020F0302020204030204"/>
              <a:cs typeface="Calibri Light" panose="020F0302020204030204"/>
            </a:endParaRPr>
          </a:p>
        </p:txBody>
      </p:sp>
      <p:sp>
        <p:nvSpPr>
          <p:cNvPr id="3" name="Subtitle 2"/>
          <p:cNvSpPr>
            <a:spLocks noGrp="1"/>
          </p:cNvSpPr>
          <p:nvPr>
            <p:ph type="subTitle" idx="1"/>
          </p:nvPr>
        </p:nvSpPr>
        <p:spPr>
          <a:xfrm>
            <a:off x="1524000" y="5758531"/>
            <a:ext cx="9144000" cy="1098395"/>
          </a:xfrm>
        </p:spPr>
        <p:txBody>
          <a:bodyPr vert="horz" lIns="91440" tIns="45720" rIns="91440" bIns="45720" rtlCol="0" anchor="t">
            <a:normAutofit/>
          </a:bodyPr>
          <a:lstStyle/>
          <a:p>
            <a:r>
              <a:rPr lang="en-US" sz="2000">
                <a:solidFill>
                  <a:srgbClr val="FFFFFF"/>
                </a:solidFill>
                <a:ea typeface="Calibri"/>
                <a:cs typeface="Calibri"/>
              </a:rPr>
              <a:t>Thoughts and Prayers </a:t>
            </a:r>
          </a:p>
          <a:p>
            <a:r>
              <a:rPr lang="en-US" sz="2000">
                <a:solidFill>
                  <a:srgbClr val="FFFFFF"/>
                </a:solidFill>
                <a:ea typeface="Calibri"/>
                <a:cs typeface="Calibri"/>
              </a:rPr>
              <a:t>Monday 13th November – Friday 17th November</a:t>
            </a:r>
          </a:p>
        </p:txBody>
      </p:sp>
    </p:spTree>
    <p:extLst>
      <p:ext uri="{BB962C8B-B14F-4D97-AF65-F5344CB8AC3E}">
        <p14:creationId xmlns:p14="http://schemas.microsoft.com/office/powerpoint/2010/main" val="378260763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62A4B-1618-E719-F2D2-7BD9E0953CA2}"/>
              </a:ext>
            </a:extLst>
          </p:cNvPr>
          <p:cNvSpPr>
            <a:spLocks noGrp="1"/>
          </p:cNvSpPr>
          <p:nvPr>
            <p:ph type="title"/>
          </p:nvPr>
        </p:nvSpPr>
        <p:spPr>
          <a:xfrm>
            <a:off x="640080" y="4777739"/>
            <a:ext cx="3418990" cy="1412119"/>
          </a:xfrm>
        </p:spPr>
        <p:txBody>
          <a:bodyPr>
            <a:normAutofit/>
          </a:bodyPr>
          <a:lstStyle/>
          <a:p>
            <a:r>
              <a:rPr lang="en-US">
                <a:latin typeface="Baguet Script"/>
                <a:cs typeface="Calibri Light"/>
              </a:rPr>
              <a:t>This Week's Scripture</a:t>
            </a:r>
            <a:endParaRPr lang="en-US">
              <a:latin typeface="Baguet Script"/>
            </a:endParaRPr>
          </a:p>
        </p:txBody>
      </p:sp>
      <p:pic>
        <p:nvPicPr>
          <p:cNvPr id="4" name="Picture 3" descr="Open Bible&quot; Images – Browse 818 Stock Photos, Vectors, and Video | Adobe  Stock">
            <a:extLst>
              <a:ext uri="{FF2B5EF4-FFF2-40B4-BE49-F238E27FC236}">
                <a16:creationId xmlns:a16="http://schemas.microsoft.com/office/drawing/2014/main" id="{3882A5AC-8FA2-1A78-E14F-52610C011B56}"/>
              </a:ext>
            </a:extLst>
          </p:cNvPr>
          <p:cNvPicPr>
            <a:picLocks noChangeAspect="1"/>
          </p:cNvPicPr>
          <p:nvPr/>
        </p:nvPicPr>
        <p:blipFill rotWithShape="1">
          <a:blip r:embed="rId2"/>
          <a:srcRect t="41120"/>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58D27D-0DAB-1F9F-4DBC-2215AEB8BC55}"/>
              </a:ext>
            </a:extLst>
          </p:cNvPr>
          <p:cNvSpPr>
            <a:spLocks noGrp="1"/>
          </p:cNvSpPr>
          <p:nvPr>
            <p:ph idx="1"/>
          </p:nvPr>
        </p:nvSpPr>
        <p:spPr>
          <a:xfrm>
            <a:off x="4654294" y="4777739"/>
            <a:ext cx="6897626" cy="2075363"/>
          </a:xfrm>
        </p:spPr>
        <p:txBody>
          <a:bodyPr vert="horz" lIns="91440" tIns="45720" rIns="91440" bIns="45720" rtlCol="0" anchor="ctr">
            <a:normAutofit/>
          </a:bodyPr>
          <a:lstStyle/>
          <a:p>
            <a:pPr marL="0" indent="0">
              <a:buNone/>
            </a:pPr>
            <a:r>
              <a:rPr lang="en-US" sz="1200">
                <a:cs typeface="Calibri"/>
              </a:rPr>
              <a:t>The scripture this week is taken from Matthew 23:1-13</a:t>
            </a:r>
            <a:endParaRPr lang="en-US" sz="1200"/>
          </a:p>
          <a:p>
            <a:pPr marL="0" indent="0">
              <a:buNone/>
            </a:pPr>
            <a:r>
              <a:rPr lang="en-US" sz="1200">
                <a:cs typeface="Calibri"/>
              </a:rPr>
              <a:t>'Stay awake, for you do not know either the day of the hour' </a:t>
            </a:r>
          </a:p>
          <a:p>
            <a:pPr marL="0" indent="0">
              <a:buNone/>
            </a:pPr>
            <a:r>
              <a:rPr lang="en-US" sz="1200">
                <a:ea typeface="+mn-lt"/>
                <a:cs typeface="+mn-lt"/>
              </a:rPr>
              <a:t>The parable is about ten girls who participated in a wedding feast. The custom of the day was for the feast to begin when the bridegroom arrived.  </a:t>
            </a:r>
          </a:p>
          <a:p>
            <a:pPr marL="0" indent="0">
              <a:buNone/>
            </a:pPr>
            <a:r>
              <a:rPr lang="en-US" sz="1200">
                <a:ea typeface="+mn-lt"/>
                <a:cs typeface="+mn-lt"/>
              </a:rPr>
              <a:t>Five of the bridesmaids were wise and had their lamps ready for his arrival.  They were escorted into the feast.  </a:t>
            </a:r>
          </a:p>
          <a:p>
            <a:pPr marL="0" indent="0">
              <a:buNone/>
            </a:pPr>
            <a:r>
              <a:rPr lang="en-US" sz="1200">
                <a:ea typeface="+mn-lt"/>
                <a:cs typeface="+mn-lt"/>
              </a:rPr>
              <a:t>The five foolish bridesmaids were off buying oil and missed being invited in.  Jesus said the parable meant to always </a:t>
            </a:r>
            <a:r>
              <a:rPr lang="en-US" sz="2000">
                <a:latin typeface="Baguet Script"/>
                <a:ea typeface="+mn-lt"/>
                <a:cs typeface="+mn-lt"/>
              </a:rPr>
              <a:t>be ready</a:t>
            </a:r>
            <a:r>
              <a:rPr lang="en-US" sz="1200">
                <a:ea typeface="+mn-lt"/>
                <a:cs typeface="+mn-lt"/>
              </a:rPr>
              <a:t> because we do not know the day of his return.</a:t>
            </a:r>
            <a:endParaRPr lang="en-US" sz="1200">
              <a:cs typeface="Calibri"/>
            </a:endParaRPr>
          </a:p>
          <a:p>
            <a:pPr marL="0" indent="0">
              <a:buNone/>
            </a:pPr>
            <a:endParaRPr lang="en-US" sz="1200">
              <a:cs typeface="Calibri"/>
            </a:endParaRPr>
          </a:p>
        </p:txBody>
      </p:sp>
    </p:spTree>
    <p:extLst>
      <p:ext uri="{BB962C8B-B14F-4D97-AF65-F5344CB8AC3E}">
        <p14:creationId xmlns:p14="http://schemas.microsoft.com/office/powerpoint/2010/main" val="96246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D89A13-EA77-F3AB-C3ED-17B82CE882C3}"/>
              </a:ext>
            </a:extLst>
          </p:cNvPr>
          <p:cNvSpPr>
            <a:spLocks noGrp="1"/>
          </p:cNvSpPr>
          <p:nvPr>
            <p:ph type="title"/>
          </p:nvPr>
        </p:nvSpPr>
        <p:spPr>
          <a:xfrm>
            <a:off x="641668" y="639520"/>
            <a:ext cx="3911958" cy="1719072"/>
          </a:xfrm>
        </p:spPr>
        <p:txBody>
          <a:bodyPr anchor="b">
            <a:noAutofit/>
          </a:bodyPr>
          <a:lstStyle/>
          <a:p>
            <a:r>
              <a:rPr lang="en-US">
                <a:cs typeface="Calibri Light"/>
              </a:rPr>
              <a:t>What is the message of the scripture?</a:t>
            </a:r>
            <a:endParaRPr lang="en-US"/>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88584D-8268-83F8-A339-75C20FAAC108}"/>
              </a:ext>
            </a:extLst>
          </p:cNvPr>
          <p:cNvSpPr>
            <a:spLocks noGrp="1"/>
          </p:cNvSpPr>
          <p:nvPr>
            <p:ph idx="1"/>
          </p:nvPr>
        </p:nvSpPr>
        <p:spPr>
          <a:xfrm>
            <a:off x="630936" y="2807208"/>
            <a:ext cx="3429000" cy="3410712"/>
          </a:xfrm>
        </p:spPr>
        <p:txBody>
          <a:bodyPr anchor="t">
            <a:normAutofit/>
          </a:bodyPr>
          <a:lstStyle/>
          <a:p>
            <a:r>
              <a:rPr lang="en-US" sz="2200" b="0" i="0">
                <a:latin typeface="helvetica"/>
                <a:ea typeface="helvetica"/>
                <a:cs typeface="helvetica"/>
              </a:rPr>
              <a:t>The wise and foolish</a:t>
            </a:r>
            <a:r>
              <a:rPr lang="en-US" sz="2200">
                <a:latin typeface="helvetica"/>
                <a:ea typeface="helvetica"/>
                <a:cs typeface="helvetica"/>
              </a:rPr>
              <a:t> bridesmaids</a:t>
            </a:r>
            <a:r>
              <a:rPr lang="en-US" sz="2200" b="0" i="0">
                <a:latin typeface="helvetica"/>
                <a:ea typeface="helvetica"/>
                <a:cs typeface="helvetica"/>
              </a:rPr>
              <a:t> represent two ways to live.</a:t>
            </a:r>
          </a:p>
          <a:p>
            <a:pPr>
              <a:buChar char="•"/>
            </a:pPr>
            <a:r>
              <a:rPr lang="en-US" sz="2200" b="0" i="0">
                <a:latin typeface="helvetica"/>
                <a:ea typeface="helvetica"/>
                <a:cs typeface="helvetica"/>
              </a:rPr>
              <a:t>Preparedness is not just about the moment but about a lifestyle</a:t>
            </a:r>
            <a:endParaRPr lang="en-US" sz="2200"/>
          </a:p>
        </p:txBody>
      </p:sp>
      <p:pic>
        <p:nvPicPr>
          <p:cNvPr id="4" name="Picture 3" descr="How To Be Prepared When Life Shows Up in Sobriety">
            <a:extLst>
              <a:ext uri="{FF2B5EF4-FFF2-40B4-BE49-F238E27FC236}">
                <a16:creationId xmlns:a16="http://schemas.microsoft.com/office/drawing/2014/main" id="{4F2EF175-30D1-E6A8-96C8-CFC7FF9EC353}"/>
              </a:ext>
            </a:extLst>
          </p:cNvPr>
          <p:cNvPicPr>
            <a:picLocks noChangeAspect="1"/>
          </p:cNvPicPr>
          <p:nvPr/>
        </p:nvPicPr>
        <p:blipFill>
          <a:blip r:embed="rId2"/>
          <a:stretch>
            <a:fillRect/>
          </a:stretch>
        </p:blipFill>
        <p:spPr>
          <a:xfrm>
            <a:off x="4654296" y="1539107"/>
            <a:ext cx="6903720" cy="3779786"/>
          </a:xfrm>
          <a:prstGeom prst="rect">
            <a:avLst/>
          </a:prstGeom>
        </p:spPr>
      </p:pic>
      <p:sp>
        <p:nvSpPr>
          <p:cNvPr id="5" name="TextBox 4">
            <a:extLst>
              <a:ext uri="{FF2B5EF4-FFF2-40B4-BE49-F238E27FC236}">
                <a16:creationId xmlns:a16="http://schemas.microsoft.com/office/drawing/2014/main" id="{B5F68F75-1F5C-26B7-F3E1-F450D534EDF3}"/>
              </a:ext>
            </a:extLst>
          </p:cNvPr>
          <p:cNvSpPr txBox="1"/>
          <p:nvPr/>
        </p:nvSpPr>
        <p:spPr>
          <a:xfrm>
            <a:off x="16098" y="5607676"/>
            <a:ext cx="12173217" cy="1200329"/>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With a partner discuss the importance of being prepared. Discuss examples from your own lives about a time when you were or were not prepared and how did it positively/negatively affect the situation? </a:t>
            </a:r>
            <a:endParaRPr lang="en-US" sz="2000">
              <a:cs typeface="Calibri" panose="020F0502020204030204"/>
            </a:endParaRPr>
          </a:p>
        </p:txBody>
      </p:sp>
    </p:spTree>
    <p:extLst>
      <p:ext uri="{BB962C8B-B14F-4D97-AF65-F5344CB8AC3E}">
        <p14:creationId xmlns:p14="http://schemas.microsoft.com/office/powerpoint/2010/main" val="328725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Jesus' Return Is Part of the Gospel - Resources">
            <a:extLst>
              <a:ext uri="{FF2B5EF4-FFF2-40B4-BE49-F238E27FC236}">
                <a16:creationId xmlns:a16="http://schemas.microsoft.com/office/drawing/2014/main" id="{674B62FC-E334-0D7C-947D-DFCCAAA125FC}"/>
              </a:ext>
            </a:extLst>
          </p:cNvPr>
          <p:cNvPicPr>
            <a:picLocks noChangeAspect="1"/>
          </p:cNvPicPr>
          <p:nvPr/>
        </p:nvPicPr>
        <p:blipFill rotWithShape="1">
          <a:blip r:embed="rId2"/>
          <a:srcRect t="3542" b="2037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76798BF-FCF4-FD99-8CA9-0699D2A26D7F}"/>
              </a:ext>
            </a:extLst>
          </p:cNvPr>
          <p:cNvSpPr>
            <a:spLocks noGrp="1"/>
          </p:cNvSpPr>
          <p:nvPr>
            <p:ph idx="1"/>
          </p:nvPr>
        </p:nvSpPr>
        <p:spPr>
          <a:xfrm>
            <a:off x="2356545" y="3967498"/>
            <a:ext cx="7485413" cy="2452687"/>
          </a:xfrm>
        </p:spPr>
        <p:txBody>
          <a:bodyPr vert="horz" lIns="91440" tIns="45720" rIns="91440" bIns="45720" rtlCol="0" anchor="ctr">
            <a:normAutofit lnSpcReduction="10000"/>
          </a:bodyPr>
          <a:lstStyle/>
          <a:p>
            <a:pPr marL="0" indent="0">
              <a:buNone/>
            </a:pPr>
            <a:r>
              <a:rPr lang="en-US" sz="1800" b="0" i="0">
                <a:latin typeface="Poppins"/>
                <a:ea typeface="Poppins"/>
                <a:cs typeface="Poppins"/>
              </a:rPr>
              <a:t>Jesus was explaining that at the end of time, He would be coming back. This is a promise that will someday be fulfilled. Jesus is coming again! We don’t know when it will </a:t>
            </a:r>
            <a:r>
              <a:rPr lang="en-US" sz="1800">
                <a:latin typeface="Poppins"/>
                <a:ea typeface="Poppins"/>
                <a:cs typeface="Poppins"/>
              </a:rPr>
              <a:t>be but Jesus</a:t>
            </a:r>
            <a:r>
              <a:rPr lang="en-US" sz="1800" b="0" i="0">
                <a:latin typeface="Poppins"/>
                <a:ea typeface="Poppins"/>
                <a:cs typeface="Poppins"/>
              </a:rPr>
              <a:t> wants us to be prepared for His return, whenever it happens to be.</a:t>
            </a:r>
            <a:r>
              <a:rPr lang="en-US" sz="1800">
                <a:latin typeface="Poppins"/>
                <a:ea typeface="Poppins"/>
                <a:cs typeface="Poppins"/>
              </a:rPr>
              <a:t> </a:t>
            </a:r>
            <a:endParaRPr lang="en-US" sz="1800">
              <a:latin typeface="Calibri" panose="020F0502020204030204"/>
              <a:ea typeface="Poppins"/>
              <a:cs typeface="Calibri" panose="020F0502020204030204"/>
            </a:endParaRPr>
          </a:p>
          <a:p>
            <a:pPr marL="0" indent="0">
              <a:buNone/>
            </a:pPr>
            <a:endParaRPr lang="en-US" sz="1800">
              <a:latin typeface="Poppins"/>
              <a:ea typeface="Poppins"/>
              <a:cs typeface="Poppins"/>
            </a:endParaRPr>
          </a:p>
          <a:p>
            <a:pPr marL="0" indent="0">
              <a:buNone/>
            </a:pPr>
            <a:r>
              <a:rPr lang="en-US" sz="1800" b="0" i="0">
                <a:latin typeface="Poppins"/>
                <a:ea typeface="Poppins"/>
                <a:cs typeface="Poppins"/>
              </a:rPr>
              <a:t>How do we do that? Well, we pray, and we read God’s word to know how He wants us to live our lives. We also show we’re ready to meet Jesus by offering kindness to those around us.</a:t>
            </a:r>
            <a:endParaRPr lang="en-US" sz="1800">
              <a:cs typeface="Calibri" panose="020F0502020204030204"/>
            </a:endParaRPr>
          </a:p>
        </p:txBody>
      </p:sp>
    </p:spTree>
    <p:extLst>
      <p:ext uri="{BB962C8B-B14F-4D97-AF65-F5344CB8AC3E}">
        <p14:creationId xmlns:p14="http://schemas.microsoft.com/office/powerpoint/2010/main" val="1119619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5FA61-C0D6-5591-2B07-1F17BBF28FAC}"/>
              </a:ext>
            </a:extLst>
          </p:cNvPr>
          <p:cNvSpPr>
            <a:spLocks noGrp="1"/>
          </p:cNvSpPr>
          <p:nvPr>
            <p:ph type="title"/>
          </p:nvPr>
        </p:nvSpPr>
        <p:spPr>
          <a:xfrm>
            <a:off x="640080" y="325369"/>
            <a:ext cx="4368602" cy="1956841"/>
          </a:xfrm>
        </p:spPr>
        <p:txBody>
          <a:bodyPr anchor="b">
            <a:normAutofit/>
          </a:bodyPr>
          <a:lstStyle/>
          <a:p>
            <a:r>
              <a:rPr lang="en-US" sz="5400">
                <a:ea typeface="Calibri Light"/>
                <a:cs typeface="Calibri Light"/>
              </a:rPr>
              <a:t>Let Us Pray</a:t>
            </a: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15757D-ADBF-2BAA-C8A9-BFA9FA03E5CC}"/>
              </a:ext>
            </a:extLst>
          </p:cNvPr>
          <p:cNvSpPr>
            <a:spLocks noGrp="1"/>
          </p:cNvSpPr>
          <p:nvPr>
            <p:ph idx="1"/>
          </p:nvPr>
        </p:nvSpPr>
        <p:spPr>
          <a:xfrm>
            <a:off x="468362" y="629829"/>
            <a:ext cx="4243589" cy="3320668"/>
          </a:xfrm>
        </p:spPr>
        <p:txBody>
          <a:bodyPr vert="horz" lIns="91440" tIns="45720" rIns="91440" bIns="45720" rtlCol="0" anchor="t">
            <a:noAutofit/>
          </a:bodyPr>
          <a:lstStyle/>
          <a:p>
            <a:endParaRPr lang="en-US" sz="1200" b="0" i="0">
              <a:latin typeface="inherit"/>
              <a:ea typeface="inherit"/>
              <a:cs typeface="inherit"/>
            </a:endParaRPr>
          </a:p>
          <a:p>
            <a:endParaRPr lang="en-US" sz="1200" b="0" i="0">
              <a:latin typeface="inherit"/>
              <a:ea typeface="inherit"/>
              <a:cs typeface="inherit"/>
            </a:endParaRPr>
          </a:p>
          <a:p>
            <a:endParaRPr lang="en-US" sz="1200" b="0" i="0">
              <a:latin typeface="Segoe UI"/>
              <a:ea typeface="Segoe UI"/>
              <a:cs typeface="Segoe UI"/>
            </a:endParaRPr>
          </a:p>
          <a:p>
            <a:endParaRPr lang="en-US" sz="1200" b="0" i="0">
              <a:latin typeface="Segoe UI"/>
              <a:ea typeface="Segoe UI"/>
              <a:cs typeface="Segoe UI"/>
            </a:endParaRPr>
          </a:p>
          <a:p>
            <a:endParaRPr lang="en-US" sz="1200" b="0" i="0">
              <a:latin typeface="Segoe UI"/>
              <a:ea typeface="Segoe UI"/>
              <a:cs typeface="Segoe UI"/>
            </a:endParaRPr>
          </a:p>
          <a:p>
            <a:endParaRPr lang="en-US" sz="1900" b="0" i="0">
              <a:latin typeface="Segoe UI"/>
              <a:ea typeface="Segoe UI"/>
              <a:cs typeface="Segoe UI"/>
            </a:endParaRPr>
          </a:p>
          <a:p>
            <a:endParaRPr lang="en-US" sz="1900" b="0" i="0">
              <a:latin typeface="Segoe UI"/>
              <a:ea typeface="Segoe UI"/>
              <a:cs typeface="Segoe UI"/>
            </a:endParaRPr>
          </a:p>
          <a:p>
            <a:pPr marL="0" indent="0">
              <a:buNone/>
            </a:pPr>
            <a:r>
              <a:rPr lang="en-US" sz="1900" b="0" i="0">
                <a:latin typeface="Segoe UI"/>
                <a:ea typeface="Segoe UI"/>
                <a:cs typeface="Segoe UI"/>
              </a:rPr>
              <a:t>Dear Lord, </a:t>
            </a:r>
            <a:endParaRPr lang="en-US" sz="1900">
              <a:latin typeface="Calibri" panose="020F0502020204030204"/>
              <a:ea typeface="Calibri" panose="020F0502020204030204"/>
              <a:cs typeface="Calibri" panose="020F0502020204030204"/>
            </a:endParaRPr>
          </a:p>
          <a:p>
            <a:pPr marL="0" indent="0">
              <a:buNone/>
            </a:pPr>
            <a:r>
              <a:rPr lang="en-US" sz="1900">
                <a:latin typeface="Segoe UI"/>
                <a:ea typeface="Segoe UI"/>
                <a:cs typeface="Segoe UI"/>
              </a:rPr>
              <a:t>Help</a:t>
            </a:r>
            <a:r>
              <a:rPr lang="en-US" sz="1900" b="0" i="0">
                <a:latin typeface="Segoe UI"/>
                <a:ea typeface="Segoe UI"/>
                <a:cs typeface="Segoe UI"/>
              </a:rPr>
              <a:t> us remain vigilant and prepared in our faith journey, just like the wise </a:t>
            </a:r>
            <a:r>
              <a:rPr lang="en-US" sz="1900">
                <a:latin typeface="Segoe UI"/>
                <a:ea typeface="Segoe UI"/>
                <a:cs typeface="Segoe UI"/>
              </a:rPr>
              <a:t>bridesmaids </a:t>
            </a:r>
            <a:r>
              <a:rPr lang="en-US" sz="1900" b="0" i="0">
                <a:latin typeface="Segoe UI"/>
                <a:ea typeface="Segoe UI"/>
                <a:cs typeface="Segoe UI"/>
              </a:rPr>
              <a:t>in the parable.</a:t>
            </a:r>
            <a:endParaRPr lang="en-US" sz="1900">
              <a:latin typeface="Calibri" panose="020F0502020204030204"/>
              <a:ea typeface="Calibri" panose="020F0502020204030204"/>
              <a:cs typeface="Calibri" panose="020F0502020204030204"/>
            </a:endParaRPr>
          </a:p>
          <a:p>
            <a:pPr marL="0" indent="0">
              <a:buNone/>
            </a:pPr>
            <a:r>
              <a:rPr lang="en-US" sz="1900" b="0" i="0">
                <a:latin typeface="Segoe UI"/>
                <a:ea typeface="Segoe UI"/>
                <a:cs typeface="Segoe UI"/>
              </a:rPr>
              <a:t>May we stay focused on your teachings, ready for the moments of significance in our lives.</a:t>
            </a:r>
            <a:endParaRPr lang="en-US" sz="1900">
              <a:latin typeface="Calibri" panose="020F0502020204030204"/>
              <a:ea typeface="Calibri" panose="020F0502020204030204"/>
              <a:cs typeface="Calibri" panose="020F0502020204030204"/>
            </a:endParaRPr>
          </a:p>
          <a:p>
            <a:pPr marL="0" indent="0">
              <a:buNone/>
            </a:pPr>
            <a:r>
              <a:rPr lang="en-US" sz="1900">
                <a:latin typeface="Segoe UI"/>
                <a:ea typeface="Segoe UI"/>
                <a:cs typeface="Segoe UI"/>
              </a:rPr>
              <a:t> </a:t>
            </a:r>
            <a:r>
              <a:rPr lang="en-US" sz="1900" b="0" i="0">
                <a:latin typeface="Segoe UI"/>
                <a:ea typeface="Segoe UI"/>
                <a:cs typeface="Segoe UI"/>
              </a:rPr>
              <a:t>Grant us the wisdom to be spiritually alert and the strength to persevere in our walk with you. </a:t>
            </a:r>
            <a:endParaRPr lang="en-US" sz="1900">
              <a:latin typeface="Calibri" panose="020F0502020204030204"/>
              <a:ea typeface="Calibri" panose="020F0502020204030204"/>
              <a:cs typeface="Calibri" panose="020F0502020204030204"/>
            </a:endParaRPr>
          </a:p>
          <a:p>
            <a:pPr marL="0" indent="0">
              <a:buNone/>
            </a:pPr>
            <a:r>
              <a:rPr lang="en-US" sz="1900" b="0" i="0">
                <a:latin typeface="Segoe UI"/>
                <a:ea typeface="Segoe UI"/>
                <a:cs typeface="Segoe UI"/>
              </a:rPr>
              <a:t>In Jesus' name, we pray.</a:t>
            </a:r>
            <a:r>
              <a:rPr lang="en-US" sz="1900">
                <a:latin typeface="Segoe UI"/>
                <a:ea typeface="Segoe UI"/>
                <a:cs typeface="Segoe UI"/>
              </a:rPr>
              <a:t> </a:t>
            </a:r>
            <a:endParaRPr lang="en-US" sz="1900">
              <a:latin typeface="Calibri" panose="020F0502020204030204"/>
              <a:ea typeface="Calibri" panose="020F0502020204030204"/>
              <a:cs typeface="Calibri" panose="020F0502020204030204"/>
            </a:endParaRPr>
          </a:p>
          <a:p>
            <a:pPr marL="0" indent="0">
              <a:buNone/>
            </a:pPr>
            <a:r>
              <a:rPr lang="en-US" sz="1900" b="0" i="0">
                <a:latin typeface="Segoe UI"/>
                <a:ea typeface="Segoe UI"/>
                <a:cs typeface="Segoe UI"/>
              </a:rPr>
              <a:t>Amen</a:t>
            </a:r>
            <a:endParaRPr lang="en-US" sz="1900">
              <a:ea typeface="Calibri" panose="020F0502020204030204"/>
              <a:cs typeface="Calibri" panose="020F0502020204030204"/>
            </a:endParaRPr>
          </a:p>
        </p:txBody>
      </p:sp>
      <p:pic>
        <p:nvPicPr>
          <p:cNvPr id="4" name="Picture 3" descr="Art print &quot;The Parable of the Ten Virgins&quot; Mt 25:1-13 — AinVaresArt">
            <a:extLst>
              <a:ext uri="{FF2B5EF4-FFF2-40B4-BE49-F238E27FC236}">
                <a16:creationId xmlns:a16="http://schemas.microsoft.com/office/drawing/2014/main" id="{7D7E4F65-4174-19D1-45CE-609CABEB9674}"/>
              </a:ext>
            </a:extLst>
          </p:cNvPr>
          <p:cNvPicPr>
            <a:picLocks noChangeAspect="1"/>
          </p:cNvPicPr>
          <p:nvPr/>
        </p:nvPicPr>
        <p:blipFill rotWithShape="1">
          <a:blip r:embed="rId2"/>
          <a:srcRect l="20738" r="905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42040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t's Enough to Begin: First Steps | The Art Of">
            <a:extLst>
              <a:ext uri="{FF2B5EF4-FFF2-40B4-BE49-F238E27FC236}">
                <a16:creationId xmlns:a16="http://schemas.microsoft.com/office/drawing/2014/main" id="{B0EF588B-6173-6A1A-5801-61310255DA33}"/>
              </a:ext>
            </a:extLst>
          </p:cNvPr>
          <p:cNvPicPr>
            <a:picLocks noChangeAspect="1"/>
          </p:cNvPicPr>
          <p:nvPr/>
        </p:nvPicPr>
        <p:blipFill rotWithShape="1">
          <a:blip r:embed="rId2">
            <a:alphaModFix amt="50000"/>
          </a:blip>
          <a:srcRect r="3112" b="1"/>
          <a:stretch/>
        </p:blipFill>
        <p:spPr>
          <a:xfrm>
            <a:off x="20" y="1"/>
            <a:ext cx="12191980" cy="6857999"/>
          </a:xfrm>
          <a:prstGeom prst="rect">
            <a:avLst/>
          </a:prstGeom>
        </p:spPr>
      </p:pic>
      <p:sp>
        <p:nvSpPr>
          <p:cNvPr id="2" name="Title 1"/>
          <p:cNvSpPr>
            <a:spLocks noGrp="1"/>
          </p:cNvSpPr>
          <p:nvPr>
            <p:ph type="ctrTitle"/>
          </p:nvPr>
        </p:nvSpPr>
        <p:spPr>
          <a:xfrm>
            <a:off x="1524000" y="2603432"/>
            <a:ext cx="9144000" cy="2900518"/>
          </a:xfrm>
        </p:spPr>
        <p:txBody>
          <a:bodyPr>
            <a:normAutofit/>
          </a:bodyPr>
          <a:lstStyle/>
          <a:p>
            <a:r>
              <a:rPr lang="en-US" sz="8000">
                <a:solidFill>
                  <a:srgbClr val="FFFFFF"/>
                </a:solidFill>
                <a:ea typeface="Calibri Light"/>
                <a:cs typeface="Calibri Light"/>
              </a:rPr>
              <a:t>Be Alert</a:t>
            </a:r>
            <a:endParaRPr lang="en-US" sz="6600">
              <a:solidFill>
                <a:srgbClr val="FFFFFF"/>
              </a:solidFill>
              <a:ea typeface="Calibri Light" panose="020F0302020204030204"/>
              <a:cs typeface="Calibri Light" panose="020F0302020204030204"/>
            </a:endParaRPr>
          </a:p>
        </p:txBody>
      </p:sp>
      <p:sp>
        <p:nvSpPr>
          <p:cNvPr id="3" name="Subtitle 2"/>
          <p:cNvSpPr>
            <a:spLocks noGrp="1"/>
          </p:cNvSpPr>
          <p:nvPr>
            <p:ph type="subTitle" idx="1"/>
          </p:nvPr>
        </p:nvSpPr>
        <p:spPr>
          <a:xfrm>
            <a:off x="1524000" y="5758531"/>
            <a:ext cx="9144000" cy="1098395"/>
          </a:xfrm>
        </p:spPr>
        <p:txBody>
          <a:bodyPr vert="horz" lIns="91440" tIns="45720" rIns="91440" bIns="45720" rtlCol="0" anchor="t">
            <a:normAutofit/>
          </a:bodyPr>
          <a:lstStyle/>
          <a:p>
            <a:r>
              <a:rPr lang="en-US" sz="2000">
                <a:solidFill>
                  <a:srgbClr val="FFFFFF"/>
                </a:solidFill>
                <a:ea typeface="Calibri"/>
                <a:cs typeface="Calibri"/>
              </a:rPr>
              <a:t>Thoughts and Prayers </a:t>
            </a:r>
          </a:p>
          <a:p>
            <a:r>
              <a:rPr lang="en-US" sz="2000">
                <a:solidFill>
                  <a:srgbClr val="FFFFFF"/>
                </a:solidFill>
                <a:ea typeface="Calibri"/>
                <a:cs typeface="Calibri"/>
              </a:rPr>
              <a:t>Monday 13th November – Friday 17th November</a:t>
            </a:r>
          </a:p>
        </p:txBody>
      </p:sp>
    </p:spTree>
    <p:extLst>
      <p:ext uri="{BB962C8B-B14F-4D97-AF65-F5344CB8AC3E}">
        <p14:creationId xmlns:p14="http://schemas.microsoft.com/office/powerpoint/2010/main" val="220648115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osy Winter Nights On A Nabru Sofa | Nabru Sofas - Blog">
            <a:extLst>
              <a:ext uri="{FF2B5EF4-FFF2-40B4-BE49-F238E27FC236}">
                <a16:creationId xmlns:a16="http://schemas.microsoft.com/office/drawing/2014/main" id="{C5CED885-69DF-EB22-A1EE-56B097838C50}"/>
              </a:ext>
            </a:extLst>
          </p:cNvPr>
          <p:cNvPicPr>
            <a:picLocks noChangeAspect="1"/>
          </p:cNvPicPr>
          <p:nvPr/>
        </p:nvPicPr>
        <p:blipFill rotWithShape="1">
          <a:blip r:embed="rId2"/>
          <a:srcRect r="20689"/>
          <a:stretch/>
        </p:blipFill>
        <p:spPr>
          <a:xfrm>
            <a:off x="2522356"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C34AB2A-AC88-1217-AC83-706D285C94E7}"/>
              </a:ext>
            </a:extLst>
          </p:cNvPr>
          <p:cNvSpPr>
            <a:spLocks noGrp="1"/>
          </p:cNvSpPr>
          <p:nvPr>
            <p:ph idx="1"/>
          </p:nvPr>
        </p:nvSpPr>
        <p:spPr>
          <a:xfrm>
            <a:off x="365975" y="556033"/>
            <a:ext cx="4294414" cy="5449212"/>
          </a:xfrm>
        </p:spPr>
        <p:txBody>
          <a:bodyPr vert="horz" lIns="91440" tIns="45720" rIns="91440" bIns="45720" rtlCol="0" anchor="t">
            <a:noAutofit/>
          </a:bodyPr>
          <a:lstStyle/>
          <a:p>
            <a:pPr>
              <a:buNone/>
            </a:pPr>
            <a:r>
              <a:rPr lang="en-US" sz="1600">
                <a:latin typeface="Century Gothic"/>
                <a:ea typeface="Calibri" panose="020F0502020204030204"/>
                <a:cs typeface="Calibri" panose="020F0502020204030204"/>
              </a:rPr>
              <a:t>As the nights get darker and we get further into winter, we all begin to get a little tired. This week’s theme is saying that tiredness is natural but, we should not let it distract us from what is important. </a:t>
            </a:r>
            <a:endParaRPr lang="en-US" sz="1600">
              <a:ea typeface="Calibri" panose="020F0502020204030204"/>
              <a:cs typeface="Calibri" panose="020F0502020204030204"/>
            </a:endParaRPr>
          </a:p>
          <a:p>
            <a:pPr>
              <a:buNone/>
            </a:pPr>
            <a:endParaRPr lang="en-US" sz="1600">
              <a:latin typeface="Century Gothic"/>
              <a:ea typeface="Calibri" panose="020F0502020204030204"/>
              <a:cs typeface="Calibri" panose="020F0502020204030204"/>
            </a:endParaRPr>
          </a:p>
          <a:p>
            <a:pPr>
              <a:buNone/>
            </a:pPr>
            <a:r>
              <a:rPr lang="en-US" sz="1600">
                <a:latin typeface="Century Gothic"/>
                <a:ea typeface="Calibri" panose="020F0502020204030204"/>
                <a:cs typeface="Calibri" panose="020F0502020204030204"/>
              </a:rPr>
              <a:t>Preparation is essential and we should be ready for anything. In the Parable of ten young women. They were waiting for the arrival of God. </a:t>
            </a:r>
            <a:endParaRPr lang="en-US" sz="1600">
              <a:latin typeface="Calibri"/>
              <a:ea typeface="Calibri" panose="020F0502020204030204"/>
              <a:cs typeface="Calibri" panose="020F0502020204030204"/>
            </a:endParaRPr>
          </a:p>
          <a:p>
            <a:pPr>
              <a:buNone/>
            </a:pPr>
            <a:r>
              <a:rPr lang="en-US" sz="1600">
                <a:latin typeface="Century Gothic"/>
                <a:ea typeface="Calibri" panose="020F0502020204030204"/>
                <a:cs typeface="Calibri" panose="020F0502020204030204"/>
              </a:rPr>
              <a:t>Five of them were prepared for a long wait but five of them were not. </a:t>
            </a:r>
            <a:endParaRPr lang="en-US" sz="1600">
              <a:latin typeface="Calibri" panose="020F0502020204030204"/>
              <a:ea typeface="Calibri" panose="020F0502020204030204"/>
              <a:cs typeface="Calibri" panose="020F0502020204030204"/>
            </a:endParaRPr>
          </a:p>
          <a:p>
            <a:pPr>
              <a:buNone/>
            </a:pPr>
            <a:r>
              <a:rPr lang="en-US" sz="1600">
                <a:latin typeface="Century Gothic"/>
                <a:ea typeface="Calibri" panose="020F0502020204030204"/>
                <a:cs typeface="Calibri" panose="020F0502020204030204"/>
              </a:rPr>
              <a:t>The five who were not prepared had to leave and buy more oil for their lamps. When God did arrive, the five who were prepared entered into the feast with God but the five who had left to buy oil, missed this opportunity as they were not ready. </a:t>
            </a:r>
            <a:endParaRPr lang="en-US" sz="1600">
              <a:ea typeface="Calibri"/>
              <a:cs typeface="Calibri"/>
            </a:endParaRPr>
          </a:p>
          <a:p>
            <a:pPr>
              <a:buNone/>
            </a:pPr>
            <a:endParaRPr lang="en-US" sz="1600">
              <a:latin typeface="Century Gothic"/>
              <a:ea typeface="Calibri" panose="020F0502020204030204"/>
              <a:cs typeface="Calibri" panose="020F0502020204030204"/>
            </a:endParaRPr>
          </a:p>
          <a:p>
            <a:pPr>
              <a:buNone/>
            </a:pPr>
            <a:r>
              <a:rPr lang="en-US" sz="1600">
                <a:latin typeface="Century Gothic"/>
                <a:ea typeface="Calibri" panose="020F0502020204030204"/>
                <a:cs typeface="Calibri" panose="020F0502020204030204"/>
              </a:rPr>
              <a:t>We need to be like the five women who were prepared and were ready to greet God when he arrived. </a:t>
            </a:r>
            <a:endParaRPr lang="en-US" sz="1600">
              <a:ea typeface="Calibri" panose="020F0502020204030204"/>
              <a:cs typeface="Calibri" panose="020F0502020204030204"/>
            </a:endParaRPr>
          </a:p>
          <a:p>
            <a:pPr marL="0" indent="0">
              <a:buNone/>
            </a:pPr>
            <a:endParaRPr lang="en-US" sz="1100">
              <a:ea typeface="Calibri" panose="020F0502020204030204"/>
              <a:cs typeface="Calibri" panose="020F0502020204030204"/>
            </a:endParaRPr>
          </a:p>
        </p:txBody>
      </p:sp>
    </p:spTree>
    <p:extLst>
      <p:ext uri="{BB962C8B-B14F-4D97-AF65-F5344CB8AC3E}">
        <p14:creationId xmlns:p14="http://schemas.microsoft.com/office/powerpoint/2010/main" val="69919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FFFFFF"/>
                </a:solidFill>
                <a:effectLst/>
                <a:uLnTx/>
                <a:uFillTx/>
                <a:latin typeface="+mj-lt"/>
                <a:ea typeface="+mj-ea"/>
                <a:cs typeface="+mj-cs"/>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95709" y="2147898"/>
            <a:ext cx="6028602" cy="395717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defRPr/>
            </a:pPr>
            <a:r>
              <a:rPr lang="en-US" sz="2800">
                <a:solidFill>
                  <a:srgbClr val="FFFFFF"/>
                </a:solidFill>
              </a:rPr>
              <a:t>Monday 9th October – 12A</a:t>
            </a:r>
            <a:endParaRPr lang="en-US" sz="2800">
              <a:solidFill>
                <a:srgbClr val="FFFFFF"/>
              </a:solidFill>
              <a:cs typeface="Calibri"/>
            </a:endParaRPr>
          </a:p>
          <a:p>
            <a:pPr indent="-228600">
              <a:lnSpc>
                <a:spcPct val="90000"/>
              </a:lnSpc>
              <a:spcAft>
                <a:spcPts val="600"/>
              </a:spcAft>
              <a:buFont typeface="Arial" panose="020B0604020202020204" pitchFamily="34" charset="0"/>
              <a:buChar char="•"/>
              <a:defRPr/>
            </a:pPr>
            <a:endParaRPr lang="en-US" sz="2800">
              <a:solidFill>
                <a:srgbClr val="FFFFFF"/>
              </a:solidFill>
              <a:cs typeface="Calibri"/>
            </a:endParaRPr>
          </a:p>
          <a:p>
            <a:pPr indent="-228600">
              <a:lnSpc>
                <a:spcPct val="90000"/>
              </a:lnSpc>
              <a:spcAft>
                <a:spcPts val="600"/>
              </a:spcAft>
              <a:buFont typeface="Arial" panose="020B0604020202020204" pitchFamily="34" charset="0"/>
              <a:buChar char="•"/>
              <a:defRPr/>
            </a:pPr>
            <a:r>
              <a:rPr lang="en-US" sz="2800">
                <a:solidFill>
                  <a:srgbClr val="FFFFFF"/>
                </a:solidFill>
              </a:rPr>
              <a:t>Tuesday 10th October - 12R</a:t>
            </a:r>
            <a:endParaRPr lang="en-US" sz="2800">
              <a:solidFill>
                <a:srgbClr val="FFFFFF"/>
              </a:solidFill>
              <a:cs typeface="Calibri"/>
            </a:endParaRPr>
          </a:p>
          <a:p>
            <a:pPr indent="-228600">
              <a:lnSpc>
                <a:spcPct val="90000"/>
              </a:lnSpc>
              <a:spcAft>
                <a:spcPts val="600"/>
              </a:spcAft>
              <a:buFont typeface="Arial" panose="020B0604020202020204" pitchFamily="34" charset="0"/>
              <a:buChar char="•"/>
              <a:defRPr/>
            </a:pPr>
            <a:endParaRPr lang="en-US" sz="2800">
              <a:solidFill>
                <a:srgbClr val="FFFFFF"/>
              </a:solidFill>
              <a:cs typeface="Calibri"/>
            </a:endParaRPr>
          </a:p>
          <a:p>
            <a:pPr indent="-228600">
              <a:lnSpc>
                <a:spcPct val="90000"/>
              </a:lnSpc>
              <a:spcAft>
                <a:spcPts val="600"/>
              </a:spcAft>
              <a:buFont typeface="Arial" panose="020B0604020202020204" pitchFamily="34" charset="0"/>
              <a:buChar char="•"/>
              <a:defRPr/>
            </a:pPr>
            <a:r>
              <a:rPr lang="en-US" sz="2800">
                <a:solidFill>
                  <a:srgbClr val="FFFFFF"/>
                </a:solidFill>
              </a:rPr>
              <a:t>Wednesday 11th October – 7Y</a:t>
            </a:r>
            <a:endParaRPr lang="en-US" sz="2800">
              <a:solidFill>
                <a:srgbClr val="FFFFFF"/>
              </a:solidFill>
              <a:cs typeface="Calibri"/>
            </a:endParaRPr>
          </a:p>
          <a:p>
            <a:pPr indent="-228600">
              <a:lnSpc>
                <a:spcPct val="90000"/>
              </a:lnSpc>
              <a:spcAft>
                <a:spcPts val="600"/>
              </a:spcAft>
              <a:buFont typeface="Arial" panose="020B0604020202020204" pitchFamily="34" charset="0"/>
              <a:buChar char="•"/>
              <a:defRPr/>
            </a:pPr>
            <a:endParaRPr lang="en-US" sz="2800">
              <a:solidFill>
                <a:srgbClr val="FFFFFF"/>
              </a:solidFill>
              <a:cs typeface="Calibri"/>
            </a:endParaRPr>
          </a:p>
          <a:p>
            <a:pPr indent="-228600">
              <a:lnSpc>
                <a:spcPct val="90000"/>
              </a:lnSpc>
              <a:spcAft>
                <a:spcPts val="600"/>
              </a:spcAft>
              <a:buFont typeface="Arial" panose="020B0604020202020204" pitchFamily="34" charset="0"/>
              <a:buChar char="•"/>
              <a:defRPr/>
            </a:pPr>
            <a:r>
              <a:rPr lang="en-US" sz="2800">
                <a:solidFill>
                  <a:srgbClr val="FFFFFF"/>
                </a:solidFill>
                <a:cs typeface="Calibri"/>
              </a:rPr>
              <a:t>Thursday 12th October - 12Y</a:t>
            </a:r>
            <a:endParaRPr lang="en-US" sz="2800" b="0" i="0" u="none" strike="noStrike" cap="none" spc="0" normalizeH="0" baseline="0" noProof="0">
              <a:ln>
                <a:noFill/>
              </a:ln>
              <a:solidFill>
                <a:srgbClr val="FFFFFF"/>
              </a:solidFill>
              <a:effectLst/>
              <a:uLnTx/>
              <a:uFillTx/>
              <a:ea typeface="Calibri" panose="020F0502020204030204"/>
              <a:cs typeface="Calibri"/>
            </a:endParaRPr>
          </a:p>
          <a:p>
            <a:pPr indent="-228600">
              <a:lnSpc>
                <a:spcPct val="90000"/>
              </a:lnSpc>
              <a:spcAft>
                <a:spcPts val="600"/>
              </a:spcAft>
              <a:buFont typeface="Arial" panose="020B0604020202020204" pitchFamily="34" charset="0"/>
              <a:buChar char="•"/>
              <a:defRPr/>
            </a:pPr>
            <a:endParaRPr lang="en-US" sz="2800">
              <a:solidFill>
                <a:srgbClr val="FFFFFF"/>
              </a:solidFill>
            </a:endParaRPr>
          </a:p>
          <a:p>
            <a:pPr indent="-228600">
              <a:lnSpc>
                <a:spcPct val="90000"/>
              </a:lnSpc>
              <a:spcAft>
                <a:spcPts val="600"/>
              </a:spcAft>
              <a:buFont typeface="Arial" panose="020B0604020202020204" pitchFamily="34" charset="0"/>
              <a:buChar char="•"/>
              <a:defRPr/>
            </a:pPr>
            <a:r>
              <a:rPr lang="en-US" sz="2800">
                <a:solidFill>
                  <a:srgbClr val="FFFFFF"/>
                </a:solidFill>
              </a:rPr>
              <a:t>Friday 13th October - 10S</a:t>
            </a:r>
            <a:endParaRPr lang="en-US" sz="2000" b="0" i="0" u="none" strike="noStrike" cap="none" spc="0" normalizeH="0" baseline="0" noProof="0">
              <a:ln>
                <a:noFill/>
              </a:ln>
              <a:solidFill>
                <a:srgbClr val="FFFFFF"/>
              </a:solidFill>
              <a:effectLst/>
              <a:uLnTx/>
              <a:uFillTx/>
              <a:cs typeface="Calibri" panose="020F0502020204030204"/>
            </a:endParaRPr>
          </a:p>
          <a:p>
            <a:pPr indent="-228600">
              <a:lnSpc>
                <a:spcPct val="90000"/>
              </a:lnSpc>
              <a:spcAft>
                <a:spcPts val="600"/>
              </a:spcAft>
              <a:buFont typeface="Arial" panose="020B0604020202020204" pitchFamily="34" charset="0"/>
              <a:buChar char="•"/>
              <a:defRPr/>
            </a:pPr>
            <a:endParaRPr lang="en-US" sz="2000">
              <a:solidFill>
                <a:srgbClr val="FFFFFF"/>
              </a:solidFill>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40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D3FEE-3060-3866-0294-C5A6C9D26C9C}"/>
              </a:ext>
            </a:extLst>
          </p:cNvPr>
          <p:cNvSpPr>
            <a:spLocks noGrp="1"/>
          </p:cNvSpPr>
          <p:nvPr>
            <p:ph type="title"/>
          </p:nvPr>
        </p:nvSpPr>
        <p:spPr>
          <a:xfrm>
            <a:off x="640080" y="325369"/>
            <a:ext cx="4368602" cy="1956841"/>
          </a:xfrm>
        </p:spPr>
        <p:txBody>
          <a:bodyPr anchor="b">
            <a:normAutofit/>
          </a:bodyPr>
          <a:lstStyle/>
          <a:p>
            <a:r>
              <a:rPr lang="en-US" sz="5400">
                <a:latin typeface="Baguet Script"/>
                <a:ea typeface="Calibri Light"/>
                <a:cs typeface="Calibri Light"/>
              </a:rPr>
              <a:t>How Can We Be Alert?</a:t>
            </a:r>
            <a:endParaRPr lang="en-US" sz="5400">
              <a:latin typeface="Baguet Script"/>
            </a:endParaRP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A8A9F8A-135F-1456-1A2B-0DC1AF85E0AC}"/>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2000" b="1">
                <a:solidFill>
                  <a:schemeClr val="tx2"/>
                </a:solidFill>
                <a:ea typeface="Calibri"/>
                <a:cs typeface="Calibri"/>
              </a:rPr>
              <a:t>We all know how difficult it can be to get out of bed some mornings, particularly when it's cold and dark outside. </a:t>
            </a:r>
            <a:endParaRPr lang="en-US" b="1">
              <a:solidFill>
                <a:schemeClr val="tx2"/>
              </a:solidFill>
              <a:ea typeface="Calibri"/>
              <a:cs typeface="Calibri"/>
            </a:endParaRPr>
          </a:p>
          <a:p>
            <a:pPr marL="0" indent="0">
              <a:buNone/>
            </a:pPr>
            <a:endParaRPr lang="en-US" sz="2000" b="1">
              <a:solidFill>
                <a:schemeClr val="tx2"/>
              </a:solidFill>
              <a:ea typeface="Calibri"/>
              <a:cs typeface="Calibri"/>
            </a:endParaRPr>
          </a:p>
          <a:p>
            <a:pPr marL="0" indent="0">
              <a:buNone/>
            </a:pPr>
            <a:r>
              <a:rPr lang="en-US" sz="2000" b="1">
                <a:solidFill>
                  <a:schemeClr val="tx2"/>
                </a:solidFill>
                <a:ea typeface="Calibri"/>
                <a:cs typeface="Calibri"/>
              </a:rPr>
              <a:t>There are ways in which you can help to combat ‘winter tiredness’ and look after yourself through the darkest months on the year.</a:t>
            </a:r>
            <a:endParaRPr lang="en-US" sz="2200" b="1">
              <a:solidFill>
                <a:schemeClr val="tx2"/>
              </a:solidFill>
              <a:ea typeface="Calibri" panose="020F0502020204030204"/>
              <a:cs typeface="Calibri" panose="020F0502020204030204"/>
            </a:endParaRPr>
          </a:p>
        </p:txBody>
      </p:sp>
      <p:pic>
        <p:nvPicPr>
          <p:cNvPr id="4" name="Content Placeholder 3" descr="Child Bedtime Routines Dos and Don'ts">
            <a:extLst>
              <a:ext uri="{FF2B5EF4-FFF2-40B4-BE49-F238E27FC236}">
                <a16:creationId xmlns:a16="http://schemas.microsoft.com/office/drawing/2014/main" id="{B6DE87CB-B78B-D10D-C2BE-916DD588E5A4}"/>
              </a:ext>
            </a:extLst>
          </p:cNvPr>
          <p:cNvPicPr>
            <a:picLocks noChangeAspect="1"/>
          </p:cNvPicPr>
          <p:nvPr/>
        </p:nvPicPr>
        <p:blipFill rotWithShape="1">
          <a:blip r:embed="rId2"/>
          <a:srcRect t="2436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1174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BFDD-275A-5509-EE19-8ACFF7CAB107}"/>
              </a:ext>
            </a:extLst>
          </p:cNvPr>
          <p:cNvSpPr>
            <a:spLocks noGrp="1"/>
          </p:cNvSpPr>
          <p:nvPr>
            <p:ph type="title"/>
          </p:nvPr>
        </p:nvSpPr>
        <p:spPr>
          <a:xfrm>
            <a:off x="7478558" y="1377499"/>
            <a:ext cx="5080108" cy="1637231"/>
          </a:xfrm>
        </p:spPr>
        <p:txBody>
          <a:bodyPr vert="horz" lIns="91440" tIns="45720" rIns="91440" bIns="45720" rtlCol="0" anchor="b">
            <a:noAutofit/>
          </a:bodyPr>
          <a:lstStyle/>
          <a:p>
            <a:r>
              <a:rPr lang="en-US" kern="1200">
                <a:solidFill>
                  <a:schemeClr val="tx2"/>
                </a:solidFill>
                <a:latin typeface="Baguet Script"/>
              </a:rPr>
              <a:t>Ways to prepare ourselves to be the best we can be</a:t>
            </a:r>
          </a:p>
        </p:txBody>
      </p:sp>
      <p:pic>
        <p:nvPicPr>
          <p:cNvPr id="5" name="Picture 4" descr="10 reasons you should get outside this summer - ARU Distance Learning">
            <a:extLst>
              <a:ext uri="{FF2B5EF4-FFF2-40B4-BE49-F238E27FC236}">
                <a16:creationId xmlns:a16="http://schemas.microsoft.com/office/drawing/2014/main" id="{4D8AD71C-FE82-C520-1A3F-04444B38C686}"/>
              </a:ext>
            </a:extLst>
          </p:cNvPr>
          <p:cNvPicPr>
            <a:picLocks noChangeAspect="1"/>
          </p:cNvPicPr>
          <p:nvPr/>
        </p:nvPicPr>
        <p:blipFill rotWithShape="1">
          <a:blip r:embed="rId2"/>
          <a:srcRect r="27032" b="-4"/>
          <a:stretch/>
        </p:blipFill>
        <p:spPr>
          <a:xfrm>
            <a:off x="827056" y="10"/>
            <a:ext cx="3684895" cy="3371003"/>
          </a:xfrm>
          <a:custGeom>
            <a:avLst/>
            <a:gdLst/>
            <a:ahLst/>
            <a:cxnLst/>
            <a:rect l="l" t="t" r="r" b="b"/>
            <a:pathLst>
              <a:path w="3684895" h="3371013">
                <a:moveTo>
                  <a:pt x="814319" y="0"/>
                </a:moveTo>
                <a:lnTo>
                  <a:pt x="2646102" y="0"/>
                </a:lnTo>
                <a:lnTo>
                  <a:pt x="2763706" y="60075"/>
                </a:lnTo>
                <a:cubicBezTo>
                  <a:pt x="3112491" y="250068"/>
                  <a:pt x="3427773" y="506300"/>
                  <a:pt x="3555160" y="761795"/>
                </a:cubicBezTo>
                <a:cubicBezTo>
                  <a:pt x="3782119" y="1329903"/>
                  <a:pt x="3717307" y="1801467"/>
                  <a:pt x="3313170" y="2565477"/>
                </a:cubicBezTo>
                <a:cubicBezTo>
                  <a:pt x="3052526" y="3058219"/>
                  <a:pt x="2518550" y="3289114"/>
                  <a:pt x="2372191" y="3317040"/>
                </a:cubicBezTo>
                <a:cubicBezTo>
                  <a:pt x="1938581" y="3482157"/>
                  <a:pt x="1017204" y="3239634"/>
                  <a:pt x="623783" y="2978010"/>
                </a:cubicBezTo>
                <a:cubicBezTo>
                  <a:pt x="230362" y="2716386"/>
                  <a:pt x="73580" y="2172271"/>
                  <a:pt x="11667" y="1747298"/>
                </a:cubicBezTo>
                <a:cubicBezTo>
                  <a:pt x="-50247" y="1322325"/>
                  <a:pt x="149531" y="606163"/>
                  <a:pt x="252300" y="428173"/>
                </a:cubicBezTo>
                <a:cubicBezTo>
                  <a:pt x="300473" y="344740"/>
                  <a:pt x="466920" y="186546"/>
                  <a:pt x="724873" y="45143"/>
                </a:cubicBezTo>
                <a:close/>
              </a:path>
            </a:pathLst>
          </a:custGeom>
        </p:spPr>
      </p:pic>
      <p:grpSp>
        <p:nvGrpSpPr>
          <p:cNvPr id="17" name="Group 16">
            <a:extLst>
              <a:ext uri="{FF2B5EF4-FFF2-40B4-BE49-F238E27FC236}">
                <a16:creationId xmlns:a16="http://schemas.microsoft.com/office/drawing/2014/main" id="{94F74A87-EC23-1F8A-9041-4BB5DC2AE2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6363" y="1028362"/>
            <a:ext cx="351312" cy="354665"/>
            <a:chOff x="9666686" y="4390924"/>
            <a:chExt cx="351312" cy="354665"/>
          </a:xfrm>
        </p:grpSpPr>
        <p:sp>
          <p:nvSpPr>
            <p:cNvPr id="18" name="Freeform: Shape 17">
              <a:extLst>
                <a:ext uri="{FF2B5EF4-FFF2-40B4-BE49-F238E27FC236}">
                  <a16:creationId xmlns:a16="http://schemas.microsoft.com/office/drawing/2014/main" id="{B4450131-B3E4-23F4-E488-31BE548B8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666686" y="4390924"/>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6CA21CE1-1E10-EA4C-F5E8-174774B08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666686" y="4390925"/>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6" name="Picture 5" descr="Why You Shouldn't Read Your Phone in Bed - How to Get Better Sleep">
            <a:extLst>
              <a:ext uri="{FF2B5EF4-FFF2-40B4-BE49-F238E27FC236}">
                <a16:creationId xmlns:a16="http://schemas.microsoft.com/office/drawing/2014/main" id="{8514F4AC-DFAE-99D7-BAA4-2010D7E04511}"/>
              </a:ext>
            </a:extLst>
          </p:cNvPr>
          <p:cNvPicPr>
            <a:picLocks noChangeAspect="1"/>
          </p:cNvPicPr>
          <p:nvPr/>
        </p:nvPicPr>
        <p:blipFill rotWithShape="1">
          <a:blip r:embed="rId3"/>
          <a:srcRect l="27420" r="13770" b="1"/>
          <a:stretch/>
        </p:blipFill>
        <p:spPr>
          <a:xfrm>
            <a:off x="2931" y="3371013"/>
            <a:ext cx="3072249" cy="3486987"/>
          </a:xfrm>
          <a:custGeom>
            <a:avLst/>
            <a:gdLst/>
            <a:ahLst/>
            <a:cxnLst/>
            <a:rect l="l" t="t" r="r" b="b"/>
            <a:pathLst>
              <a:path w="2971453" h="3294337">
                <a:moveTo>
                  <a:pt x="1084922" y="1006"/>
                </a:moveTo>
                <a:cubicBezTo>
                  <a:pt x="1146724" y="-581"/>
                  <a:pt x="1209505" y="-318"/>
                  <a:pt x="1272895" y="2003"/>
                </a:cubicBezTo>
                <a:cubicBezTo>
                  <a:pt x="1683397" y="33453"/>
                  <a:pt x="2048283" y="104246"/>
                  <a:pt x="2520347" y="423531"/>
                </a:cubicBezTo>
                <a:cubicBezTo>
                  <a:pt x="3001953" y="1284456"/>
                  <a:pt x="3087395" y="2032610"/>
                  <a:pt x="2826952" y="2600751"/>
                </a:cubicBezTo>
                <a:cubicBezTo>
                  <a:pt x="2576171" y="2931319"/>
                  <a:pt x="2403618" y="3113210"/>
                  <a:pt x="2223996" y="3252291"/>
                </a:cubicBezTo>
                <a:lnTo>
                  <a:pt x="2165938" y="3294337"/>
                </a:lnTo>
                <a:lnTo>
                  <a:pt x="0" y="3294337"/>
                </a:lnTo>
                <a:lnTo>
                  <a:pt x="0" y="273471"/>
                </a:lnTo>
                <a:lnTo>
                  <a:pt x="57336" y="234833"/>
                </a:lnTo>
                <a:cubicBezTo>
                  <a:pt x="267627" y="113849"/>
                  <a:pt x="652306" y="12112"/>
                  <a:pt x="1084922" y="1006"/>
                </a:cubicBezTo>
                <a:close/>
              </a:path>
            </a:pathLst>
          </a:custGeom>
        </p:spPr>
      </p:pic>
      <p:pic>
        <p:nvPicPr>
          <p:cNvPr id="7" name="Picture 6" descr="Heart health in teens linked to high intensity exercise - The Hippocratic  Post">
            <a:extLst>
              <a:ext uri="{FF2B5EF4-FFF2-40B4-BE49-F238E27FC236}">
                <a16:creationId xmlns:a16="http://schemas.microsoft.com/office/drawing/2014/main" id="{B4FE4D5C-39D2-6E32-FD90-558BF400561F}"/>
              </a:ext>
            </a:extLst>
          </p:cNvPr>
          <p:cNvPicPr>
            <a:picLocks noChangeAspect="1"/>
          </p:cNvPicPr>
          <p:nvPr/>
        </p:nvPicPr>
        <p:blipFill rotWithShape="1">
          <a:blip r:embed="rId4"/>
          <a:srcRect l="21381" r="19499"/>
          <a:stretch/>
        </p:blipFill>
        <p:spPr>
          <a:xfrm>
            <a:off x="3274721" y="3143184"/>
            <a:ext cx="3377857" cy="3371013"/>
          </a:xfrm>
          <a:custGeom>
            <a:avLst/>
            <a:gdLst/>
            <a:ahLst/>
            <a:cxnLst/>
            <a:rect l="l" t="t" r="r" b="b"/>
            <a:pathLst>
              <a:path w="3424033" h="3337571">
                <a:moveTo>
                  <a:pt x="1720805" y="693"/>
                </a:moveTo>
                <a:cubicBezTo>
                  <a:pt x="2205049" y="12009"/>
                  <a:pt x="2781823" y="161562"/>
                  <a:pt x="3044652" y="418646"/>
                </a:cubicBezTo>
                <a:cubicBezTo>
                  <a:pt x="3420847" y="852797"/>
                  <a:pt x="3477608" y="1287169"/>
                  <a:pt x="3385089" y="2093273"/>
                </a:cubicBezTo>
                <a:cubicBezTo>
                  <a:pt x="3322190" y="2741893"/>
                  <a:pt x="2902850" y="2979814"/>
                  <a:pt x="2781601" y="3049633"/>
                </a:cubicBezTo>
                <a:cubicBezTo>
                  <a:pt x="2447739" y="3329571"/>
                  <a:pt x="1555691" y="3397986"/>
                  <a:pt x="1126145" y="3286968"/>
                </a:cubicBezTo>
                <a:cubicBezTo>
                  <a:pt x="696599" y="3175950"/>
                  <a:pt x="390046" y="2741487"/>
                  <a:pt x="204325" y="2383524"/>
                </a:cubicBezTo>
                <a:cubicBezTo>
                  <a:pt x="18604" y="2025562"/>
                  <a:pt x="-24575" y="1328728"/>
                  <a:pt x="11817" y="1139193"/>
                </a:cubicBezTo>
                <a:cubicBezTo>
                  <a:pt x="48210" y="949659"/>
                  <a:pt x="457419" y="292608"/>
                  <a:pt x="1282459" y="36593"/>
                </a:cubicBezTo>
                <a:cubicBezTo>
                  <a:pt x="1408256" y="8509"/>
                  <a:pt x="1559390" y="-3079"/>
                  <a:pt x="1720805" y="693"/>
                </a:cubicBezTo>
                <a:close/>
              </a:path>
            </a:pathLst>
          </a:custGeom>
        </p:spPr>
      </p:pic>
      <p:grpSp>
        <p:nvGrpSpPr>
          <p:cNvPr id="21" name="Group 20">
            <a:extLst>
              <a:ext uri="{FF2B5EF4-FFF2-40B4-BE49-F238E27FC236}">
                <a16:creationId xmlns:a16="http://schemas.microsoft.com/office/drawing/2014/main" id="{AEF8C744-00EF-C838-2956-8F9C927AF0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04300" flipV="1">
            <a:off x="4647018" y="1507775"/>
            <a:ext cx="1172834" cy="1769235"/>
            <a:chOff x="11427017" y="5072635"/>
            <a:chExt cx="1284318" cy="1937410"/>
          </a:xfrm>
        </p:grpSpPr>
        <p:sp>
          <p:nvSpPr>
            <p:cNvPr id="22" name="Freeform: Shape 21">
              <a:extLst>
                <a:ext uri="{FF2B5EF4-FFF2-40B4-BE49-F238E27FC236}">
                  <a16:creationId xmlns:a16="http://schemas.microsoft.com/office/drawing/2014/main" id="{835CCD00-0EE9-EDA9-E602-F6D8CED6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427017" y="5072635"/>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8E9B422-E980-6E1A-B2E6-2F3466B68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427017" y="5072635"/>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 name="Content Placeholder 9">
            <a:extLst>
              <a:ext uri="{FF2B5EF4-FFF2-40B4-BE49-F238E27FC236}">
                <a16:creationId xmlns:a16="http://schemas.microsoft.com/office/drawing/2014/main" id="{7BE0A457-A7A9-F518-07CC-FB797AE48E5A}"/>
              </a:ext>
            </a:extLst>
          </p:cNvPr>
          <p:cNvSpPr>
            <a:spLocks noGrp="1"/>
          </p:cNvSpPr>
          <p:nvPr>
            <p:ph idx="1"/>
          </p:nvPr>
        </p:nvSpPr>
        <p:spPr>
          <a:xfrm>
            <a:off x="3271459" y="406836"/>
            <a:ext cx="3684895" cy="2051956"/>
          </a:xfrm>
          <a:solidFill>
            <a:schemeClr val="accent2">
              <a:lumMod val="20000"/>
              <a:lumOff val="80000"/>
            </a:schemeClr>
          </a:solidFill>
        </p:spPr>
        <p:txBody>
          <a:bodyPr vert="horz" lIns="91440" tIns="45720" rIns="91440" bIns="45720" rtlCol="0" anchor="t">
            <a:normAutofit/>
          </a:bodyPr>
          <a:lstStyle/>
          <a:p>
            <a:endParaRPr lang="en-US" sz="1100">
              <a:ea typeface="Calibri"/>
              <a:cs typeface="Calibri"/>
            </a:endParaRPr>
          </a:p>
          <a:p>
            <a:pPr>
              <a:buNone/>
            </a:pPr>
            <a:r>
              <a:rPr lang="en-US" sz="1200">
                <a:latin typeface="Century Gothic"/>
                <a:ea typeface="Calibri"/>
                <a:cs typeface="Calibri"/>
              </a:rPr>
              <a:t>Make sure you get some fresh air at breaktime and lunchtime</a:t>
            </a:r>
            <a:endParaRPr lang="en-US" sz="1200">
              <a:ea typeface="Calibri"/>
              <a:cs typeface="Calibri"/>
            </a:endParaRPr>
          </a:p>
          <a:p>
            <a:pPr>
              <a:buNone/>
            </a:pPr>
            <a:r>
              <a:rPr lang="en-US" sz="1200">
                <a:latin typeface="Century Gothic"/>
                <a:ea typeface="Calibri"/>
                <a:cs typeface="Calibri"/>
              </a:rPr>
              <a:t>Sit near a window</a:t>
            </a:r>
            <a:endParaRPr lang="en-US" sz="1200">
              <a:ea typeface="Calibri"/>
              <a:cs typeface="Calibri"/>
            </a:endParaRPr>
          </a:p>
          <a:p>
            <a:pPr>
              <a:buNone/>
            </a:pPr>
            <a:r>
              <a:rPr lang="en-US" sz="1200">
                <a:latin typeface="Century Gothic"/>
                <a:ea typeface="Calibri"/>
                <a:cs typeface="Calibri"/>
              </a:rPr>
              <a:t>At the weekend go for a walk </a:t>
            </a:r>
            <a:endParaRPr lang="en-US" sz="1200">
              <a:ea typeface="Calibri"/>
              <a:cs typeface="Calibri"/>
            </a:endParaRPr>
          </a:p>
          <a:p>
            <a:pPr>
              <a:buNone/>
            </a:pPr>
            <a:r>
              <a:rPr lang="en-US" sz="1200">
                <a:latin typeface="Century Gothic"/>
                <a:ea typeface="Calibri"/>
                <a:cs typeface="Calibri"/>
              </a:rPr>
              <a:t>Open the curtains and blinds in your bedroom. Let the light in!</a:t>
            </a:r>
            <a:endParaRPr lang="en-US" sz="1200">
              <a:ea typeface="Calibri"/>
              <a:cs typeface="Calibri"/>
            </a:endParaRPr>
          </a:p>
          <a:p>
            <a:pPr marL="0" indent="0">
              <a:buNone/>
            </a:pPr>
            <a:endParaRPr lang="en-US" sz="1600">
              <a:solidFill>
                <a:schemeClr val="tx2"/>
              </a:solidFill>
              <a:ea typeface="Calibri"/>
              <a:cs typeface="Calibri"/>
            </a:endParaRPr>
          </a:p>
        </p:txBody>
      </p:sp>
      <p:sp>
        <p:nvSpPr>
          <p:cNvPr id="11" name="TextBox 10">
            <a:extLst>
              <a:ext uri="{FF2B5EF4-FFF2-40B4-BE49-F238E27FC236}">
                <a16:creationId xmlns:a16="http://schemas.microsoft.com/office/drawing/2014/main" id="{BC47B1D0-985E-4FB8-602F-8DDBFAC16225}"/>
              </a:ext>
            </a:extLst>
          </p:cNvPr>
          <p:cNvSpPr txBox="1"/>
          <p:nvPr/>
        </p:nvSpPr>
        <p:spPr>
          <a:xfrm>
            <a:off x="5916232" y="3863662"/>
            <a:ext cx="3528274" cy="1661993"/>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Century Gothic"/>
                <a:ea typeface="Calibri"/>
                <a:cs typeface="Calibri"/>
              </a:rPr>
              <a:t>Keep moving and ensure you continue to exercise regularly as the endorphins released during exercise will help give you a much needed lift.</a:t>
            </a:r>
            <a:endParaRPr lang="en-US" sz="1200">
              <a:ea typeface="Calibri"/>
              <a:cs typeface="Calibri"/>
            </a:endParaRPr>
          </a:p>
          <a:p>
            <a:endParaRPr lang="en-US" sz="1200">
              <a:latin typeface="Century Gothic"/>
              <a:ea typeface="Calibri"/>
              <a:cs typeface="Calibri"/>
            </a:endParaRPr>
          </a:p>
          <a:p>
            <a:r>
              <a:rPr lang="en-US" sz="1200">
                <a:latin typeface="Century Gothic"/>
                <a:ea typeface="Calibri"/>
                <a:cs typeface="Calibri"/>
              </a:rPr>
              <a:t>Regular exercise should also help you achieve a better night’s sleep.</a:t>
            </a:r>
            <a:endParaRPr lang="en-US" sz="1200">
              <a:ea typeface="Calibri"/>
              <a:cs typeface="Calibri"/>
            </a:endParaRPr>
          </a:p>
          <a:p>
            <a:pPr algn="l"/>
            <a:endParaRPr lang="en-US">
              <a:ea typeface="Calibri"/>
              <a:cs typeface="Calibri"/>
            </a:endParaRPr>
          </a:p>
        </p:txBody>
      </p:sp>
      <p:sp>
        <p:nvSpPr>
          <p:cNvPr id="13" name="TextBox 12">
            <a:extLst>
              <a:ext uri="{FF2B5EF4-FFF2-40B4-BE49-F238E27FC236}">
                <a16:creationId xmlns:a16="http://schemas.microsoft.com/office/drawing/2014/main" id="{2E3160B9-C8D0-2B0B-B8F7-F0EC0C7E981C}"/>
              </a:ext>
            </a:extLst>
          </p:cNvPr>
          <p:cNvSpPr txBox="1"/>
          <p:nvPr/>
        </p:nvSpPr>
        <p:spPr>
          <a:xfrm>
            <a:off x="1167147" y="5527183"/>
            <a:ext cx="4239295" cy="1200329"/>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Century Gothic"/>
              </a:rPr>
              <a:t>It’s</a:t>
            </a:r>
            <a:r>
              <a:rPr lang="en-GB" sz="1200" kern="1200">
                <a:latin typeface="Century Gothic"/>
                <a:ea typeface="+mn-ea"/>
                <a:cs typeface="+mn-cs"/>
              </a:rPr>
              <a:t> still important to get a good night’s sleep to help you feel well rested and refreshed for the day ahead.</a:t>
            </a:r>
            <a:r>
              <a:rPr lang="en-GB" sz="1200">
                <a:latin typeface="Century Gothic"/>
              </a:rPr>
              <a:t> </a:t>
            </a:r>
            <a:endParaRPr lang="en-US"/>
          </a:p>
          <a:p>
            <a:pPr algn="l" rtl="0"/>
            <a:r>
              <a:rPr lang="en-GB" sz="1200" kern="1200">
                <a:latin typeface="Century Gothic"/>
                <a:ea typeface="+mn-ea"/>
                <a:cs typeface="+mn-cs"/>
              </a:rPr>
              <a:t>An estimated 21 million Brits suffer with poor sleep</a:t>
            </a:r>
            <a:endParaRPr lang="en-GB" sz="1200" kern="1200">
              <a:latin typeface="Century Gothic"/>
            </a:endParaRPr>
          </a:p>
          <a:p>
            <a:pPr algn="l" rtl="0"/>
            <a:r>
              <a:rPr lang="en-GB" sz="1200" kern="1200">
                <a:latin typeface="Century Gothic"/>
                <a:ea typeface="+mn-ea"/>
                <a:cs typeface="+mn-cs"/>
              </a:rPr>
              <a:t>Consider having a cut off point for using your phone or IT on an evening. Turn it off so that message alerts do not wake you. Give yourself a good night’s sleep</a:t>
            </a:r>
            <a:endParaRPr lang="en-US" sz="1200">
              <a:ea typeface="Calibri" panose="020F0502020204030204"/>
              <a:cs typeface="Calibri" panose="020F0502020204030204"/>
            </a:endParaRPr>
          </a:p>
        </p:txBody>
      </p:sp>
    </p:spTree>
    <p:extLst>
      <p:ext uri="{BB962C8B-B14F-4D97-AF65-F5344CB8AC3E}">
        <p14:creationId xmlns:p14="http://schemas.microsoft.com/office/powerpoint/2010/main" val="373219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122E1-BE83-A3F3-1F0F-ED7186521185}"/>
              </a:ext>
            </a:extLst>
          </p:cNvPr>
          <p:cNvSpPr>
            <a:spLocks noGrp="1"/>
          </p:cNvSpPr>
          <p:nvPr>
            <p:ph type="title"/>
          </p:nvPr>
        </p:nvSpPr>
        <p:spPr>
          <a:xfrm>
            <a:off x="640080" y="325369"/>
            <a:ext cx="4368602" cy="1956841"/>
          </a:xfrm>
        </p:spPr>
        <p:txBody>
          <a:bodyPr anchor="b">
            <a:normAutofit/>
          </a:bodyPr>
          <a:lstStyle/>
          <a:p>
            <a:r>
              <a:rPr lang="en-US" sz="5400">
                <a:ea typeface="Calibri Light"/>
                <a:cs typeface="Calibri Light"/>
              </a:rPr>
              <a:t>Let Us Pray</a:t>
            </a:r>
            <a:endParaRPr lang="en-US"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D9A35A-CC56-386C-FA74-774D0A4D40C8}"/>
              </a:ext>
            </a:extLst>
          </p:cNvPr>
          <p:cNvSpPr>
            <a:spLocks noGrp="1"/>
          </p:cNvSpPr>
          <p:nvPr>
            <p:ph idx="1"/>
          </p:nvPr>
        </p:nvSpPr>
        <p:spPr>
          <a:xfrm>
            <a:off x="640080" y="2872899"/>
            <a:ext cx="4243589" cy="3320668"/>
          </a:xfrm>
        </p:spPr>
        <p:txBody>
          <a:bodyPr vert="horz" lIns="91440" tIns="45720" rIns="91440" bIns="45720" rtlCol="0" anchor="t">
            <a:normAutofit fontScale="92500" lnSpcReduction="10000"/>
          </a:bodyPr>
          <a:lstStyle/>
          <a:p>
            <a:pPr marL="0" indent="0">
              <a:buNone/>
            </a:pPr>
            <a:r>
              <a:rPr lang="en-US" sz="2200">
                <a:latin typeface="Segoe UI"/>
                <a:ea typeface="Segoe UI"/>
                <a:cs typeface="Segoe UI"/>
              </a:rPr>
              <a:t>Dear Lord,</a:t>
            </a:r>
            <a:endParaRPr lang="en-US" sz="2200">
              <a:latin typeface="Calibri" panose="020F0502020204030204"/>
              <a:ea typeface="Calibri" panose="020F0502020204030204"/>
              <a:cs typeface="Calibri" panose="020F0502020204030204"/>
            </a:endParaRPr>
          </a:p>
          <a:p>
            <a:pPr marL="0" indent="0">
              <a:buNone/>
            </a:pPr>
            <a:r>
              <a:rPr lang="en-US" sz="2200">
                <a:latin typeface="Segoe UI"/>
                <a:ea typeface="Segoe UI"/>
                <a:cs typeface="Segoe UI"/>
              </a:rPr>
              <a:t>May</a:t>
            </a:r>
            <a:r>
              <a:rPr lang="en-US" sz="2200" b="0" i="0">
                <a:latin typeface="Segoe UI"/>
                <a:ea typeface="Segoe UI"/>
                <a:cs typeface="Segoe UI"/>
              </a:rPr>
              <a:t> we find strength in every challenge, wisdom in every choice, and the courage to embrace the unknown. </a:t>
            </a:r>
            <a:endParaRPr lang="en-US" sz="2200">
              <a:latin typeface="Calibri" panose="020F0502020204030204"/>
              <a:ea typeface="Calibri" panose="020F0502020204030204"/>
              <a:cs typeface="Calibri" panose="020F0502020204030204"/>
            </a:endParaRPr>
          </a:p>
          <a:p>
            <a:pPr marL="0" indent="0">
              <a:buNone/>
            </a:pPr>
            <a:r>
              <a:rPr lang="en-US" sz="2200" b="0" i="0">
                <a:latin typeface="Segoe UI"/>
                <a:ea typeface="Segoe UI"/>
                <a:cs typeface="Segoe UI"/>
              </a:rPr>
              <a:t>May our journey be a testament to resilience and growth, as we strive to be the best versions of ourselves, ready for whatever lies ahead</a:t>
            </a:r>
          </a:p>
          <a:p>
            <a:pPr marL="0" indent="0">
              <a:buNone/>
            </a:pPr>
            <a:r>
              <a:rPr lang="en-US" sz="2200">
                <a:latin typeface="Segoe UI"/>
                <a:ea typeface="Calibri" panose="020F0502020204030204"/>
                <a:cs typeface="Segoe UI"/>
              </a:rPr>
              <a:t>In Your name we pray</a:t>
            </a:r>
          </a:p>
          <a:p>
            <a:pPr marL="0" indent="0">
              <a:buNone/>
            </a:pPr>
            <a:r>
              <a:rPr lang="en-US" sz="2200">
                <a:latin typeface="Segoe UI"/>
                <a:ea typeface="Calibri" panose="020F0502020204030204"/>
                <a:cs typeface="Segoe UI"/>
              </a:rPr>
              <a:t>Amen</a:t>
            </a:r>
          </a:p>
        </p:txBody>
      </p:sp>
      <p:pic>
        <p:nvPicPr>
          <p:cNvPr id="4" name="Picture 3" descr="Be The Best You Can Be Today!&quot; Start With What You Have... | Comparing  yourself to others, Good things, Career inspiration">
            <a:extLst>
              <a:ext uri="{FF2B5EF4-FFF2-40B4-BE49-F238E27FC236}">
                <a16:creationId xmlns:a16="http://schemas.microsoft.com/office/drawing/2014/main" id="{7EB7097D-D66B-B0CD-1CA8-7F00C2628884}"/>
              </a:ext>
            </a:extLst>
          </p:cNvPr>
          <p:cNvPicPr>
            <a:picLocks noChangeAspect="1"/>
          </p:cNvPicPr>
          <p:nvPr/>
        </p:nvPicPr>
        <p:blipFill rotWithShape="1">
          <a:blip r:embed="rId2"/>
          <a:srcRect t="1483" r="-1" b="156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3854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rPr>
              <a:t>Who?</a:t>
            </a:r>
          </a:p>
          <a:p>
            <a:pPr marL="0" indent="0">
              <a:buNone/>
              <a:defRPr/>
            </a:pPr>
            <a:r>
              <a:rPr kumimoji="0" lang="en-GB" sz="2800" b="0" i="0" u="none" strike="noStrike" kern="1200" cap="none" spc="0" normalizeH="0" baseline="0" noProof="0">
                <a:ln>
                  <a:noFill/>
                </a:ln>
                <a:solidFill>
                  <a:srgbClr val="7030A0"/>
                </a:solidFill>
                <a:effectLst/>
                <a:uLnTx/>
                <a:uFillTx/>
              </a:rPr>
              <a:t>Mass this week will be led by </a:t>
            </a:r>
            <a:r>
              <a:rPr lang="en-GB">
                <a:solidFill>
                  <a:srgbClr val="7030A0"/>
                </a:solidFill>
              </a:rPr>
              <a:t>9N and 9I</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When?</a:t>
            </a:r>
            <a:endParaRPr lang="en-GB" sz="2800" b="0" i="0" u="none" strike="noStrike" kern="1200" cap="none" spc="0" normalizeH="0" baseline="0" noProof="0">
              <a:ln>
                <a:noFill/>
              </a:ln>
              <a:effectLst/>
              <a:uLnTx/>
              <a:uFillTx/>
              <a:cs typeface="Calibri"/>
            </a:endParaRPr>
          </a:p>
          <a:p>
            <a:pPr marL="0" indent="0">
              <a:buNone/>
              <a:defRPr/>
            </a:pPr>
            <a:r>
              <a:rPr kumimoji="0" lang="en-GB" sz="2800" b="0" i="0" u="none" strike="noStrike" kern="1200" cap="none" spc="0" normalizeH="0" baseline="0" noProof="0">
                <a:ln>
                  <a:noFill/>
                </a:ln>
                <a:solidFill>
                  <a:srgbClr val="7030A0"/>
                </a:solidFill>
                <a:effectLst/>
                <a:uLnTx/>
                <a:uFillTx/>
                <a:ea typeface="+mn-ea"/>
                <a:cs typeface="+mn-cs"/>
              </a:rPr>
              <a:t>Friday Morning at 8.20am</a:t>
            </a:r>
            <a:r>
              <a:rPr lang="en-GB">
                <a:solidFill>
                  <a:srgbClr val="7030A0"/>
                </a:solidFill>
              </a:rPr>
              <a:t> </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Where?</a:t>
            </a:r>
            <a:endParaRPr lang="en-GB" sz="2800" b="0" i="0" u="none" strike="noStrike" kern="1200" cap="none" spc="0" normalizeH="0" baseline="0" noProof="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7030A0"/>
                </a:solidFill>
                <a:effectLst/>
                <a:uLnTx/>
                <a:uFillTx/>
                <a:ea typeface="+mn-ea"/>
                <a:cs typeface="+mn-cs"/>
              </a:rPr>
              <a:t>In the School Chapel. See you there!</a:t>
            </a:r>
            <a:endParaRPr lang="en-GB" sz="2800" b="0" i="0" u="none" strike="noStrike" kern="1200" cap="none" spc="0" normalizeH="0" baseline="0" noProof="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399932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t Mary's School Building | St Mary's Catholic School">
            <a:extLst>
              <a:ext uri="{FF2B5EF4-FFF2-40B4-BE49-F238E27FC236}">
                <a16:creationId xmlns:a16="http://schemas.microsoft.com/office/drawing/2014/main" id="{EBAA3519-CA21-D59A-48EE-A78AD01CE829}"/>
              </a:ext>
            </a:extLst>
          </p:cNvPr>
          <p:cNvPicPr>
            <a:picLocks noChangeAspect="1"/>
          </p:cNvPicPr>
          <p:nvPr/>
        </p:nvPicPr>
        <p:blipFill rotWithShape="1">
          <a:blip r:embed="rId2">
            <a:alphaModFix amt="40000"/>
          </a:blip>
          <a:srcRect t="15895" b="4600"/>
          <a:stretch/>
        </p:blipFill>
        <p:spPr>
          <a:xfrm>
            <a:off x="-1" y="10"/>
            <a:ext cx="12192001" cy="6857990"/>
          </a:xfrm>
          <a:prstGeom prst="rect">
            <a:avLst/>
          </a:prstGeom>
        </p:spPr>
      </p:pic>
      <p:sp>
        <p:nvSpPr>
          <p:cNvPr id="4" name="TextBox 3">
            <a:extLst>
              <a:ext uri="{FF2B5EF4-FFF2-40B4-BE49-F238E27FC236}">
                <a16:creationId xmlns:a16="http://schemas.microsoft.com/office/drawing/2014/main" id="{200B70B4-D8EF-25E1-D6B5-7E638331B1E0}"/>
              </a:ext>
            </a:extLst>
          </p:cNvPr>
          <p:cNvSpPr txBox="1"/>
          <p:nvPr/>
        </p:nvSpPr>
        <p:spPr>
          <a:xfrm>
            <a:off x="838200" y="365125"/>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5400" b="1">
                <a:solidFill>
                  <a:schemeClr val="bg1"/>
                </a:solidFill>
                <a:latin typeface="+mj-lt"/>
                <a:ea typeface="+mj-ea"/>
                <a:cs typeface="+mj-cs"/>
              </a:rPr>
              <a:t>Things to get involved in at St </a:t>
            </a:r>
            <a:r>
              <a:rPr lang="en-US" sz="5400" b="1" err="1">
                <a:solidFill>
                  <a:schemeClr val="bg1"/>
                </a:solidFill>
                <a:latin typeface="+mj-lt"/>
                <a:ea typeface="+mj-ea"/>
                <a:cs typeface="+mj-cs"/>
              </a:rPr>
              <a:t>Marys</a:t>
            </a:r>
          </a:p>
        </p:txBody>
      </p:sp>
      <p:sp>
        <p:nvSpPr>
          <p:cNvPr id="2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390547-1420-C898-11BE-83B0B8BDEF4B}"/>
              </a:ext>
            </a:extLst>
          </p:cNvPr>
          <p:cNvSpPr txBox="1"/>
          <p:nvPr/>
        </p:nvSpPr>
        <p:spPr>
          <a:xfrm>
            <a:off x="838200" y="2004446"/>
            <a:ext cx="10515600" cy="41768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3200" b="1">
                <a:solidFill>
                  <a:schemeClr val="bg1"/>
                </a:solidFill>
              </a:rPr>
              <a:t>Christian Union</a:t>
            </a:r>
            <a:r>
              <a:rPr lang="en-US" sz="2200" b="1">
                <a:solidFill>
                  <a:schemeClr val="bg1"/>
                </a:solidFill>
              </a:rPr>
              <a:t> </a:t>
            </a:r>
            <a:r>
              <a:rPr lang="en-US" sz="2200">
                <a:solidFill>
                  <a:schemeClr val="bg1"/>
                </a:solidFill>
              </a:rPr>
              <a:t>- every Tuesday G16</a:t>
            </a:r>
          </a:p>
          <a:p>
            <a:pPr indent="-228600">
              <a:lnSpc>
                <a:spcPct val="90000"/>
              </a:lnSpc>
              <a:spcAft>
                <a:spcPts val="600"/>
              </a:spcAft>
              <a:buFont typeface="Arial" panose="020B0604020202020204" pitchFamily="34" charset="0"/>
              <a:buChar char="•"/>
            </a:pPr>
            <a:endParaRPr lang="en-US" sz="2200">
              <a:solidFill>
                <a:schemeClr val="bg1"/>
              </a:solidFill>
            </a:endParaRPr>
          </a:p>
          <a:p>
            <a:pPr indent="-228600">
              <a:lnSpc>
                <a:spcPct val="90000"/>
              </a:lnSpc>
              <a:spcAft>
                <a:spcPts val="600"/>
              </a:spcAft>
              <a:buFont typeface="Arial" panose="020B0604020202020204" pitchFamily="34" charset="0"/>
              <a:buChar char="•"/>
            </a:pPr>
            <a:r>
              <a:rPr lang="en-US" sz="3200" b="1">
                <a:solidFill>
                  <a:schemeClr val="bg1"/>
                </a:solidFill>
              </a:rPr>
              <a:t>Islamic Union</a:t>
            </a:r>
            <a:r>
              <a:rPr lang="en-US" sz="3200">
                <a:solidFill>
                  <a:schemeClr val="bg1"/>
                </a:solidFill>
              </a:rPr>
              <a:t> </a:t>
            </a:r>
            <a:r>
              <a:rPr lang="en-US" sz="2200">
                <a:solidFill>
                  <a:schemeClr val="bg1"/>
                </a:solidFill>
              </a:rPr>
              <a:t>- every Tuesday G15</a:t>
            </a:r>
            <a:endParaRPr lang="en-US" sz="2200">
              <a:solidFill>
                <a:schemeClr val="bg1"/>
              </a:solidFill>
              <a:ea typeface="Calibri"/>
              <a:cs typeface="Calibri"/>
            </a:endParaRPr>
          </a:p>
          <a:p>
            <a:pPr indent="-228600">
              <a:lnSpc>
                <a:spcPct val="90000"/>
              </a:lnSpc>
              <a:spcAft>
                <a:spcPts val="600"/>
              </a:spcAft>
              <a:buFont typeface="Arial" panose="020B0604020202020204" pitchFamily="34" charset="0"/>
              <a:buChar char="•"/>
            </a:pPr>
            <a:endParaRPr lang="en-US" sz="2200">
              <a:solidFill>
                <a:schemeClr val="bg1"/>
              </a:solidFill>
            </a:endParaRPr>
          </a:p>
          <a:p>
            <a:pPr indent="-228600">
              <a:lnSpc>
                <a:spcPct val="90000"/>
              </a:lnSpc>
              <a:spcAft>
                <a:spcPts val="600"/>
              </a:spcAft>
              <a:buFont typeface="Arial" panose="020B0604020202020204" pitchFamily="34" charset="0"/>
              <a:buChar char="•"/>
            </a:pPr>
            <a:r>
              <a:rPr lang="en-US" sz="3200" b="1">
                <a:solidFill>
                  <a:schemeClr val="bg1"/>
                </a:solidFill>
              </a:rPr>
              <a:t>Islamic prayer -</a:t>
            </a:r>
            <a:r>
              <a:rPr lang="en-US" sz="2200" b="1">
                <a:solidFill>
                  <a:schemeClr val="bg1"/>
                </a:solidFill>
              </a:rPr>
              <a:t> </a:t>
            </a:r>
            <a:r>
              <a:rPr lang="en-US" sz="2200">
                <a:solidFill>
                  <a:schemeClr val="bg1"/>
                </a:solidFill>
              </a:rPr>
              <a:t>available every lunchtime at the Counsellors room.</a:t>
            </a:r>
            <a:endParaRPr lang="en-US" sz="2200">
              <a:solidFill>
                <a:schemeClr val="bg1"/>
              </a:solidFill>
              <a:ea typeface="Calibri"/>
              <a:cs typeface="Calibri"/>
            </a:endParaRPr>
          </a:p>
          <a:p>
            <a:pPr indent="-228600">
              <a:lnSpc>
                <a:spcPct val="90000"/>
              </a:lnSpc>
              <a:spcAft>
                <a:spcPts val="600"/>
              </a:spcAft>
              <a:buFont typeface="Arial" panose="020B0604020202020204" pitchFamily="34" charset="0"/>
              <a:buChar char="•"/>
            </a:pPr>
            <a:endParaRPr lang="en-US" sz="3200" b="1">
              <a:solidFill>
                <a:schemeClr val="bg1"/>
              </a:solidFill>
              <a:ea typeface="Calibri"/>
              <a:cs typeface="Calibri"/>
            </a:endParaRPr>
          </a:p>
          <a:p>
            <a:pPr indent="-228600">
              <a:lnSpc>
                <a:spcPct val="90000"/>
              </a:lnSpc>
              <a:spcAft>
                <a:spcPts val="600"/>
              </a:spcAft>
              <a:buFont typeface="Arial" panose="020B0604020202020204" pitchFamily="34" charset="0"/>
              <a:buChar char="•"/>
            </a:pPr>
            <a:r>
              <a:rPr lang="en-US" sz="3200" b="1">
                <a:solidFill>
                  <a:schemeClr val="bg1"/>
                </a:solidFill>
              </a:rPr>
              <a:t>Christmas Club</a:t>
            </a:r>
            <a:r>
              <a:rPr lang="en-US" sz="2200">
                <a:solidFill>
                  <a:schemeClr val="bg1"/>
                </a:solidFill>
              </a:rPr>
              <a:t> - every Friday in G13. Come and make Christmas cards to send and other items for Christmas</a:t>
            </a:r>
            <a:endParaRPr lang="en-US" sz="2200">
              <a:solidFill>
                <a:schemeClr val="bg1"/>
              </a:solidFill>
              <a:ea typeface="Calibri"/>
              <a:cs typeface="Calibri"/>
            </a:endParaRPr>
          </a:p>
        </p:txBody>
      </p:sp>
    </p:spTree>
    <p:extLst>
      <p:ext uri="{BB962C8B-B14F-4D97-AF65-F5344CB8AC3E}">
        <p14:creationId xmlns:p14="http://schemas.microsoft.com/office/powerpoint/2010/main" val="66608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t's Enough to Begin: First Steps | The Art Of">
            <a:extLst>
              <a:ext uri="{FF2B5EF4-FFF2-40B4-BE49-F238E27FC236}">
                <a16:creationId xmlns:a16="http://schemas.microsoft.com/office/drawing/2014/main" id="{B0EF588B-6173-6A1A-5801-61310255DA33}"/>
              </a:ext>
            </a:extLst>
          </p:cNvPr>
          <p:cNvPicPr>
            <a:picLocks noChangeAspect="1"/>
          </p:cNvPicPr>
          <p:nvPr/>
        </p:nvPicPr>
        <p:blipFill rotWithShape="1">
          <a:blip r:embed="rId2">
            <a:alphaModFix amt="50000"/>
          </a:blip>
          <a:srcRect r="3112" b="1"/>
          <a:stretch/>
        </p:blipFill>
        <p:spPr>
          <a:xfrm>
            <a:off x="20" y="1"/>
            <a:ext cx="12191980" cy="6857999"/>
          </a:xfrm>
          <a:prstGeom prst="rect">
            <a:avLst/>
          </a:prstGeom>
        </p:spPr>
      </p:pic>
      <p:sp>
        <p:nvSpPr>
          <p:cNvPr id="2" name="Title 1"/>
          <p:cNvSpPr>
            <a:spLocks noGrp="1"/>
          </p:cNvSpPr>
          <p:nvPr>
            <p:ph type="ctrTitle"/>
          </p:nvPr>
        </p:nvSpPr>
        <p:spPr>
          <a:xfrm>
            <a:off x="1524000" y="2603432"/>
            <a:ext cx="9144000" cy="2900518"/>
          </a:xfrm>
        </p:spPr>
        <p:txBody>
          <a:bodyPr>
            <a:normAutofit/>
          </a:bodyPr>
          <a:lstStyle/>
          <a:p>
            <a:r>
              <a:rPr lang="en-US" sz="8000">
                <a:solidFill>
                  <a:srgbClr val="FFFFFF"/>
                </a:solidFill>
                <a:ea typeface="Calibri Light"/>
                <a:cs typeface="Calibri Light"/>
              </a:rPr>
              <a:t>Be Alert</a:t>
            </a:r>
            <a:endParaRPr lang="en-US" sz="6600">
              <a:solidFill>
                <a:srgbClr val="FFFFFF"/>
              </a:solidFill>
              <a:ea typeface="Calibri Light" panose="020F0302020204030204"/>
              <a:cs typeface="Calibri Light" panose="020F0302020204030204"/>
            </a:endParaRPr>
          </a:p>
        </p:txBody>
      </p:sp>
      <p:sp>
        <p:nvSpPr>
          <p:cNvPr id="3" name="Subtitle 2"/>
          <p:cNvSpPr>
            <a:spLocks noGrp="1"/>
          </p:cNvSpPr>
          <p:nvPr>
            <p:ph type="subTitle" idx="1"/>
          </p:nvPr>
        </p:nvSpPr>
        <p:spPr>
          <a:xfrm>
            <a:off x="1524000" y="5758531"/>
            <a:ext cx="9144000" cy="1098395"/>
          </a:xfrm>
        </p:spPr>
        <p:txBody>
          <a:bodyPr vert="horz" lIns="91440" tIns="45720" rIns="91440" bIns="45720" rtlCol="0" anchor="t">
            <a:normAutofit/>
          </a:bodyPr>
          <a:lstStyle/>
          <a:p>
            <a:r>
              <a:rPr lang="en-US" sz="2000">
                <a:solidFill>
                  <a:srgbClr val="FFFFFF"/>
                </a:solidFill>
                <a:ea typeface="Calibri"/>
                <a:cs typeface="Calibri"/>
              </a:rPr>
              <a:t>Thoughts and Prayers </a:t>
            </a:r>
          </a:p>
          <a:p>
            <a:r>
              <a:rPr lang="en-US" sz="2000">
                <a:solidFill>
                  <a:srgbClr val="FFFFFF"/>
                </a:solidFill>
                <a:ea typeface="Calibri"/>
                <a:cs typeface="Calibri"/>
              </a:rPr>
              <a:t>Monday 13th November – Friday 17th November</a:t>
            </a:r>
          </a:p>
        </p:txBody>
      </p:sp>
    </p:spTree>
    <p:extLst>
      <p:ext uri="{BB962C8B-B14F-4D97-AF65-F5344CB8AC3E}">
        <p14:creationId xmlns:p14="http://schemas.microsoft.com/office/powerpoint/2010/main" val="216978009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5FAA64-F4C4-0EAC-5985-95BAE94FF236}"/>
              </a:ext>
            </a:extLst>
          </p:cNvPr>
          <p:cNvSpPr>
            <a:spLocks noGrp="1"/>
          </p:cNvSpPr>
          <p:nvPr>
            <p:ph type="title"/>
          </p:nvPr>
        </p:nvSpPr>
        <p:spPr>
          <a:xfrm>
            <a:off x="640080" y="325369"/>
            <a:ext cx="4368602" cy="1956841"/>
          </a:xfrm>
        </p:spPr>
        <p:txBody>
          <a:bodyPr anchor="b">
            <a:normAutofit/>
          </a:bodyPr>
          <a:lstStyle/>
          <a:p>
            <a:r>
              <a:rPr lang="en-US" sz="5400">
                <a:cs typeface="Calibri Light"/>
              </a:rPr>
              <a:t>Class Discussion</a:t>
            </a:r>
            <a:endParaRPr lang="en-US" sz="5400"/>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86A5B12-C818-F813-0E46-A888D98C7E1E}"/>
              </a:ext>
            </a:extLst>
          </p:cNvPr>
          <p:cNvSpPr>
            <a:spLocks noGrp="1"/>
          </p:cNvSpPr>
          <p:nvPr>
            <p:ph idx="1"/>
          </p:nvPr>
        </p:nvSpPr>
        <p:spPr>
          <a:xfrm>
            <a:off x="640080" y="2872899"/>
            <a:ext cx="4243589" cy="3320668"/>
          </a:xfrm>
        </p:spPr>
        <p:txBody>
          <a:bodyPr vert="horz" lIns="91440" tIns="45720" rIns="91440" bIns="45720" rtlCol="0" anchor="t">
            <a:normAutofit/>
          </a:bodyPr>
          <a:lstStyle/>
          <a:p>
            <a:pPr marL="342900" indent="-342900">
              <a:buAutoNum type="arabicPeriod"/>
            </a:pPr>
            <a:r>
              <a:rPr lang="en-US" sz="2200">
                <a:cs typeface="Calibri" panose="020F0502020204030204"/>
              </a:rPr>
              <a:t>What does it mean to be 'alert' online?</a:t>
            </a:r>
            <a:endParaRPr lang="en-US" sz="2200"/>
          </a:p>
          <a:p>
            <a:pPr marL="342900" indent="-342900">
              <a:buAutoNum type="arabicPeriod"/>
            </a:pPr>
            <a:endParaRPr lang="en-US" sz="2200">
              <a:cs typeface="Calibri" panose="020F0502020204030204"/>
            </a:endParaRPr>
          </a:p>
          <a:p>
            <a:pPr marL="342900" indent="-342900">
              <a:buAutoNum type="arabicPeriod"/>
            </a:pPr>
            <a:r>
              <a:rPr lang="en-US" sz="2200">
                <a:cs typeface="Calibri" panose="020F0502020204030204"/>
              </a:rPr>
              <a:t>Why is online safety important?</a:t>
            </a:r>
          </a:p>
          <a:p>
            <a:pPr marL="342900" indent="-342900">
              <a:buAutoNum type="arabicPeriod"/>
            </a:pPr>
            <a:endParaRPr lang="en-US" sz="2200">
              <a:cs typeface="Calibri" panose="020F0502020204030204"/>
            </a:endParaRPr>
          </a:p>
          <a:p>
            <a:pPr marL="342900" indent="-342900">
              <a:buAutoNum type="arabicPeriod"/>
            </a:pPr>
            <a:r>
              <a:rPr lang="en-US" sz="2200">
                <a:cs typeface="Calibri" panose="020F0502020204030204"/>
              </a:rPr>
              <a:t>What are some common online threats or dangers?</a:t>
            </a:r>
          </a:p>
        </p:txBody>
      </p:sp>
      <p:pic>
        <p:nvPicPr>
          <p:cNvPr id="4" name="Content Placeholder 3" descr="Online Safety - Healthy Schools">
            <a:extLst>
              <a:ext uri="{FF2B5EF4-FFF2-40B4-BE49-F238E27FC236}">
                <a16:creationId xmlns:a16="http://schemas.microsoft.com/office/drawing/2014/main" id="{44E32D78-7981-5EA6-10AB-4B3C4FAA1677}"/>
              </a:ext>
            </a:extLst>
          </p:cNvPr>
          <p:cNvPicPr>
            <a:picLocks noChangeAspect="1"/>
          </p:cNvPicPr>
          <p:nvPr/>
        </p:nvPicPr>
        <p:blipFill rotWithShape="1">
          <a:blip r:embed="rId2"/>
          <a:srcRect l="7435" r="2561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0134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e Skills Acquired From Remote Learning | DLC Training">
            <a:extLst>
              <a:ext uri="{FF2B5EF4-FFF2-40B4-BE49-F238E27FC236}">
                <a16:creationId xmlns:a16="http://schemas.microsoft.com/office/drawing/2014/main" id="{E7ED82F7-BD92-AEA5-6674-DEF18FCAB867}"/>
              </a:ext>
            </a:extLst>
          </p:cNvPr>
          <p:cNvPicPr>
            <a:picLocks noChangeAspect="1"/>
          </p:cNvPicPr>
          <p:nvPr/>
        </p:nvPicPr>
        <p:blipFill rotWithShape="1">
          <a:blip r:embed="rId2"/>
          <a:srcRect r="8352"/>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AF27E-0A52-D836-6F40-63FC3117328C}"/>
              </a:ext>
            </a:extLst>
          </p:cNvPr>
          <p:cNvSpPr>
            <a:spLocks noGrp="1"/>
          </p:cNvSpPr>
          <p:nvPr>
            <p:ph type="title"/>
          </p:nvPr>
        </p:nvSpPr>
        <p:spPr>
          <a:xfrm>
            <a:off x="838200" y="365125"/>
            <a:ext cx="3822189" cy="1899912"/>
          </a:xfrm>
        </p:spPr>
        <p:txBody>
          <a:bodyPr>
            <a:normAutofit/>
          </a:bodyPr>
          <a:lstStyle/>
          <a:p>
            <a:r>
              <a:rPr lang="en-US" sz="4000">
                <a:cs typeface="Calibri Light"/>
              </a:rPr>
              <a:t>Let Us Pray</a:t>
            </a:r>
            <a:endParaRPr lang="en-US" sz="4000"/>
          </a:p>
        </p:txBody>
      </p:sp>
      <p:sp>
        <p:nvSpPr>
          <p:cNvPr id="8" name="Content Placeholder 7">
            <a:extLst>
              <a:ext uri="{FF2B5EF4-FFF2-40B4-BE49-F238E27FC236}">
                <a16:creationId xmlns:a16="http://schemas.microsoft.com/office/drawing/2014/main" id="{8E29539B-2AEF-7D81-9802-0A0E36D0F038}"/>
              </a:ext>
            </a:extLst>
          </p:cNvPr>
          <p:cNvSpPr>
            <a:spLocks noGrp="1"/>
          </p:cNvSpPr>
          <p:nvPr>
            <p:ph idx="1"/>
          </p:nvPr>
        </p:nvSpPr>
        <p:spPr>
          <a:xfrm>
            <a:off x="838200" y="2434201"/>
            <a:ext cx="3822189" cy="3742762"/>
          </a:xfrm>
        </p:spPr>
        <p:txBody>
          <a:bodyPr vert="horz" lIns="91440" tIns="45720" rIns="91440" bIns="45720" rtlCol="0" anchor="t">
            <a:normAutofit/>
          </a:bodyPr>
          <a:lstStyle/>
          <a:p>
            <a:pPr marL="0" indent="0">
              <a:buNone/>
            </a:pPr>
            <a:r>
              <a:rPr lang="en-US" sz="2000">
                <a:cs typeface="Calibri" panose="020F0502020204030204"/>
              </a:rPr>
              <a:t>Dear Lord,</a:t>
            </a:r>
          </a:p>
          <a:p>
            <a:pPr marL="0" indent="0">
              <a:buNone/>
            </a:pPr>
            <a:endParaRPr lang="en-US" sz="2000">
              <a:cs typeface="Calibri" panose="020F0502020204030204"/>
            </a:endParaRPr>
          </a:p>
          <a:p>
            <a:pPr marL="0" indent="0">
              <a:buNone/>
            </a:pPr>
            <a:r>
              <a:rPr lang="en-US" sz="2000">
                <a:cs typeface="Calibri" panose="020F0502020204030204"/>
              </a:rPr>
              <a:t>As I navigate the online world, grant me the wisdom to discern truth from falsehood, the strength to resist distractions and the vigilance to protect my digital well-being</a:t>
            </a:r>
          </a:p>
          <a:p>
            <a:pPr marL="0" indent="0">
              <a:buNone/>
            </a:pPr>
            <a:r>
              <a:rPr lang="en-US" sz="2000">
                <a:cs typeface="Calibri" panose="020F0502020204030204"/>
              </a:rPr>
              <a:t>Amen</a:t>
            </a:r>
          </a:p>
        </p:txBody>
      </p:sp>
    </p:spTree>
    <p:extLst>
      <p:ext uri="{BB962C8B-B14F-4D97-AF65-F5344CB8AC3E}">
        <p14:creationId xmlns:p14="http://schemas.microsoft.com/office/powerpoint/2010/main" val="391343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Is online education as effective as traditional on-campus schooling?">
            <a:extLst>
              <a:ext uri="{FF2B5EF4-FFF2-40B4-BE49-F238E27FC236}">
                <a16:creationId xmlns:a16="http://schemas.microsoft.com/office/drawing/2014/main" id="{C74F80BA-A090-213F-C803-D028D3BD6E53}"/>
              </a:ext>
            </a:extLst>
          </p:cNvPr>
          <p:cNvPicPr>
            <a:picLocks noGrp="1" noChangeAspect="1"/>
          </p:cNvPicPr>
          <p:nvPr>
            <p:ph idx="1"/>
          </p:nvPr>
        </p:nvPicPr>
        <p:blipFill rotWithShape="1">
          <a:blip r:embed="rId2"/>
          <a:srcRect r="12933" b="-1"/>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D22CFC3-27DF-B09A-01CE-61E7147F2D7F}"/>
              </a:ext>
            </a:extLst>
          </p:cNvPr>
          <p:cNvSpPr txBox="1"/>
          <p:nvPr/>
        </p:nvSpPr>
        <p:spPr>
          <a:xfrm>
            <a:off x="5846624" y="1135581"/>
            <a:ext cx="5432048" cy="37427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1600" b="0" i="0"/>
              <a:t>Online scams are ways for people to trick you on the internet and make you do something you wouldn't want to do. They might want money, your personal information, your friends’ personal information or even to meet you in real life.</a:t>
            </a:r>
            <a:endParaRPr lang="en-US" sz="1600">
              <a:cs typeface="Calibri"/>
            </a:endParaRPr>
          </a:p>
          <a:p>
            <a:pPr>
              <a:lnSpc>
                <a:spcPct val="90000"/>
              </a:lnSpc>
              <a:spcAft>
                <a:spcPts val="600"/>
              </a:spcAft>
            </a:pPr>
            <a:endParaRPr lang="en-US" sz="1600">
              <a:cs typeface="Calibri"/>
            </a:endParaRPr>
          </a:p>
          <a:p>
            <a:pPr>
              <a:lnSpc>
                <a:spcPct val="90000"/>
              </a:lnSpc>
              <a:spcAft>
                <a:spcPts val="600"/>
              </a:spcAft>
            </a:pPr>
            <a:r>
              <a:rPr lang="en-US" sz="1600" b="0" i="0"/>
              <a:t>It’s quite easy to pretend to be someone else online, so how do we spot trolls and scams?</a:t>
            </a:r>
            <a:endParaRPr lang="en-US" sz="1600" b="0" i="0">
              <a:cs typeface="Calibri"/>
            </a:endParaRPr>
          </a:p>
          <a:p>
            <a:pPr indent="-228600">
              <a:lnSpc>
                <a:spcPct val="90000"/>
              </a:lnSpc>
              <a:spcAft>
                <a:spcPts val="600"/>
              </a:spcAft>
              <a:buFont typeface="Arial" panose="020B0604020202020204" pitchFamily="34" charset="0"/>
              <a:buChar char="•"/>
            </a:pPr>
            <a:endParaRPr lang="en-US" sz="1600" b="0" i="0">
              <a:cs typeface="Calibri"/>
            </a:endParaRPr>
          </a:p>
          <a:p>
            <a:pPr indent="-228600">
              <a:lnSpc>
                <a:spcPct val="90000"/>
              </a:lnSpc>
              <a:spcAft>
                <a:spcPts val="600"/>
              </a:spcAft>
              <a:buFont typeface="Arial" panose="020B0604020202020204" pitchFamily="34" charset="0"/>
              <a:buChar char="•"/>
            </a:pPr>
            <a:endParaRPr lang="en-US" sz="1600" b="0" i="0">
              <a:cs typeface="Calibri"/>
            </a:endParaRPr>
          </a:p>
          <a:p>
            <a:pPr>
              <a:lnSpc>
                <a:spcPct val="90000"/>
              </a:lnSpc>
              <a:spcAft>
                <a:spcPts val="600"/>
              </a:spcAft>
            </a:pPr>
            <a:r>
              <a:rPr lang="en-US" sz="1600" b="0" i="0"/>
              <a:t>One way is to only speak to people you know online and to ensure that your accounts are set to private, so that it's harder for strangers to find out information about you.</a:t>
            </a:r>
            <a:endParaRPr lang="en-US" sz="1600" b="0" i="0">
              <a:cs typeface="Calibri" panose="020F0502020204030204"/>
            </a:endParaRPr>
          </a:p>
          <a:p>
            <a:pPr>
              <a:lnSpc>
                <a:spcPct val="90000"/>
              </a:lnSpc>
              <a:spcAft>
                <a:spcPts val="600"/>
              </a:spcAft>
            </a:pPr>
            <a:endParaRPr lang="en-US" sz="1600"/>
          </a:p>
          <a:p>
            <a:pPr>
              <a:lnSpc>
                <a:spcPct val="90000"/>
              </a:lnSpc>
              <a:spcAft>
                <a:spcPts val="600"/>
              </a:spcAft>
            </a:pPr>
            <a:r>
              <a:rPr lang="en-US" sz="1600" b="0" i="0"/>
              <a:t>If you receive a dodgy message or text from someone you know and it doesn't quite seem right, make sure you ask some questions to see if they’re really who they say they are. And remember to never send money or private information to anyone online. </a:t>
            </a:r>
            <a:endParaRPr lang="en-US" sz="1600"/>
          </a:p>
          <a:p>
            <a:pPr>
              <a:lnSpc>
                <a:spcPct val="90000"/>
              </a:lnSpc>
              <a:spcAft>
                <a:spcPts val="600"/>
              </a:spcAft>
            </a:pPr>
            <a:endParaRPr lang="en-US" sz="2000" b="0" i="0">
              <a:cs typeface="Calibri" panose="020F0502020204030204"/>
            </a:endParaRPr>
          </a:p>
          <a:p>
            <a:pPr>
              <a:lnSpc>
                <a:spcPct val="90000"/>
              </a:lnSpc>
              <a:spcAft>
                <a:spcPts val="600"/>
              </a:spcAft>
            </a:pPr>
            <a:r>
              <a:rPr lang="en-US" sz="2000">
                <a:ea typeface="+mn-lt"/>
                <a:cs typeface="+mn-lt"/>
                <a:hlinkClick r:id="rId3"/>
              </a:rPr>
              <a:t>Do You Really Know Who You're Talking To?</a:t>
            </a:r>
            <a:endParaRPr lang="en-US" sz="2000"/>
          </a:p>
          <a:p>
            <a:pPr indent="-228600">
              <a:lnSpc>
                <a:spcPct val="90000"/>
              </a:lnSpc>
              <a:spcAft>
                <a:spcPts val="600"/>
              </a:spcAft>
              <a:buFont typeface="Arial" panose="020B0604020202020204" pitchFamily="34" charset="0"/>
              <a:buChar char="•"/>
            </a:pPr>
            <a:endParaRPr lang="en-US" sz="1100">
              <a:cs typeface="Calibri" panose="020F0502020204030204"/>
            </a:endParaRPr>
          </a:p>
        </p:txBody>
      </p:sp>
    </p:spTree>
    <p:extLst>
      <p:ext uri="{BB962C8B-B14F-4D97-AF65-F5344CB8AC3E}">
        <p14:creationId xmlns:p14="http://schemas.microsoft.com/office/powerpoint/2010/main" val="405941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t's Enough to Begin: First Steps | The Art Of">
            <a:extLst>
              <a:ext uri="{FF2B5EF4-FFF2-40B4-BE49-F238E27FC236}">
                <a16:creationId xmlns:a16="http://schemas.microsoft.com/office/drawing/2014/main" id="{B0EF588B-6173-6A1A-5801-61310255DA33}"/>
              </a:ext>
            </a:extLst>
          </p:cNvPr>
          <p:cNvPicPr>
            <a:picLocks noChangeAspect="1"/>
          </p:cNvPicPr>
          <p:nvPr/>
        </p:nvPicPr>
        <p:blipFill rotWithShape="1">
          <a:blip r:embed="rId2">
            <a:alphaModFix amt="50000"/>
          </a:blip>
          <a:srcRect r="3112" b="1"/>
          <a:stretch/>
        </p:blipFill>
        <p:spPr>
          <a:xfrm>
            <a:off x="20" y="1"/>
            <a:ext cx="12191980" cy="6857999"/>
          </a:xfrm>
          <a:prstGeom prst="rect">
            <a:avLst/>
          </a:prstGeom>
        </p:spPr>
      </p:pic>
      <p:sp>
        <p:nvSpPr>
          <p:cNvPr id="2" name="Title 1"/>
          <p:cNvSpPr>
            <a:spLocks noGrp="1"/>
          </p:cNvSpPr>
          <p:nvPr>
            <p:ph type="ctrTitle"/>
          </p:nvPr>
        </p:nvSpPr>
        <p:spPr>
          <a:xfrm>
            <a:off x="1524000" y="2603432"/>
            <a:ext cx="9144000" cy="2900518"/>
          </a:xfrm>
        </p:spPr>
        <p:txBody>
          <a:bodyPr>
            <a:normAutofit/>
          </a:bodyPr>
          <a:lstStyle/>
          <a:p>
            <a:r>
              <a:rPr lang="en-US" sz="8000">
                <a:solidFill>
                  <a:srgbClr val="FFFFFF"/>
                </a:solidFill>
                <a:ea typeface="Calibri Light"/>
                <a:cs typeface="Calibri Light"/>
              </a:rPr>
              <a:t>Be Alert</a:t>
            </a:r>
            <a:endParaRPr lang="en-US" sz="6600">
              <a:solidFill>
                <a:srgbClr val="FFFFFF"/>
              </a:solidFill>
              <a:ea typeface="Calibri Light" panose="020F0302020204030204"/>
              <a:cs typeface="Calibri Light" panose="020F0302020204030204"/>
            </a:endParaRPr>
          </a:p>
        </p:txBody>
      </p:sp>
      <p:sp>
        <p:nvSpPr>
          <p:cNvPr id="3" name="Subtitle 2"/>
          <p:cNvSpPr>
            <a:spLocks noGrp="1"/>
          </p:cNvSpPr>
          <p:nvPr>
            <p:ph type="subTitle" idx="1"/>
          </p:nvPr>
        </p:nvSpPr>
        <p:spPr>
          <a:xfrm>
            <a:off x="1524000" y="5758531"/>
            <a:ext cx="9144000" cy="1098395"/>
          </a:xfrm>
        </p:spPr>
        <p:txBody>
          <a:bodyPr vert="horz" lIns="91440" tIns="45720" rIns="91440" bIns="45720" rtlCol="0" anchor="t">
            <a:normAutofit/>
          </a:bodyPr>
          <a:lstStyle/>
          <a:p>
            <a:r>
              <a:rPr lang="en-US" sz="2000">
                <a:solidFill>
                  <a:srgbClr val="FFFFFF"/>
                </a:solidFill>
                <a:ea typeface="Calibri"/>
                <a:cs typeface="Calibri"/>
              </a:rPr>
              <a:t>Thoughts and Prayers </a:t>
            </a:r>
          </a:p>
          <a:p>
            <a:r>
              <a:rPr lang="en-US" sz="2000">
                <a:solidFill>
                  <a:srgbClr val="FFFFFF"/>
                </a:solidFill>
                <a:ea typeface="Calibri"/>
                <a:cs typeface="Calibri"/>
              </a:rPr>
              <a:t>Monday 13th November – Friday 17th November</a:t>
            </a:r>
          </a:p>
        </p:txBody>
      </p:sp>
    </p:spTree>
    <p:extLst>
      <p:ext uri="{BB962C8B-B14F-4D97-AF65-F5344CB8AC3E}">
        <p14:creationId xmlns:p14="http://schemas.microsoft.com/office/powerpoint/2010/main" val="7903745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22</Slides>
  <Notes>0</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Office Theme</vt:lpstr>
      <vt:lpstr>Be Alert</vt:lpstr>
      <vt:lpstr>PowerPoint Presentation</vt:lpstr>
      <vt:lpstr>PowerPoint Presentation</vt:lpstr>
      <vt:lpstr>PowerPoint Presentation</vt:lpstr>
      <vt:lpstr>Be Alert</vt:lpstr>
      <vt:lpstr>Class Discussion</vt:lpstr>
      <vt:lpstr>Let Us Pray</vt:lpstr>
      <vt:lpstr>PowerPoint Presentation</vt:lpstr>
      <vt:lpstr>Be Alert</vt:lpstr>
      <vt:lpstr>PowerPoint Presentation</vt:lpstr>
      <vt:lpstr> Importance of Kindness</vt:lpstr>
      <vt:lpstr>Let Us Pray</vt:lpstr>
      <vt:lpstr>Be Alert</vt:lpstr>
      <vt:lpstr>This Week's Scripture</vt:lpstr>
      <vt:lpstr>What is the message of the scripture?</vt:lpstr>
      <vt:lpstr>PowerPoint Presentation</vt:lpstr>
      <vt:lpstr>Let Us Pray</vt:lpstr>
      <vt:lpstr>Be Alert</vt:lpstr>
      <vt:lpstr>PowerPoint Presentation</vt:lpstr>
      <vt:lpstr>How Can We Be Alert?</vt:lpstr>
      <vt:lpstr>Ways to prepare ourselves to be the best we can be</vt:lpstr>
      <vt:lpstr>Let Us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2023-11-06T07:47:16Z</dcterms:created>
  <dcterms:modified xsi:type="dcterms:W3CDTF">2023-11-13T11:57:32Z</dcterms:modified>
</cp:coreProperties>
</file>