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8" r:id="rId5"/>
    <p:sldId id="257" r:id="rId6"/>
    <p:sldId id="267"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9E3B29-2F9D-4C5F-85DD-3B2B61B4BFCC}" type="datetimeFigureOut">
              <a:rPr lang="en-GB" smtClean="0"/>
              <a:t>26/06/2023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233240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9E3B29-2F9D-4C5F-85DD-3B2B61B4BFCC}" type="datetimeFigureOut">
              <a:rPr lang="en-GB" smtClean="0"/>
              <a:t>26/06/2023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3373150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9E3B29-2F9D-4C5F-85DD-3B2B61B4BFCC}" type="datetimeFigureOut">
              <a:rPr lang="en-GB" smtClean="0"/>
              <a:t>26/06/2023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35167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9E3B29-2F9D-4C5F-85DD-3B2B61B4BFCC}" type="datetimeFigureOut">
              <a:rPr lang="en-GB" smtClean="0"/>
              <a:t>26/06/2023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428728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9E3B29-2F9D-4C5F-85DD-3B2B61B4BFCC}" type="datetimeFigureOut">
              <a:rPr lang="en-GB" smtClean="0"/>
              <a:t>26/06/2023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295527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9E3B29-2F9D-4C5F-85DD-3B2B61B4BFCC}" type="datetimeFigureOut">
              <a:rPr lang="en-GB" smtClean="0"/>
              <a:t>26/06/2023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412600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9E3B29-2F9D-4C5F-85DD-3B2B61B4BFCC}" type="datetimeFigureOut">
              <a:rPr lang="en-GB" smtClean="0"/>
              <a:t>26/06/2023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150708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9E3B29-2F9D-4C5F-85DD-3B2B61B4BFCC}" type="datetimeFigureOut">
              <a:rPr lang="en-GB" smtClean="0"/>
              <a:t>26/06/2023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61434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E3B29-2F9D-4C5F-85DD-3B2B61B4BFCC}" type="datetimeFigureOut">
              <a:rPr lang="en-GB" smtClean="0"/>
              <a:t>26/06/2023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177582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9E3B29-2F9D-4C5F-85DD-3B2B61B4BFCC}" type="datetimeFigureOut">
              <a:rPr lang="en-GB" smtClean="0"/>
              <a:t>26/06/2023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3236131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9E3B29-2F9D-4C5F-85DD-3B2B61B4BFCC}" type="datetimeFigureOut">
              <a:rPr lang="en-GB" smtClean="0"/>
              <a:t>26/06/2023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0CF29F-0BC5-4822-881C-9149E573CFC8}" type="slidenum">
              <a:rPr lang="en-GB" smtClean="0"/>
              <a:t>‹#›</a:t>
            </a:fld>
            <a:endParaRPr lang="en-GB"/>
          </a:p>
        </p:txBody>
      </p:sp>
    </p:spTree>
    <p:extLst>
      <p:ext uri="{BB962C8B-B14F-4D97-AF65-F5344CB8AC3E}">
        <p14:creationId xmlns:p14="http://schemas.microsoft.com/office/powerpoint/2010/main" val="169715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E3B29-2F9D-4C5F-85DD-3B2B61B4BFCC}" type="datetimeFigureOut">
              <a:rPr lang="en-GB" smtClean="0"/>
              <a:t>26/06/2023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CF29F-0BC5-4822-881C-9149E573CFC8}" type="slidenum">
              <a:rPr lang="en-GB" smtClean="0"/>
              <a:t>‹#›</a:t>
            </a:fld>
            <a:endParaRPr lang="en-GB"/>
          </a:p>
        </p:txBody>
      </p:sp>
    </p:spTree>
    <p:extLst>
      <p:ext uri="{BB962C8B-B14F-4D97-AF65-F5344CB8AC3E}">
        <p14:creationId xmlns:p14="http://schemas.microsoft.com/office/powerpoint/2010/main" val="1923942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KXvl-ZUebTc&amp;list=PLPG1Juwbnrz02pRoTBKDH0ADRx-jflPvY&amp;index=3"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371" t="23625" r="39927" b="36125"/>
          <a:stretch/>
        </p:blipFill>
        <p:spPr>
          <a:xfrm>
            <a:off x="887205" y="812662"/>
            <a:ext cx="4522996" cy="2866937"/>
          </a:xfrm>
          <a:prstGeom prst="rect">
            <a:avLst/>
          </a:prstGeom>
        </p:spPr>
      </p:pic>
      <p:sp>
        <p:nvSpPr>
          <p:cNvPr id="5" name="TextBox 4"/>
          <p:cNvSpPr txBox="1"/>
          <p:nvPr/>
        </p:nvSpPr>
        <p:spPr>
          <a:xfrm>
            <a:off x="3364992" y="182880"/>
            <a:ext cx="9052560" cy="46166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r"/>
            <a:r>
              <a:rPr lang="en-GB" sz="2400" dirty="0" smtClean="0"/>
              <a:t>Paper 2 : Design &amp; Making Principles    . </a:t>
            </a:r>
            <a:endParaRPr lang="en-GB" sz="2400" dirty="0"/>
          </a:p>
        </p:txBody>
      </p:sp>
      <p:sp>
        <p:nvSpPr>
          <p:cNvPr id="6" name="TextBox 5"/>
          <p:cNvSpPr txBox="1"/>
          <p:nvPr/>
        </p:nvSpPr>
        <p:spPr>
          <a:xfrm>
            <a:off x="322326" y="3752082"/>
            <a:ext cx="6085332" cy="4154984"/>
          </a:xfrm>
          <a:prstGeom prst="rect">
            <a:avLst/>
          </a:prstGeom>
          <a:noFill/>
        </p:spPr>
        <p:txBody>
          <a:bodyPr wrap="square" rtlCol="0">
            <a:spAutoFit/>
          </a:bodyPr>
          <a:lstStyle/>
          <a:p>
            <a:r>
              <a:rPr lang="en-GB" sz="1600" dirty="0" smtClean="0"/>
              <a:t>As part of your paper 2 you will investigate the design movements which have influenced the last 120 years of product design and still have an influence on modern designers. Watch the video in the link to gain an overall understanding of the movements: </a:t>
            </a:r>
            <a:r>
              <a:rPr lang="en-GB" sz="1600" dirty="0" smtClean="0">
                <a:hlinkClick r:id="rId3"/>
              </a:rPr>
              <a:t>Video</a:t>
            </a:r>
            <a:endParaRPr lang="en-GB" sz="1600" dirty="0" smtClean="0"/>
          </a:p>
          <a:p>
            <a:endParaRPr lang="en-GB" sz="1600" dirty="0"/>
          </a:p>
          <a:p>
            <a:r>
              <a:rPr lang="en-GB" sz="1600" dirty="0" smtClean="0"/>
              <a:t>You will choose 2 design movements from the next slide and create a digital revision / learning resources to be used by all A Level Product Design students.</a:t>
            </a:r>
          </a:p>
          <a:p>
            <a:endParaRPr lang="en-GB" sz="1600" dirty="0"/>
          </a:p>
          <a:p>
            <a:r>
              <a:rPr lang="en-GB" sz="1600" dirty="0" smtClean="0"/>
              <a:t>You should complete the task on PowerPoint so that it can be enlarged to an A3 size in printing. This means that your text can be as small as a size 5.</a:t>
            </a:r>
          </a:p>
          <a:p>
            <a:endParaRPr lang="en-GB" dirty="0"/>
          </a:p>
          <a:p>
            <a:endParaRPr lang="en-GB" dirty="0" smtClean="0"/>
          </a:p>
          <a:p>
            <a:endParaRPr lang="en-GB" dirty="0"/>
          </a:p>
          <a:p>
            <a:endParaRPr lang="en-GB" dirty="0"/>
          </a:p>
        </p:txBody>
      </p:sp>
      <p:sp>
        <p:nvSpPr>
          <p:cNvPr id="7" name="TextBox 6"/>
          <p:cNvSpPr txBox="1"/>
          <p:nvPr/>
        </p:nvSpPr>
        <p:spPr>
          <a:xfrm>
            <a:off x="6560058" y="812662"/>
            <a:ext cx="5365242" cy="6032421"/>
          </a:xfrm>
          <a:prstGeom prst="rect">
            <a:avLst/>
          </a:prstGeom>
          <a:noFill/>
        </p:spPr>
        <p:txBody>
          <a:bodyPr wrap="square" rtlCol="0">
            <a:spAutoFit/>
          </a:bodyPr>
          <a:lstStyle/>
          <a:p>
            <a:r>
              <a:rPr lang="en-GB" sz="1600" b="1" dirty="0" smtClean="0"/>
              <a:t>What to include:</a:t>
            </a:r>
          </a:p>
          <a:p>
            <a:pPr marL="285750" indent="-285750">
              <a:buFont typeface="Arial" panose="020B0604020202020204" pitchFamily="34" charset="0"/>
              <a:buChar char="•"/>
            </a:pPr>
            <a:r>
              <a:rPr lang="en-GB" sz="1600" dirty="0" smtClean="0"/>
              <a:t>Overall page design which reflects the design movement.</a:t>
            </a:r>
          </a:p>
          <a:p>
            <a:pPr marL="285750" indent="-285750">
              <a:buFont typeface="Arial" panose="020B0604020202020204" pitchFamily="34" charset="0"/>
              <a:buChar char="•"/>
            </a:pPr>
            <a:r>
              <a:rPr lang="en-GB" sz="1600" dirty="0" smtClean="0"/>
              <a:t>Explanation of the origins of the design movement e.g. what came before it, socio economic changes, technology changes.</a:t>
            </a:r>
          </a:p>
          <a:p>
            <a:pPr marL="285750" indent="-285750">
              <a:buFont typeface="Arial" panose="020B0604020202020204" pitchFamily="34" charset="0"/>
              <a:buChar char="•"/>
            </a:pPr>
            <a:r>
              <a:rPr lang="en-GB" sz="1600" dirty="0" smtClean="0"/>
              <a:t>Explanation of the key features seen in the design movement e.g. use of tubular steel, laminated plywood curves, modular units, biomimicry.</a:t>
            </a:r>
          </a:p>
          <a:p>
            <a:pPr marL="285750" indent="-285750">
              <a:buFont typeface="Arial" panose="020B0604020202020204" pitchFamily="34" charset="0"/>
              <a:buChar char="•"/>
            </a:pPr>
            <a:r>
              <a:rPr lang="en-GB" sz="1600" dirty="0" smtClean="0"/>
              <a:t>Key terms to describe the design movement.</a:t>
            </a:r>
          </a:p>
          <a:p>
            <a:pPr marL="285750" indent="-285750">
              <a:buFont typeface="Arial" panose="020B0604020202020204" pitchFamily="34" charset="0"/>
              <a:buChar char="•"/>
            </a:pPr>
            <a:r>
              <a:rPr lang="en-GB" sz="1600" dirty="0" smtClean="0"/>
              <a:t>Names of a variety of Product Designers who followed the principles of tis design movement.</a:t>
            </a:r>
          </a:p>
          <a:p>
            <a:pPr marL="285750" indent="-285750">
              <a:buFont typeface="Arial" panose="020B0604020202020204" pitchFamily="34" charset="0"/>
              <a:buChar char="•"/>
            </a:pPr>
            <a:r>
              <a:rPr lang="en-GB" sz="1600" dirty="0" smtClean="0"/>
              <a:t>Names and images of iconic  products from this design movement </a:t>
            </a:r>
          </a:p>
          <a:p>
            <a:pPr marL="285750" indent="-285750">
              <a:buFont typeface="Arial" panose="020B0604020202020204" pitchFamily="34" charset="0"/>
              <a:buChar char="•"/>
            </a:pPr>
            <a:r>
              <a:rPr lang="en-GB" sz="1600" dirty="0" smtClean="0"/>
              <a:t>For each iconic product explain how its features, materials, manufacture </a:t>
            </a:r>
            <a:r>
              <a:rPr lang="en-GB" sz="1600" dirty="0" err="1" smtClean="0"/>
              <a:t>etc</a:t>
            </a:r>
            <a:r>
              <a:rPr lang="en-GB" sz="1600" dirty="0" smtClean="0"/>
              <a:t> reflect the qualities of the design movement.</a:t>
            </a:r>
          </a:p>
          <a:p>
            <a:pPr marL="285750" indent="-285750">
              <a:buFont typeface="Arial" panose="020B0604020202020204" pitchFamily="34" charset="0"/>
              <a:buChar char="•"/>
            </a:pPr>
            <a:r>
              <a:rPr lang="en-GB" sz="1600" dirty="0" smtClean="0"/>
              <a:t>Names and products designed by modern designers which have been inspired by the historic design movement.</a:t>
            </a:r>
          </a:p>
          <a:p>
            <a:pPr marL="285750" indent="-285750">
              <a:buFont typeface="Arial" panose="020B0604020202020204" pitchFamily="34" charset="0"/>
              <a:buChar char="•"/>
            </a:pPr>
            <a:endParaRPr lang="en-GB" dirty="0" smtClean="0"/>
          </a:p>
          <a:p>
            <a:r>
              <a:rPr lang="en-GB" sz="1600" dirty="0" smtClean="0"/>
              <a:t>On the next page you will see a grid with your design movement options and some basic information to help with the beginning of your research. There are 2 further slides which give examples of Bauhaus information pages which may inspire your layout. </a:t>
            </a:r>
            <a:endParaRPr lang="en-GB" sz="1600" dirty="0"/>
          </a:p>
        </p:txBody>
      </p:sp>
      <p:sp>
        <p:nvSpPr>
          <p:cNvPr id="8" name="TextBox 7"/>
          <p:cNvSpPr txBox="1"/>
          <p:nvPr/>
        </p:nvSpPr>
        <p:spPr>
          <a:xfrm>
            <a:off x="2279142" y="68580"/>
            <a:ext cx="2171700" cy="707886"/>
          </a:xfrm>
          <a:prstGeom prst="rect">
            <a:avLst/>
          </a:prstGeom>
          <a:noFill/>
        </p:spPr>
        <p:txBody>
          <a:bodyPr wrap="square" rtlCol="0">
            <a:spAutoFit/>
          </a:bodyPr>
          <a:lstStyle/>
          <a:p>
            <a:r>
              <a:rPr lang="en-GB" sz="4000" b="1" dirty="0" smtClean="0"/>
              <a:t>Task 1</a:t>
            </a:r>
            <a:endParaRPr lang="en-GB" sz="4000" b="1" dirty="0"/>
          </a:p>
        </p:txBody>
      </p:sp>
    </p:spTree>
    <p:extLst>
      <p:ext uri="{BB962C8B-B14F-4D97-AF65-F5344CB8AC3E}">
        <p14:creationId xmlns:p14="http://schemas.microsoft.com/office/powerpoint/2010/main" val="3001407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66510317"/>
              </p:ext>
            </p:extLst>
          </p:nvPr>
        </p:nvGraphicFramePr>
        <p:xfrm>
          <a:off x="167095" y="115932"/>
          <a:ext cx="11733167" cy="6648771"/>
        </p:xfrm>
        <a:graphic>
          <a:graphicData uri="http://schemas.openxmlformats.org/drawingml/2006/table">
            <a:tbl>
              <a:tblPr firstRow="1" bandRow="1">
                <a:tableStyleId>{5940675A-B579-460E-94D1-54222C63F5DA}</a:tableStyleId>
              </a:tblPr>
              <a:tblGrid>
                <a:gridCol w="1317922">
                  <a:extLst>
                    <a:ext uri="{9D8B030D-6E8A-4147-A177-3AD203B41FA5}">
                      <a16:colId xmlns:a16="http://schemas.microsoft.com/office/drawing/2014/main" val="4274230604"/>
                    </a:ext>
                  </a:extLst>
                </a:gridCol>
                <a:gridCol w="2983629">
                  <a:extLst>
                    <a:ext uri="{9D8B030D-6E8A-4147-A177-3AD203B41FA5}">
                      <a16:colId xmlns:a16="http://schemas.microsoft.com/office/drawing/2014/main" val="600252482"/>
                    </a:ext>
                  </a:extLst>
                </a:gridCol>
                <a:gridCol w="2816962">
                  <a:extLst>
                    <a:ext uri="{9D8B030D-6E8A-4147-A177-3AD203B41FA5}">
                      <a16:colId xmlns:a16="http://schemas.microsoft.com/office/drawing/2014/main" val="2068221491"/>
                    </a:ext>
                  </a:extLst>
                </a:gridCol>
                <a:gridCol w="2080929">
                  <a:extLst>
                    <a:ext uri="{9D8B030D-6E8A-4147-A177-3AD203B41FA5}">
                      <a16:colId xmlns:a16="http://schemas.microsoft.com/office/drawing/2014/main" val="3550656184"/>
                    </a:ext>
                  </a:extLst>
                </a:gridCol>
                <a:gridCol w="2533725">
                  <a:extLst>
                    <a:ext uri="{9D8B030D-6E8A-4147-A177-3AD203B41FA5}">
                      <a16:colId xmlns:a16="http://schemas.microsoft.com/office/drawing/2014/main" val="1404909467"/>
                    </a:ext>
                  </a:extLst>
                </a:gridCol>
              </a:tblGrid>
              <a:tr h="444271">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Design Movement</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Images</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Influences</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Designers</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Features</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extLst>
                  <a:ext uri="{0D108BD9-81ED-4DB2-BD59-A6C34878D82A}">
                    <a16:rowId xmlns:a16="http://schemas.microsoft.com/office/drawing/2014/main" val="1493566225"/>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Arts and Crafts</a:t>
                      </a:r>
                    </a:p>
                    <a:p>
                      <a:pPr algn="ctr"/>
                      <a:r>
                        <a:rPr lang="en-GB" sz="1000" b="1" dirty="0" smtClean="0">
                          <a:latin typeface="Tahoma" panose="020B0604030504040204" pitchFamily="34" charset="0"/>
                          <a:ea typeface="Tahoma" panose="020B0604030504040204" pitchFamily="34" charset="0"/>
                          <a:cs typeface="Tahoma" panose="020B0604030504040204" pitchFamily="34" charset="0"/>
                        </a:rPr>
                        <a:t>(1850-1900)</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Traditional</a:t>
                      </a:r>
                      <a:r>
                        <a:rPr lang="en-GB" sz="1000" baseline="0" dirty="0" smtClean="0">
                          <a:latin typeface="Tahoma" panose="020B0604030504040204" pitchFamily="34" charset="0"/>
                          <a:ea typeface="Tahoma" panose="020B0604030504040204" pitchFamily="34" charset="0"/>
                          <a:cs typeface="Tahoma" panose="020B0604030504040204" pitchFamily="34" charset="0"/>
                        </a:rPr>
                        <a:t> craft and hand skills rather than machinery</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William Morris</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Charles Voysey</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Richar</a:t>
                      </a:r>
                      <a:r>
                        <a:rPr lang="en-GB" sz="1000" baseline="0" dirty="0" smtClean="0">
                          <a:latin typeface="Tahoma" panose="020B0604030504040204" pitchFamily="34" charset="0"/>
                          <a:ea typeface="Tahoma" panose="020B0604030504040204" pitchFamily="34" charset="0"/>
                          <a:cs typeface="Tahoma" panose="020B0604030504040204" pitchFamily="34" charset="0"/>
                        </a:rPr>
                        <a:t>d Norman Shaw</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Traditional wood joints in furniture</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Use of natural forms</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Highly</a:t>
                      </a:r>
                      <a:r>
                        <a:rPr lang="en-GB" sz="1000" baseline="0" dirty="0" smtClean="0">
                          <a:latin typeface="Tahoma" panose="020B0604030504040204" pitchFamily="34" charset="0"/>
                          <a:ea typeface="Tahoma" panose="020B0604030504040204" pitchFamily="34" charset="0"/>
                          <a:cs typeface="Tahoma" panose="020B0604030504040204" pitchFamily="34" charset="0"/>
                        </a:rPr>
                        <a:t> decorative – with birds and florals shown on textiles and wallpapers</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172676100"/>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Art Nouveau</a:t>
                      </a:r>
                    </a:p>
                    <a:p>
                      <a:pPr algn="ctr"/>
                      <a:r>
                        <a:rPr lang="en-GB" sz="1000" b="1" dirty="0" smtClean="0">
                          <a:latin typeface="Tahoma" panose="020B0604030504040204" pitchFamily="34" charset="0"/>
                          <a:ea typeface="Tahoma" panose="020B0604030504040204" pitchFamily="34" charset="0"/>
                          <a:cs typeface="Tahoma" panose="020B0604030504040204" pitchFamily="34" charset="0"/>
                        </a:rPr>
                        <a:t>(1880-1910)</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Linear</a:t>
                      </a:r>
                      <a:r>
                        <a:rPr lang="en-GB" sz="1000" baseline="0" dirty="0" smtClean="0">
                          <a:latin typeface="Tahoma" panose="020B0604030504040204" pitchFamily="34" charset="0"/>
                          <a:ea typeface="Tahoma" panose="020B0604030504040204" pitchFamily="34" charset="0"/>
                          <a:cs typeface="Tahoma" panose="020B0604030504040204" pitchFamily="34" charset="0"/>
                        </a:rPr>
                        <a:t> patterns of Japanese prints</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French Post-impressionist art</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Arts and Crafts Movement</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Alphonse</a:t>
                      </a:r>
                      <a:r>
                        <a:rPr lang="en-GB" sz="1000" baseline="0" dirty="0" smtClean="0">
                          <a:latin typeface="Tahoma" panose="020B0604030504040204" pitchFamily="34" charset="0"/>
                          <a:ea typeface="Tahoma" panose="020B0604030504040204" pitchFamily="34" charset="0"/>
                          <a:cs typeface="Tahoma" panose="020B0604030504040204" pitchFamily="34" charset="0"/>
                        </a:rPr>
                        <a:t> </a:t>
                      </a:r>
                      <a:r>
                        <a:rPr lang="en-GB" sz="1000" baseline="0" dirty="0" err="1" smtClean="0">
                          <a:latin typeface="Tahoma" panose="020B0604030504040204" pitchFamily="34" charset="0"/>
                          <a:ea typeface="Tahoma" panose="020B0604030504040204" pitchFamily="34" charset="0"/>
                          <a:cs typeface="Tahoma" panose="020B0604030504040204" pitchFamily="34" charset="0"/>
                        </a:rPr>
                        <a:t>Mucha</a:t>
                      </a:r>
                      <a:endParaRPr lang="en-GB" sz="1000" baseline="0" dirty="0" smtClean="0">
                        <a:latin typeface="Tahoma" panose="020B0604030504040204" pitchFamily="34" charset="0"/>
                        <a:ea typeface="Tahoma" panose="020B0604030504040204" pitchFamily="34" charset="0"/>
                        <a:cs typeface="Tahoma" panose="020B0604030504040204" pitchFamily="34" charset="0"/>
                      </a:endParaRP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Louis Comfort Tiffany</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Charles Rennie Macintosh</a:t>
                      </a:r>
                      <a:endParaRPr lang="en-GB" sz="1000" dirty="0" smtClean="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Floral and decorative patterns</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Elegant</a:t>
                      </a:r>
                      <a:r>
                        <a:rPr lang="en-GB" sz="1000" baseline="0" dirty="0" smtClean="0">
                          <a:latin typeface="Tahoma" panose="020B0604030504040204" pitchFamily="34" charset="0"/>
                          <a:ea typeface="Tahoma" panose="020B0604030504040204" pitchFamily="34" charset="0"/>
                          <a:cs typeface="Tahoma" panose="020B0604030504040204" pitchFamily="34" charset="0"/>
                        </a:rPr>
                        <a:t> and graceful lines</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Use of traditional materials</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121244851"/>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Art Deco</a:t>
                      </a:r>
                    </a:p>
                    <a:p>
                      <a:pPr algn="ctr"/>
                      <a:r>
                        <a:rPr lang="en-GB" sz="1000" b="1" dirty="0" smtClean="0">
                          <a:latin typeface="Tahoma" panose="020B0604030504040204" pitchFamily="34" charset="0"/>
                          <a:ea typeface="Tahoma" panose="020B0604030504040204" pitchFamily="34" charset="0"/>
                          <a:cs typeface="Tahoma" panose="020B0604030504040204" pitchFamily="34" charset="0"/>
                        </a:rPr>
                        <a:t>(1925-1939)</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End of WW1,</a:t>
                      </a:r>
                      <a:r>
                        <a:rPr lang="en-GB" sz="1000" baseline="0" dirty="0" smtClean="0">
                          <a:latin typeface="Tahoma" panose="020B0604030504040204" pitchFamily="34" charset="0"/>
                          <a:ea typeface="Tahoma" panose="020B0604030504040204" pitchFamily="34" charset="0"/>
                          <a:cs typeface="Tahoma" panose="020B0604030504040204" pitchFamily="34" charset="0"/>
                        </a:rPr>
                        <a:t> growth of mass production</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Range of international styles coming into the public eye</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err="1" smtClean="0">
                          <a:latin typeface="Tahoma" panose="020B0604030504040204" pitchFamily="34" charset="0"/>
                          <a:ea typeface="Tahoma" panose="020B0604030504040204" pitchFamily="34" charset="0"/>
                          <a:cs typeface="Tahoma" panose="020B0604030504040204" pitchFamily="34" charset="0"/>
                        </a:rPr>
                        <a:t>Claric</a:t>
                      </a:r>
                      <a:r>
                        <a:rPr lang="en-GB" sz="1000" dirty="0" smtClean="0">
                          <a:latin typeface="Tahoma" panose="020B0604030504040204" pitchFamily="34" charset="0"/>
                          <a:ea typeface="Tahoma" panose="020B0604030504040204" pitchFamily="34" charset="0"/>
                          <a:cs typeface="Tahoma" panose="020B0604030504040204" pitchFamily="34" charset="0"/>
                        </a:rPr>
                        <a:t> Cliff</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Eileen </a:t>
                      </a:r>
                      <a:r>
                        <a:rPr lang="en-GB" sz="1000" dirty="0" err="1" smtClean="0">
                          <a:latin typeface="Tahoma" panose="020B0604030504040204" pitchFamily="34" charset="0"/>
                          <a:ea typeface="Tahoma" panose="020B0604030504040204" pitchFamily="34" charset="0"/>
                          <a:cs typeface="Tahoma" panose="020B0604030504040204" pitchFamily="34" charset="0"/>
                        </a:rPr>
                        <a:t>Gray</a:t>
                      </a:r>
                      <a:endParaRPr lang="en-GB" sz="1000" dirty="0" smtClean="0">
                        <a:latin typeface="Tahoma" panose="020B0604030504040204" pitchFamily="34" charset="0"/>
                        <a:ea typeface="Tahoma" panose="020B0604030504040204" pitchFamily="34" charset="0"/>
                        <a:cs typeface="Tahoma" panose="020B0604030504040204" pitchFamily="34" charset="0"/>
                      </a:endParaRP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Rene </a:t>
                      </a:r>
                      <a:r>
                        <a:rPr lang="en-GB" sz="1000" dirty="0" err="1" smtClean="0">
                          <a:latin typeface="Tahoma" panose="020B0604030504040204" pitchFamily="34" charset="0"/>
                          <a:ea typeface="Tahoma" panose="020B0604030504040204" pitchFamily="34" charset="0"/>
                          <a:cs typeface="Tahoma" panose="020B0604030504040204" pitchFamily="34" charset="0"/>
                        </a:rPr>
                        <a:t>Lalique</a:t>
                      </a:r>
                      <a:endParaRPr lang="en-GB" sz="1000" dirty="0" smtClean="0">
                        <a:latin typeface="Tahoma" panose="020B0604030504040204" pitchFamily="34" charset="0"/>
                        <a:ea typeface="Tahoma" panose="020B0604030504040204" pitchFamily="34" charset="0"/>
                        <a:cs typeface="Tahoma" panose="020B0604030504040204" pitchFamily="34" charset="0"/>
                      </a:endParaRPr>
                    </a:p>
                    <a:p>
                      <a:pPr marL="171450" indent="-171450" algn="ctr">
                        <a:buFont typeface="Arial" panose="020B0604020202020204" pitchFamily="34" charset="0"/>
                        <a:buChar char="•"/>
                      </a:pPr>
                      <a:r>
                        <a:rPr lang="en-GB" sz="1000" dirty="0" err="1" smtClean="0">
                          <a:latin typeface="Tahoma" panose="020B0604030504040204" pitchFamily="34" charset="0"/>
                          <a:ea typeface="Tahoma" panose="020B0604030504040204" pitchFamily="34" charset="0"/>
                          <a:cs typeface="Tahoma" panose="020B0604030504040204" pitchFamily="34" charset="0"/>
                        </a:rPr>
                        <a:t>Walkter</a:t>
                      </a:r>
                      <a:r>
                        <a:rPr lang="en-GB" sz="1000" baseline="0" dirty="0" smtClean="0">
                          <a:latin typeface="Tahoma" panose="020B0604030504040204" pitchFamily="34" charset="0"/>
                          <a:ea typeface="Tahoma" panose="020B0604030504040204" pitchFamily="34" charset="0"/>
                          <a:cs typeface="Tahoma" panose="020B0604030504040204" pitchFamily="34" charset="0"/>
                        </a:rPr>
                        <a:t> </a:t>
                      </a:r>
                      <a:r>
                        <a:rPr lang="en-GB" sz="1000" baseline="0" dirty="0" err="1" smtClean="0">
                          <a:latin typeface="Tahoma" panose="020B0604030504040204" pitchFamily="34" charset="0"/>
                          <a:ea typeface="Tahoma" panose="020B0604030504040204" pitchFamily="34" charset="0"/>
                          <a:cs typeface="Tahoma" panose="020B0604030504040204" pitchFamily="34" charset="0"/>
                        </a:rPr>
                        <a:t>Dorwin</a:t>
                      </a:r>
                      <a:r>
                        <a:rPr lang="en-GB" sz="1000" baseline="0" dirty="0" smtClean="0">
                          <a:latin typeface="Tahoma" panose="020B0604030504040204" pitchFamily="34" charset="0"/>
                          <a:ea typeface="Tahoma" panose="020B0604030504040204" pitchFamily="34" charset="0"/>
                          <a:cs typeface="Tahoma" panose="020B0604030504040204" pitchFamily="34" charset="0"/>
                        </a:rPr>
                        <a:t> Teague</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Stylised</a:t>
                      </a:r>
                      <a:r>
                        <a:rPr lang="en-GB" sz="1000" baseline="0" dirty="0" smtClean="0">
                          <a:latin typeface="Tahoma" panose="020B0604030504040204" pitchFamily="34" charset="0"/>
                          <a:ea typeface="Tahoma" panose="020B0604030504040204" pitchFamily="34" charset="0"/>
                          <a:cs typeface="Tahoma" panose="020B0604030504040204" pitchFamily="34" charset="0"/>
                        </a:rPr>
                        <a:t> geometric shapes </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Bold colours often paired with black, chromes and metallic</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Sunburst </a:t>
                      </a:r>
                      <a:r>
                        <a:rPr lang="en-GB" sz="1000" baseline="0" dirty="0" err="1" smtClean="0">
                          <a:latin typeface="Tahoma" panose="020B0604030504040204" pitchFamily="34" charset="0"/>
                          <a:ea typeface="Tahoma" panose="020B0604030504040204" pitchFamily="34" charset="0"/>
                          <a:cs typeface="Tahoma" panose="020B0604030504040204" pitchFamily="34" charset="0"/>
                        </a:rPr>
                        <a:t>motiffs</a:t>
                      </a:r>
                      <a:endParaRPr lang="en-GB" sz="1000" baseline="0" dirty="0" smtClean="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98497239"/>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Bauhaus</a:t>
                      </a:r>
                    </a:p>
                    <a:p>
                      <a:pPr algn="ctr"/>
                      <a:r>
                        <a:rPr lang="en-GB" sz="1000" b="1" dirty="0" smtClean="0">
                          <a:latin typeface="Tahoma" panose="020B0604030504040204" pitchFamily="34" charset="0"/>
                          <a:ea typeface="Tahoma" panose="020B0604030504040204" pitchFamily="34" charset="0"/>
                          <a:cs typeface="Tahoma" panose="020B0604030504040204" pitchFamily="34" charset="0"/>
                        </a:rPr>
                        <a:t>(1919-1933)</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Post-WW1 idealism</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Arts and crafts movement</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WW1 industry</a:t>
                      </a:r>
                      <a:r>
                        <a:rPr lang="en-GB" sz="1000" baseline="0" dirty="0" smtClean="0">
                          <a:latin typeface="Tahoma" panose="020B0604030504040204" pitchFamily="34" charset="0"/>
                          <a:ea typeface="Tahoma" panose="020B0604030504040204" pitchFamily="34" charset="0"/>
                          <a:cs typeface="Tahoma" panose="020B0604030504040204" pitchFamily="34" charset="0"/>
                        </a:rPr>
                        <a:t> methods and materials</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Art Deco’s geometric forms</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Walter Gropius</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Marcel Breuer</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Marianne</a:t>
                      </a:r>
                      <a:r>
                        <a:rPr lang="en-GB" sz="1000" baseline="0" dirty="0" smtClean="0">
                          <a:latin typeface="Tahoma" panose="020B0604030504040204" pitchFamily="34" charset="0"/>
                          <a:ea typeface="Tahoma" panose="020B0604030504040204" pitchFamily="34" charset="0"/>
                          <a:cs typeface="Tahoma" panose="020B0604030504040204" pitchFamily="34" charset="0"/>
                        </a:rPr>
                        <a:t> Brandt</a:t>
                      </a:r>
                    </a:p>
                    <a:p>
                      <a:pPr marL="171450" indent="-171450" algn="ctr">
                        <a:buFont typeface="Arial" panose="020B0604020202020204" pitchFamily="34" charset="0"/>
                        <a:buChar char="•"/>
                      </a:pPr>
                      <a:r>
                        <a:rPr lang="en-GB" sz="1000" baseline="0" dirty="0" err="1" smtClean="0">
                          <a:latin typeface="Tahoma" panose="020B0604030504040204" pitchFamily="34" charset="0"/>
                          <a:ea typeface="Tahoma" panose="020B0604030504040204" pitchFamily="34" charset="0"/>
                          <a:cs typeface="Tahoma" panose="020B0604030504040204" pitchFamily="34" charset="0"/>
                        </a:rPr>
                        <a:t>Mies</a:t>
                      </a:r>
                      <a:r>
                        <a:rPr lang="en-GB" sz="1000" baseline="0" dirty="0" smtClean="0">
                          <a:latin typeface="Tahoma" panose="020B0604030504040204" pitchFamily="34" charset="0"/>
                          <a:ea typeface="Tahoma" panose="020B0604030504040204" pitchFamily="34" charset="0"/>
                          <a:cs typeface="Tahoma" panose="020B0604030504040204" pitchFamily="34" charset="0"/>
                        </a:rPr>
                        <a:t> Van Der </a:t>
                      </a:r>
                      <a:r>
                        <a:rPr lang="en-GB" sz="1000" baseline="0" dirty="0" err="1" smtClean="0">
                          <a:latin typeface="Tahoma" panose="020B0604030504040204" pitchFamily="34" charset="0"/>
                          <a:ea typeface="Tahoma" panose="020B0604030504040204" pitchFamily="34" charset="0"/>
                          <a:cs typeface="Tahoma" panose="020B0604030504040204" pitchFamily="34" charset="0"/>
                        </a:rPr>
                        <a:t>Rohe</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Form follows function principle</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Use of steels, chromes and leather</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Modernism</a:t>
                      </a:r>
                      <a:r>
                        <a:rPr lang="en-GB" sz="1000" baseline="0" dirty="0" smtClean="0">
                          <a:latin typeface="Tahoma" panose="020B0604030504040204" pitchFamily="34" charset="0"/>
                          <a:ea typeface="Tahoma" panose="020B0604030504040204" pitchFamily="34" charset="0"/>
                          <a:cs typeface="Tahoma" panose="020B0604030504040204" pitchFamily="34" charset="0"/>
                        </a:rPr>
                        <a:t> style-design</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819723134"/>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Streamlining</a:t>
                      </a:r>
                    </a:p>
                    <a:p>
                      <a:pPr algn="ctr"/>
                      <a:r>
                        <a:rPr lang="en-GB" sz="1000" b="1" dirty="0" smtClean="0">
                          <a:latin typeface="Tahoma" panose="020B0604030504040204" pitchFamily="34" charset="0"/>
                          <a:ea typeface="Tahoma" panose="020B0604030504040204" pitchFamily="34" charset="0"/>
                          <a:cs typeface="Tahoma" panose="020B0604030504040204" pitchFamily="34" charset="0"/>
                        </a:rPr>
                        <a:t>(1930-1950)</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Post-WW2</a:t>
                      </a:r>
                      <a:r>
                        <a:rPr lang="en-GB" sz="1000" baseline="0" dirty="0" smtClean="0">
                          <a:latin typeface="Tahoma" panose="020B0604030504040204" pitchFamily="34" charset="0"/>
                          <a:ea typeface="Tahoma" panose="020B0604030504040204" pitchFamily="34" charset="0"/>
                          <a:cs typeface="Tahoma" panose="020B0604030504040204" pitchFamily="34" charset="0"/>
                        </a:rPr>
                        <a:t> lack of materials </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Vehicle innovations breaking speed records</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Rise of Bakelite</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Raymond Loewy</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Norman Bel Geddes</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Henry </a:t>
                      </a:r>
                      <a:r>
                        <a:rPr lang="en-GB" sz="1000" dirty="0" err="1" smtClean="0">
                          <a:latin typeface="Tahoma" panose="020B0604030504040204" pitchFamily="34" charset="0"/>
                          <a:ea typeface="Tahoma" panose="020B0604030504040204" pitchFamily="34" charset="0"/>
                          <a:cs typeface="Tahoma" panose="020B0604030504040204" pitchFamily="34" charset="0"/>
                        </a:rPr>
                        <a:t>Dreyfuss</a:t>
                      </a:r>
                      <a:endParaRPr lang="en-GB" sz="1000" dirty="0" smtClean="0">
                        <a:latin typeface="Tahoma" panose="020B0604030504040204" pitchFamily="34" charset="0"/>
                        <a:ea typeface="Tahoma" panose="020B0604030504040204" pitchFamily="34" charset="0"/>
                        <a:cs typeface="Tahoma" panose="020B0604030504040204" pitchFamily="34" charset="0"/>
                      </a:endParaRP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Walter</a:t>
                      </a:r>
                      <a:r>
                        <a:rPr lang="en-GB" sz="1000" baseline="0" dirty="0" smtClean="0">
                          <a:latin typeface="Tahoma" panose="020B0604030504040204" pitchFamily="34" charset="0"/>
                          <a:ea typeface="Tahoma" panose="020B0604030504040204" pitchFamily="34" charset="0"/>
                          <a:cs typeface="Tahoma" panose="020B0604030504040204" pitchFamily="34" charset="0"/>
                        </a:rPr>
                        <a:t> </a:t>
                      </a:r>
                      <a:r>
                        <a:rPr lang="en-GB" sz="1000" baseline="0" dirty="0" err="1" smtClean="0">
                          <a:latin typeface="Tahoma" panose="020B0604030504040204" pitchFamily="34" charset="0"/>
                          <a:ea typeface="Tahoma" panose="020B0604030504040204" pitchFamily="34" charset="0"/>
                          <a:cs typeface="Tahoma" panose="020B0604030504040204" pitchFamily="34" charset="0"/>
                        </a:rPr>
                        <a:t>Dorwin</a:t>
                      </a:r>
                      <a:r>
                        <a:rPr lang="en-GB" sz="1000" baseline="0" dirty="0" smtClean="0">
                          <a:latin typeface="Tahoma" panose="020B0604030504040204" pitchFamily="34" charset="0"/>
                          <a:ea typeface="Tahoma" panose="020B0604030504040204" pitchFamily="34" charset="0"/>
                          <a:cs typeface="Tahoma" panose="020B0604030504040204" pitchFamily="34" charset="0"/>
                        </a:rPr>
                        <a:t> Teague</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Long horizontal lines and curving forms</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Aesthetic influences from industrial</a:t>
                      </a:r>
                      <a:r>
                        <a:rPr lang="en-GB" sz="1000" baseline="0" dirty="0" smtClean="0">
                          <a:latin typeface="Tahoma" panose="020B0604030504040204" pitchFamily="34" charset="0"/>
                          <a:ea typeface="Tahoma" panose="020B0604030504040204" pitchFamily="34" charset="0"/>
                          <a:cs typeface="Tahoma" panose="020B0604030504040204" pitchFamily="34" charset="0"/>
                        </a:rPr>
                        <a:t> and nautical design</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Sleek appearance</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Use of metals and plastics</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264132805"/>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Scandinavian</a:t>
                      </a:r>
                      <a:r>
                        <a:rPr lang="en-GB" sz="1000" b="1" baseline="0" dirty="0" smtClean="0">
                          <a:latin typeface="Tahoma" panose="020B0604030504040204" pitchFamily="34" charset="0"/>
                          <a:ea typeface="Tahoma" panose="020B0604030504040204" pitchFamily="34" charset="0"/>
                          <a:cs typeface="Tahoma" panose="020B0604030504040204" pitchFamily="34" charset="0"/>
                        </a:rPr>
                        <a:t> Modern</a:t>
                      </a:r>
                    </a:p>
                    <a:p>
                      <a:pPr algn="ctr"/>
                      <a:r>
                        <a:rPr lang="en-GB" sz="1000" b="1" baseline="0" dirty="0" smtClean="0">
                          <a:latin typeface="Tahoma" panose="020B0604030504040204" pitchFamily="34" charset="0"/>
                          <a:ea typeface="Tahoma" panose="020B0604030504040204" pitchFamily="34" charset="0"/>
                          <a:cs typeface="Tahoma" panose="020B0604030504040204" pitchFamily="34" charset="0"/>
                        </a:rPr>
                        <a:t>(1935-Present)</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Dark Scandinavian winters leading to designers maximising light and</a:t>
                      </a:r>
                      <a:r>
                        <a:rPr lang="en-GB" sz="1000" baseline="0" dirty="0" smtClean="0">
                          <a:latin typeface="Tahoma" panose="020B0604030504040204" pitchFamily="34" charset="0"/>
                          <a:ea typeface="Tahoma" panose="020B0604030504040204" pitchFamily="34" charset="0"/>
                          <a:cs typeface="Tahoma" panose="020B0604030504040204" pitchFamily="34" charset="0"/>
                        </a:rPr>
                        <a:t> </a:t>
                      </a:r>
                      <a:r>
                        <a:rPr lang="en-GB" sz="1000" baseline="0" dirty="0" err="1" smtClean="0">
                          <a:latin typeface="Tahoma" panose="020B0604030504040204" pitchFamily="34" charset="0"/>
                          <a:ea typeface="Tahoma" panose="020B0604030504040204" pitchFamily="34" charset="0"/>
                          <a:cs typeface="Tahoma" panose="020B0604030504040204" pitchFamily="34" charset="0"/>
                        </a:rPr>
                        <a:t>cozy</a:t>
                      </a:r>
                      <a:r>
                        <a:rPr lang="en-GB" sz="1000" baseline="0" dirty="0" smtClean="0">
                          <a:latin typeface="Tahoma" panose="020B0604030504040204" pitchFamily="34" charset="0"/>
                          <a:ea typeface="Tahoma" panose="020B0604030504040204" pitchFamily="34" charset="0"/>
                          <a:cs typeface="Tahoma" panose="020B0604030504040204" pitchFamily="34" charset="0"/>
                        </a:rPr>
                        <a:t> features</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Practical and functional designs</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Finn </a:t>
                      </a:r>
                      <a:r>
                        <a:rPr lang="en-GB" sz="1000" dirty="0" err="1" smtClean="0">
                          <a:latin typeface="Tahoma" panose="020B0604030504040204" pitchFamily="34" charset="0"/>
                          <a:ea typeface="Tahoma" panose="020B0604030504040204" pitchFamily="34" charset="0"/>
                          <a:cs typeface="Tahoma" panose="020B0604030504040204" pitchFamily="34" charset="0"/>
                        </a:rPr>
                        <a:t>Juhl</a:t>
                      </a:r>
                      <a:endParaRPr lang="en-GB" sz="1000" dirty="0" smtClean="0">
                        <a:latin typeface="Tahoma" panose="020B0604030504040204" pitchFamily="34" charset="0"/>
                        <a:ea typeface="Tahoma" panose="020B0604030504040204" pitchFamily="34" charset="0"/>
                        <a:cs typeface="Tahoma" panose="020B0604030504040204" pitchFamily="34" charset="0"/>
                      </a:endParaRP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Hans Wegner</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Arne Jacobsen</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Clean</a:t>
                      </a:r>
                      <a:r>
                        <a:rPr lang="en-GB" sz="1000" baseline="0" dirty="0" smtClean="0">
                          <a:latin typeface="Tahoma" panose="020B0604030504040204" pitchFamily="34" charset="0"/>
                          <a:ea typeface="Tahoma" panose="020B0604030504040204" pitchFamily="34" charset="0"/>
                          <a:cs typeface="Tahoma" panose="020B0604030504040204" pitchFamily="34" charset="0"/>
                        </a:rPr>
                        <a:t> lines</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Neutral colour palette </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Sleek and functional </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154832063"/>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Minimalism</a:t>
                      </a:r>
                    </a:p>
                    <a:p>
                      <a:pPr algn="ctr"/>
                      <a:r>
                        <a:rPr lang="en-GB" sz="1000" b="1" dirty="0" smtClean="0">
                          <a:latin typeface="Tahoma" panose="020B0604030504040204" pitchFamily="34" charset="0"/>
                          <a:ea typeface="Tahoma" panose="020B0604030504040204" pitchFamily="34" charset="0"/>
                          <a:cs typeface="Tahoma" panose="020B0604030504040204" pitchFamily="34" charset="0"/>
                        </a:rPr>
                        <a:t>(1967-1978)</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Japanese traditional</a:t>
                      </a:r>
                      <a:r>
                        <a:rPr lang="en-GB" sz="1000" baseline="0" dirty="0" smtClean="0">
                          <a:latin typeface="Tahoma" panose="020B0604030504040204" pitchFamily="34" charset="0"/>
                          <a:ea typeface="Tahoma" panose="020B0604030504040204" pitchFamily="34" charset="0"/>
                          <a:cs typeface="Tahoma" panose="020B0604030504040204" pitchFamily="34" charset="0"/>
                        </a:rPr>
                        <a:t> design and architecture</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De </a:t>
                      </a:r>
                      <a:r>
                        <a:rPr lang="en-GB" sz="1000" baseline="0" dirty="0" err="1" smtClean="0">
                          <a:latin typeface="Tahoma" panose="020B0604030504040204" pitchFamily="34" charset="0"/>
                          <a:ea typeface="Tahoma" panose="020B0604030504040204" pitchFamily="34" charset="0"/>
                          <a:cs typeface="Tahoma" panose="020B0604030504040204" pitchFamily="34" charset="0"/>
                        </a:rPr>
                        <a:t>Stijl</a:t>
                      </a:r>
                      <a:r>
                        <a:rPr lang="en-GB" sz="1000" baseline="0" dirty="0" smtClean="0">
                          <a:latin typeface="Tahoma" panose="020B0604030504040204" pitchFamily="34" charset="0"/>
                          <a:ea typeface="Tahoma" panose="020B0604030504040204" pitchFamily="34" charset="0"/>
                          <a:cs typeface="Tahoma" panose="020B0604030504040204" pitchFamily="34" charset="0"/>
                        </a:rPr>
                        <a:t> art and design </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Donald Judd</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Agnes Martin</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Dan Flavin</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Anne Truitt</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Repetition of simple geometric forms</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Monochromatic/limited colour</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Hard-edged</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Little</a:t>
                      </a:r>
                      <a:r>
                        <a:rPr lang="en-GB" sz="1000" baseline="0" dirty="0" smtClean="0">
                          <a:latin typeface="Tahoma" panose="020B0604030504040204" pitchFamily="34" charset="0"/>
                          <a:ea typeface="Tahoma" panose="020B0604030504040204" pitchFamily="34" charset="0"/>
                          <a:cs typeface="Tahoma" panose="020B0604030504040204" pitchFamily="34" charset="0"/>
                        </a:rPr>
                        <a:t>/minimal use of materials</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953740708"/>
                  </a:ext>
                </a:extLst>
              </a:tr>
              <a:tr h="687620">
                <a:tc>
                  <a:txBody>
                    <a:bodyPr/>
                    <a:lstStyle/>
                    <a:p>
                      <a:pPr algn="ctr"/>
                      <a:r>
                        <a:rPr lang="en-GB" sz="1000" b="1" dirty="0" smtClean="0">
                          <a:latin typeface="Tahoma" panose="020B0604030504040204" pitchFamily="34" charset="0"/>
                          <a:ea typeface="Tahoma" panose="020B0604030504040204" pitchFamily="34" charset="0"/>
                          <a:cs typeface="Tahoma" panose="020B0604030504040204" pitchFamily="34" charset="0"/>
                        </a:rPr>
                        <a:t>Memphis</a:t>
                      </a:r>
                    </a:p>
                    <a:p>
                      <a:pPr algn="ctr"/>
                      <a:r>
                        <a:rPr lang="en-GB" sz="1000" b="1" dirty="0" smtClean="0">
                          <a:latin typeface="Tahoma" panose="020B0604030504040204" pitchFamily="34" charset="0"/>
                          <a:ea typeface="Tahoma" panose="020B0604030504040204" pitchFamily="34" charset="0"/>
                          <a:cs typeface="Tahoma" panose="020B0604030504040204" pitchFamily="34" charset="0"/>
                        </a:rPr>
                        <a:t>(1981-1988)</a:t>
                      </a:r>
                      <a:endParaRPr lang="en-GB" sz="1000" b="1" dirty="0">
                        <a:latin typeface="Tahoma" panose="020B0604030504040204" pitchFamily="34" charset="0"/>
                        <a:ea typeface="Tahoma" panose="020B0604030504040204" pitchFamily="34" charset="0"/>
                        <a:cs typeface="Tahoma" panose="020B0604030504040204" pitchFamily="34" charset="0"/>
                      </a:endParaRPr>
                    </a:p>
                  </a:txBody>
                  <a:tcPr anchor="ctr">
                    <a:solidFill>
                      <a:schemeClr val="accent5">
                        <a:lumMod val="20000"/>
                        <a:lumOff val="80000"/>
                      </a:schemeClr>
                    </a:solidFill>
                  </a:tcPr>
                </a:tc>
                <a:tc>
                  <a:txBody>
                    <a:bodyPr/>
                    <a:lstStyle/>
                    <a:p>
                      <a:pPr algn="ctr"/>
                      <a:endParaRPr lang="en-GB" sz="10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Rebelling against functional modernism</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Art Deco</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Pop</a:t>
                      </a:r>
                      <a:r>
                        <a:rPr lang="en-GB" sz="1000" baseline="0" dirty="0" smtClean="0">
                          <a:latin typeface="Tahoma" panose="020B0604030504040204" pitchFamily="34" charset="0"/>
                          <a:ea typeface="Tahoma" panose="020B0604030504040204" pitchFamily="34" charset="0"/>
                          <a:cs typeface="Tahoma" panose="020B0604030504040204" pitchFamily="34" charset="0"/>
                        </a:rPr>
                        <a:t> Art</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Ettore </a:t>
                      </a:r>
                      <a:r>
                        <a:rPr lang="en-GB" sz="1000" dirty="0" err="1" smtClean="0">
                          <a:latin typeface="Tahoma" panose="020B0604030504040204" pitchFamily="34" charset="0"/>
                          <a:ea typeface="Tahoma" panose="020B0604030504040204" pitchFamily="34" charset="0"/>
                          <a:cs typeface="Tahoma" panose="020B0604030504040204" pitchFamily="34" charset="0"/>
                        </a:rPr>
                        <a:t>Sottsass</a:t>
                      </a:r>
                      <a:endParaRPr lang="en-GB" sz="1000" dirty="0" smtClean="0">
                        <a:latin typeface="Tahoma" panose="020B0604030504040204" pitchFamily="34" charset="0"/>
                        <a:ea typeface="Tahoma" panose="020B0604030504040204" pitchFamily="34" charset="0"/>
                        <a:cs typeface="Tahoma" panose="020B0604030504040204" pitchFamily="34" charset="0"/>
                      </a:endParaRP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Michele De </a:t>
                      </a:r>
                      <a:r>
                        <a:rPr lang="en-GB" sz="1000" dirty="0" err="1" smtClean="0">
                          <a:latin typeface="Tahoma" panose="020B0604030504040204" pitchFamily="34" charset="0"/>
                          <a:ea typeface="Tahoma" panose="020B0604030504040204" pitchFamily="34" charset="0"/>
                          <a:cs typeface="Tahoma" panose="020B0604030504040204" pitchFamily="34" charset="0"/>
                        </a:rPr>
                        <a:t>Lucchi</a:t>
                      </a:r>
                      <a:endParaRPr lang="en-GB" sz="1000" dirty="0" smtClean="0">
                        <a:latin typeface="Tahoma" panose="020B0604030504040204" pitchFamily="34" charset="0"/>
                        <a:ea typeface="Tahoma" panose="020B0604030504040204" pitchFamily="34" charset="0"/>
                        <a:cs typeface="Tahoma" panose="020B0604030504040204" pitchFamily="34" charset="0"/>
                      </a:endParaRP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Martine </a:t>
                      </a:r>
                      <a:r>
                        <a:rPr lang="en-GB" sz="1000" dirty="0" err="1" smtClean="0">
                          <a:latin typeface="Tahoma" panose="020B0604030504040204" pitchFamily="34" charset="0"/>
                          <a:ea typeface="Tahoma" panose="020B0604030504040204" pitchFamily="34" charset="0"/>
                          <a:cs typeface="Tahoma" panose="020B0604030504040204" pitchFamily="34" charset="0"/>
                        </a:rPr>
                        <a:t>Bedine</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Less is Bore principles</a:t>
                      </a:r>
                    </a:p>
                    <a:p>
                      <a:pPr marL="171450" marR="0" lvl="0" indent="-171450" algn="ctr"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latin typeface="Tahoma" panose="020B0604030504040204" pitchFamily="34" charset="0"/>
                          <a:ea typeface="Tahoma" panose="020B0604030504040204" pitchFamily="34" charset="0"/>
                          <a:cs typeface="Tahoma" panose="020B0604030504040204" pitchFamily="34" charset="0"/>
                        </a:rPr>
                        <a:t>Post-modernism</a:t>
                      </a:r>
                      <a:r>
                        <a:rPr lang="en-GB" sz="1000" baseline="0" dirty="0" smtClean="0">
                          <a:latin typeface="Tahoma" panose="020B0604030504040204" pitchFamily="34" charset="0"/>
                          <a:ea typeface="Tahoma" panose="020B0604030504040204" pitchFamily="34" charset="0"/>
                          <a:cs typeface="Tahoma" panose="020B0604030504040204" pitchFamily="34" charset="0"/>
                        </a:rPr>
                        <a:t> design</a:t>
                      </a:r>
                    </a:p>
                    <a:p>
                      <a:pPr marL="171450" marR="0" lvl="0" indent="-171450" algn="ctr"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aseline="0" dirty="0" smtClean="0">
                          <a:latin typeface="Tahoma" panose="020B0604030504040204" pitchFamily="34" charset="0"/>
                          <a:ea typeface="Tahoma" panose="020B0604030504040204" pitchFamily="34" charset="0"/>
                          <a:cs typeface="Tahoma" panose="020B0604030504040204" pitchFamily="34" charset="0"/>
                        </a:rPr>
                        <a:t>Bright, colourful and sculptural design</a:t>
                      </a:r>
                    </a:p>
                    <a:p>
                      <a:pPr marL="171450" indent="-171450" algn="ctr">
                        <a:buFont typeface="Arial" panose="020B0604020202020204" pitchFamily="34" charset="0"/>
                        <a:buChar char="•"/>
                      </a:pPr>
                      <a:r>
                        <a:rPr lang="en-GB" sz="1000" dirty="0" smtClean="0">
                          <a:latin typeface="Tahoma" panose="020B0604030504040204" pitchFamily="34" charset="0"/>
                          <a:ea typeface="Tahoma" panose="020B0604030504040204" pitchFamily="34" charset="0"/>
                          <a:cs typeface="Tahoma" panose="020B0604030504040204" pitchFamily="34" charset="0"/>
                        </a:rPr>
                        <a:t>Simple</a:t>
                      </a:r>
                      <a:r>
                        <a:rPr lang="en-GB" sz="1000" baseline="0" dirty="0" smtClean="0">
                          <a:latin typeface="Tahoma" panose="020B0604030504040204" pitchFamily="34" charset="0"/>
                          <a:ea typeface="Tahoma" panose="020B0604030504040204" pitchFamily="34" charset="0"/>
                          <a:cs typeface="Tahoma" panose="020B0604030504040204" pitchFamily="34" charset="0"/>
                        </a:rPr>
                        <a:t> and Abstract forms</a:t>
                      </a:r>
                    </a:p>
                    <a:p>
                      <a:pPr marL="171450" indent="-171450" algn="ctr">
                        <a:buFont typeface="Arial" panose="020B0604020202020204" pitchFamily="34" charset="0"/>
                        <a:buChar char="•"/>
                      </a:pPr>
                      <a:r>
                        <a:rPr lang="en-GB" sz="1000" baseline="0" dirty="0" smtClean="0">
                          <a:latin typeface="Tahoma" panose="020B0604030504040204" pitchFamily="34" charset="0"/>
                          <a:ea typeface="Tahoma" panose="020B0604030504040204" pitchFamily="34" charset="0"/>
                          <a:cs typeface="Tahoma" panose="020B0604030504040204" pitchFamily="34" charset="0"/>
                        </a:rPr>
                        <a:t>Use of non-traditional materials</a:t>
                      </a:r>
                      <a:endParaRPr lang="en-GB" sz="10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143485175"/>
                  </a:ext>
                </a:extLst>
              </a:tr>
            </a:tbl>
          </a:graphicData>
        </a:graphic>
      </p:graphicFrame>
      <p:pic>
        <p:nvPicPr>
          <p:cNvPr id="5" name="Picture 4"/>
          <p:cNvPicPr>
            <a:picLocks noChangeAspect="1"/>
          </p:cNvPicPr>
          <p:nvPr/>
        </p:nvPicPr>
        <p:blipFill>
          <a:blip r:embed="rId2"/>
          <a:stretch>
            <a:fillRect/>
          </a:stretch>
        </p:blipFill>
        <p:spPr>
          <a:xfrm>
            <a:off x="1820126" y="612339"/>
            <a:ext cx="870847" cy="707017"/>
          </a:xfrm>
          <a:prstGeom prst="rect">
            <a:avLst/>
          </a:prstGeom>
        </p:spPr>
      </p:pic>
      <p:pic>
        <p:nvPicPr>
          <p:cNvPr id="6" name="Picture 5"/>
          <p:cNvPicPr>
            <a:picLocks noChangeAspect="1"/>
          </p:cNvPicPr>
          <p:nvPr/>
        </p:nvPicPr>
        <p:blipFill>
          <a:blip r:embed="rId3"/>
          <a:stretch>
            <a:fillRect/>
          </a:stretch>
        </p:blipFill>
        <p:spPr>
          <a:xfrm>
            <a:off x="3055097" y="586268"/>
            <a:ext cx="1070556" cy="719014"/>
          </a:xfrm>
          <a:prstGeom prst="rect">
            <a:avLst/>
          </a:prstGeom>
        </p:spPr>
      </p:pic>
      <p:pic>
        <p:nvPicPr>
          <p:cNvPr id="7" name="Picture 6"/>
          <p:cNvPicPr>
            <a:picLocks noChangeAspect="1"/>
          </p:cNvPicPr>
          <p:nvPr/>
        </p:nvPicPr>
        <p:blipFill>
          <a:blip r:embed="rId4"/>
          <a:stretch>
            <a:fillRect/>
          </a:stretch>
        </p:blipFill>
        <p:spPr>
          <a:xfrm>
            <a:off x="1885591" y="1426325"/>
            <a:ext cx="711184" cy="646177"/>
          </a:xfrm>
          <a:prstGeom prst="rect">
            <a:avLst/>
          </a:prstGeom>
        </p:spPr>
      </p:pic>
      <p:pic>
        <p:nvPicPr>
          <p:cNvPr id="8" name="Picture 7"/>
          <p:cNvPicPr>
            <a:picLocks noChangeAspect="1"/>
          </p:cNvPicPr>
          <p:nvPr/>
        </p:nvPicPr>
        <p:blipFill>
          <a:blip r:embed="rId5"/>
          <a:stretch>
            <a:fillRect/>
          </a:stretch>
        </p:blipFill>
        <p:spPr>
          <a:xfrm>
            <a:off x="2692306" y="1419002"/>
            <a:ext cx="642040" cy="649110"/>
          </a:xfrm>
          <a:prstGeom prst="rect">
            <a:avLst/>
          </a:prstGeom>
        </p:spPr>
      </p:pic>
      <p:pic>
        <p:nvPicPr>
          <p:cNvPr id="9" name="Picture 8"/>
          <p:cNvPicPr>
            <a:picLocks noChangeAspect="1"/>
          </p:cNvPicPr>
          <p:nvPr/>
        </p:nvPicPr>
        <p:blipFill>
          <a:blip r:embed="rId6"/>
          <a:stretch>
            <a:fillRect/>
          </a:stretch>
        </p:blipFill>
        <p:spPr>
          <a:xfrm>
            <a:off x="3396281" y="1426324"/>
            <a:ext cx="496157" cy="668085"/>
          </a:xfrm>
          <a:prstGeom prst="rect">
            <a:avLst/>
          </a:prstGeom>
        </p:spPr>
      </p:pic>
      <p:pic>
        <p:nvPicPr>
          <p:cNvPr id="10" name="Picture 9"/>
          <p:cNvPicPr>
            <a:picLocks noChangeAspect="1"/>
          </p:cNvPicPr>
          <p:nvPr/>
        </p:nvPicPr>
        <p:blipFill>
          <a:blip r:embed="rId7"/>
          <a:stretch>
            <a:fillRect/>
          </a:stretch>
        </p:blipFill>
        <p:spPr>
          <a:xfrm>
            <a:off x="1885591" y="2146278"/>
            <a:ext cx="354221" cy="555445"/>
          </a:xfrm>
          <a:prstGeom prst="rect">
            <a:avLst/>
          </a:prstGeom>
        </p:spPr>
      </p:pic>
      <p:pic>
        <p:nvPicPr>
          <p:cNvPr id="11" name="Picture 10"/>
          <p:cNvPicPr>
            <a:picLocks noChangeAspect="1"/>
          </p:cNvPicPr>
          <p:nvPr/>
        </p:nvPicPr>
        <p:blipFill>
          <a:blip r:embed="rId8"/>
          <a:stretch>
            <a:fillRect/>
          </a:stretch>
        </p:blipFill>
        <p:spPr>
          <a:xfrm>
            <a:off x="2464912" y="2146278"/>
            <a:ext cx="805431" cy="550034"/>
          </a:xfrm>
          <a:prstGeom prst="rect">
            <a:avLst/>
          </a:prstGeom>
        </p:spPr>
      </p:pic>
      <p:pic>
        <p:nvPicPr>
          <p:cNvPr id="12" name="Picture 11"/>
          <p:cNvPicPr>
            <a:picLocks noChangeAspect="1"/>
          </p:cNvPicPr>
          <p:nvPr/>
        </p:nvPicPr>
        <p:blipFill>
          <a:blip r:embed="rId9"/>
          <a:stretch>
            <a:fillRect/>
          </a:stretch>
        </p:blipFill>
        <p:spPr>
          <a:xfrm>
            <a:off x="3396281" y="2146278"/>
            <a:ext cx="672496" cy="627207"/>
          </a:xfrm>
          <a:prstGeom prst="rect">
            <a:avLst/>
          </a:prstGeom>
        </p:spPr>
      </p:pic>
      <p:pic>
        <p:nvPicPr>
          <p:cNvPr id="13" name="Picture 12"/>
          <p:cNvPicPr>
            <a:picLocks noChangeAspect="1"/>
          </p:cNvPicPr>
          <p:nvPr/>
        </p:nvPicPr>
        <p:blipFill>
          <a:blip r:embed="rId10"/>
          <a:stretch>
            <a:fillRect/>
          </a:stretch>
        </p:blipFill>
        <p:spPr>
          <a:xfrm>
            <a:off x="1838535" y="2867744"/>
            <a:ext cx="720213" cy="548824"/>
          </a:xfrm>
          <a:prstGeom prst="rect">
            <a:avLst/>
          </a:prstGeom>
        </p:spPr>
      </p:pic>
      <p:pic>
        <p:nvPicPr>
          <p:cNvPr id="14" name="Picture 13"/>
          <p:cNvPicPr>
            <a:picLocks noChangeAspect="1"/>
          </p:cNvPicPr>
          <p:nvPr/>
        </p:nvPicPr>
        <p:blipFill>
          <a:blip r:embed="rId11"/>
          <a:stretch>
            <a:fillRect/>
          </a:stretch>
        </p:blipFill>
        <p:spPr>
          <a:xfrm>
            <a:off x="2582207" y="2812404"/>
            <a:ext cx="695955" cy="604164"/>
          </a:xfrm>
          <a:prstGeom prst="rect">
            <a:avLst/>
          </a:prstGeom>
        </p:spPr>
      </p:pic>
      <p:pic>
        <p:nvPicPr>
          <p:cNvPr id="15" name="Picture 14"/>
          <p:cNvPicPr>
            <a:picLocks noChangeAspect="1"/>
          </p:cNvPicPr>
          <p:nvPr/>
        </p:nvPicPr>
        <p:blipFill>
          <a:blip r:embed="rId12"/>
          <a:stretch>
            <a:fillRect/>
          </a:stretch>
        </p:blipFill>
        <p:spPr>
          <a:xfrm>
            <a:off x="3301621" y="2867744"/>
            <a:ext cx="879719" cy="592936"/>
          </a:xfrm>
          <a:prstGeom prst="rect">
            <a:avLst/>
          </a:prstGeom>
        </p:spPr>
      </p:pic>
      <p:pic>
        <p:nvPicPr>
          <p:cNvPr id="16" name="Picture 15"/>
          <p:cNvPicPr>
            <a:picLocks noChangeAspect="1"/>
          </p:cNvPicPr>
          <p:nvPr/>
        </p:nvPicPr>
        <p:blipFill>
          <a:blip r:embed="rId13"/>
          <a:stretch>
            <a:fillRect/>
          </a:stretch>
        </p:blipFill>
        <p:spPr>
          <a:xfrm>
            <a:off x="1769781" y="3643139"/>
            <a:ext cx="1053604" cy="685725"/>
          </a:xfrm>
          <a:prstGeom prst="rect">
            <a:avLst/>
          </a:prstGeom>
        </p:spPr>
      </p:pic>
      <p:pic>
        <p:nvPicPr>
          <p:cNvPr id="17" name="Picture 16"/>
          <p:cNvPicPr>
            <a:picLocks noChangeAspect="1"/>
          </p:cNvPicPr>
          <p:nvPr/>
        </p:nvPicPr>
        <p:blipFill>
          <a:blip r:embed="rId14"/>
          <a:stretch>
            <a:fillRect/>
          </a:stretch>
        </p:blipFill>
        <p:spPr>
          <a:xfrm>
            <a:off x="2958171" y="3649198"/>
            <a:ext cx="1149293" cy="675921"/>
          </a:xfrm>
          <a:prstGeom prst="rect">
            <a:avLst/>
          </a:prstGeom>
        </p:spPr>
      </p:pic>
      <p:pic>
        <p:nvPicPr>
          <p:cNvPr id="18" name="Picture 17"/>
          <p:cNvPicPr>
            <a:picLocks noChangeAspect="1"/>
          </p:cNvPicPr>
          <p:nvPr/>
        </p:nvPicPr>
        <p:blipFill>
          <a:blip r:embed="rId15"/>
          <a:stretch>
            <a:fillRect/>
          </a:stretch>
        </p:blipFill>
        <p:spPr>
          <a:xfrm>
            <a:off x="1786901" y="4555435"/>
            <a:ext cx="1004567" cy="619848"/>
          </a:xfrm>
          <a:prstGeom prst="rect">
            <a:avLst/>
          </a:prstGeom>
        </p:spPr>
      </p:pic>
      <p:pic>
        <p:nvPicPr>
          <p:cNvPr id="19" name="Picture 18"/>
          <p:cNvPicPr>
            <a:picLocks noChangeAspect="1"/>
          </p:cNvPicPr>
          <p:nvPr/>
        </p:nvPicPr>
        <p:blipFill>
          <a:blip r:embed="rId16"/>
          <a:stretch>
            <a:fillRect/>
          </a:stretch>
        </p:blipFill>
        <p:spPr>
          <a:xfrm>
            <a:off x="2970725" y="4537538"/>
            <a:ext cx="1235515" cy="577539"/>
          </a:xfrm>
          <a:prstGeom prst="rect">
            <a:avLst/>
          </a:prstGeom>
        </p:spPr>
      </p:pic>
      <p:pic>
        <p:nvPicPr>
          <p:cNvPr id="20" name="Picture 19"/>
          <p:cNvPicPr>
            <a:picLocks noChangeAspect="1"/>
          </p:cNvPicPr>
          <p:nvPr/>
        </p:nvPicPr>
        <p:blipFill>
          <a:blip r:embed="rId17"/>
          <a:stretch>
            <a:fillRect/>
          </a:stretch>
        </p:blipFill>
        <p:spPr>
          <a:xfrm>
            <a:off x="1794885" y="5249059"/>
            <a:ext cx="870458" cy="684478"/>
          </a:xfrm>
          <a:prstGeom prst="rect">
            <a:avLst/>
          </a:prstGeom>
        </p:spPr>
      </p:pic>
      <p:pic>
        <p:nvPicPr>
          <p:cNvPr id="21" name="Picture 20"/>
          <p:cNvPicPr>
            <a:picLocks noChangeAspect="1"/>
          </p:cNvPicPr>
          <p:nvPr/>
        </p:nvPicPr>
        <p:blipFill rotWithShape="1">
          <a:blip r:embed="rId18"/>
          <a:srcRect l="22188" t="786"/>
          <a:stretch/>
        </p:blipFill>
        <p:spPr>
          <a:xfrm>
            <a:off x="2779452" y="5279019"/>
            <a:ext cx="687890" cy="630205"/>
          </a:xfrm>
          <a:prstGeom prst="rect">
            <a:avLst/>
          </a:prstGeom>
        </p:spPr>
      </p:pic>
      <p:pic>
        <p:nvPicPr>
          <p:cNvPr id="22" name="Picture 21"/>
          <p:cNvPicPr>
            <a:picLocks noChangeAspect="1"/>
          </p:cNvPicPr>
          <p:nvPr/>
        </p:nvPicPr>
        <p:blipFill rotWithShape="1">
          <a:blip r:embed="rId19"/>
          <a:srcRect l="12322" r="12917"/>
          <a:stretch/>
        </p:blipFill>
        <p:spPr>
          <a:xfrm>
            <a:off x="3586166" y="5255614"/>
            <a:ext cx="593833" cy="678870"/>
          </a:xfrm>
          <a:prstGeom prst="rect">
            <a:avLst/>
          </a:prstGeom>
        </p:spPr>
      </p:pic>
      <p:pic>
        <p:nvPicPr>
          <p:cNvPr id="23" name="Picture 22"/>
          <p:cNvPicPr>
            <a:picLocks noChangeAspect="1"/>
          </p:cNvPicPr>
          <p:nvPr/>
        </p:nvPicPr>
        <p:blipFill>
          <a:blip r:embed="rId20"/>
          <a:stretch>
            <a:fillRect/>
          </a:stretch>
        </p:blipFill>
        <p:spPr>
          <a:xfrm>
            <a:off x="1756611" y="6056775"/>
            <a:ext cx="1244569" cy="707928"/>
          </a:xfrm>
          <a:prstGeom prst="rect">
            <a:avLst/>
          </a:prstGeom>
        </p:spPr>
      </p:pic>
      <p:pic>
        <p:nvPicPr>
          <p:cNvPr id="24" name="Picture 23"/>
          <p:cNvPicPr>
            <a:picLocks noChangeAspect="1"/>
          </p:cNvPicPr>
          <p:nvPr/>
        </p:nvPicPr>
        <p:blipFill>
          <a:blip r:embed="rId21"/>
          <a:stretch>
            <a:fillRect/>
          </a:stretch>
        </p:blipFill>
        <p:spPr>
          <a:xfrm>
            <a:off x="3047070" y="6076175"/>
            <a:ext cx="566519" cy="657514"/>
          </a:xfrm>
          <a:prstGeom prst="rect">
            <a:avLst/>
          </a:prstGeom>
        </p:spPr>
      </p:pic>
      <p:pic>
        <p:nvPicPr>
          <p:cNvPr id="25" name="Picture 24"/>
          <p:cNvPicPr>
            <a:picLocks noChangeAspect="1"/>
          </p:cNvPicPr>
          <p:nvPr/>
        </p:nvPicPr>
        <p:blipFill>
          <a:blip r:embed="rId22"/>
          <a:stretch>
            <a:fillRect/>
          </a:stretch>
        </p:blipFill>
        <p:spPr>
          <a:xfrm>
            <a:off x="3616057" y="6094568"/>
            <a:ext cx="570428" cy="643284"/>
          </a:xfrm>
          <a:prstGeom prst="rect">
            <a:avLst/>
          </a:prstGeom>
        </p:spPr>
      </p:pic>
    </p:spTree>
    <p:extLst>
      <p:ext uri="{BB962C8B-B14F-4D97-AF65-F5344CB8AC3E}">
        <p14:creationId xmlns:p14="http://schemas.microsoft.com/office/powerpoint/2010/main" val="3150324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277" t="16650" r="52612" b="11424"/>
          <a:stretch/>
        </p:blipFill>
        <p:spPr>
          <a:xfrm>
            <a:off x="1049311" y="0"/>
            <a:ext cx="4781862" cy="6878827"/>
          </a:xfrm>
          <a:prstGeom prst="rect">
            <a:avLst/>
          </a:prstGeom>
        </p:spPr>
      </p:pic>
      <p:pic>
        <p:nvPicPr>
          <p:cNvPr id="5" name="Picture 4"/>
          <p:cNvPicPr>
            <a:picLocks noChangeAspect="1"/>
          </p:cNvPicPr>
          <p:nvPr/>
        </p:nvPicPr>
        <p:blipFill rotWithShape="1">
          <a:blip r:embed="rId3"/>
          <a:srcRect l="24462" t="18289" r="60561" b="39908"/>
          <a:stretch/>
        </p:blipFill>
        <p:spPr>
          <a:xfrm>
            <a:off x="6910465" y="-34246"/>
            <a:ext cx="4392118" cy="6892246"/>
          </a:xfrm>
          <a:prstGeom prst="rect">
            <a:avLst/>
          </a:prstGeom>
        </p:spPr>
      </p:pic>
    </p:spTree>
    <p:extLst>
      <p:ext uri="{BB962C8B-B14F-4D97-AF65-F5344CB8AC3E}">
        <p14:creationId xmlns:p14="http://schemas.microsoft.com/office/powerpoint/2010/main" val="160497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282" t="18494" r="51805" b="39808"/>
          <a:stretch/>
        </p:blipFill>
        <p:spPr>
          <a:xfrm>
            <a:off x="1424066" y="1"/>
            <a:ext cx="9263921" cy="6805534"/>
          </a:xfrm>
          <a:prstGeom prst="rect">
            <a:avLst/>
          </a:prstGeom>
        </p:spPr>
      </p:pic>
    </p:spTree>
    <p:extLst>
      <p:ext uri="{BB962C8B-B14F-4D97-AF65-F5344CB8AC3E}">
        <p14:creationId xmlns:p14="http://schemas.microsoft.com/office/powerpoint/2010/main" val="2659135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9A32C44A77E046BF43233EC5A609E9" ma:contentTypeVersion="8" ma:contentTypeDescription="Create a new document." ma:contentTypeScope="" ma:versionID="92f103b1dbf296f928e8d1d10608ef5c">
  <xsd:schema xmlns:xsd="http://www.w3.org/2001/XMLSchema" xmlns:xs="http://www.w3.org/2001/XMLSchema" xmlns:p="http://schemas.microsoft.com/office/2006/metadata/properties" xmlns:ns2="da318f30-fb3f-484b-bab5-a53ac9e4c045" xmlns:ns3="3dc99054-b3ce-4bed-b8ac-9279ca89ab2a" targetNamespace="http://schemas.microsoft.com/office/2006/metadata/properties" ma:root="true" ma:fieldsID="92437c3de8a896cc56f628e8a7518a97" ns2:_="" ns3:_="">
    <xsd:import namespace="da318f30-fb3f-484b-bab5-a53ac9e4c045"/>
    <xsd:import namespace="3dc99054-b3ce-4bed-b8ac-9279ca89a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18f30-fb3f-484b-bab5-a53ac9e4c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c99054-b3ce-4bed-b8ac-9279ca89ab2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B5FAE6-CF78-4E0C-8AE7-02F3FD28ECA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9453C01-676B-4027-9D1E-6E686CACF791}">
  <ds:schemaRefs>
    <ds:schemaRef ds:uri="http://schemas.microsoft.com/sharepoint/v3/contenttype/forms"/>
  </ds:schemaRefs>
</ds:datastoreItem>
</file>

<file path=customXml/itemProps3.xml><?xml version="1.0" encoding="utf-8"?>
<ds:datastoreItem xmlns:ds="http://schemas.openxmlformats.org/officeDocument/2006/customXml" ds:itemID="{F1FB2F40-5D88-4F48-8278-CADD3F747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318f30-fb3f-484b-bab5-a53ac9e4c045"/>
    <ds:schemaRef ds:uri="3dc99054-b3ce-4bed-b8ac-9279ca89a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TotalTime>
  <Words>624</Words>
  <Application>Microsoft Office PowerPoint</Application>
  <PresentationFormat>Widescreen</PresentationFormat>
  <Paragraphs>117</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vector>
  </TitlesOfParts>
  <Company>Newcastle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McVay, Catherine</dc:creator>
  <cp:lastModifiedBy>Turnbull, James</cp:lastModifiedBy>
  <cp:revision>16</cp:revision>
  <dcterms:created xsi:type="dcterms:W3CDTF">2023-06-06T18:12:56Z</dcterms:created>
  <dcterms:modified xsi:type="dcterms:W3CDTF">2023-06-26T15:02:25Z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0x010100E49A32C44A77E046BF43233EC5A609E9</vt:lpwstr>
  </property>
</Properties>
</file>