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60" r:id="rId5"/>
    <p:sldId id="261" r:id="rId6"/>
    <p:sldId id="263" r:id="rId7"/>
    <p:sldId id="264" r:id="rId8"/>
    <p:sldId id="265"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15" d="100"/>
          <a:sy n="115" d="100"/>
        </p:scale>
        <p:origin x="43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99E3B29-2F9D-4C5F-85DD-3B2B61B4BFCC}" type="datetimeFigureOut">
              <a:rPr lang="en-GB" smtClean="0"/>
              <a:t>26/06/2023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40CF29F-0BC5-4822-881C-9149E573CFC8}" type="slidenum">
              <a:rPr lang="en-GB" smtClean="0"/>
              <a:t>‹#›</a:t>
            </a:fld>
            <a:endParaRPr lang="en-GB"/>
          </a:p>
        </p:txBody>
      </p:sp>
    </p:spTree>
    <p:extLst>
      <p:ext uri="{BB962C8B-B14F-4D97-AF65-F5344CB8AC3E}">
        <p14:creationId xmlns:p14="http://schemas.microsoft.com/office/powerpoint/2010/main" val="2332404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99E3B29-2F9D-4C5F-85DD-3B2B61B4BFCC}" type="datetimeFigureOut">
              <a:rPr lang="en-GB" smtClean="0"/>
              <a:t>26/06/2023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40CF29F-0BC5-4822-881C-9149E573CFC8}" type="slidenum">
              <a:rPr lang="en-GB" smtClean="0"/>
              <a:t>‹#›</a:t>
            </a:fld>
            <a:endParaRPr lang="en-GB"/>
          </a:p>
        </p:txBody>
      </p:sp>
    </p:spTree>
    <p:extLst>
      <p:ext uri="{BB962C8B-B14F-4D97-AF65-F5344CB8AC3E}">
        <p14:creationId xmlns:p14="http://schemas.microsoft.com/office/powerpoint/2010/main" val="33731505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99E3B29-2F9D-4C5F-85DD-3B2B61B4BFCC}" type="datetimeFigureOut">
              <a:rPr lang="en-GB" smtClean="0"/>
              <a:t>26/06/2023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40CF29F-0BC5-4822-881C-9149E573CFC8}" type="slidenum">
              <a:rPr lang="en-GB" smtClean="0"/>
              <a:t>‹#›</a:t>
            </a:fld>
            <a:endParaRPr lang="en-GB"/>
          </a:p>
        </p:txBody>
      </p:sp>
    </p:spTree>
    <p:extLst>
      <p:ext uri="{BB962C8B-B14F-4D97-AF65-F5344CB8AC3E}">
        <p14:creationId xmlns:p14="http://schemas.microsoft.com/office/powerpoint/2010/main" val="3516781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99E3B29-2F9D-4C5F-85DD-3B2B61B4BFCC}" type="datetimeFigureOut">
              <a:rPr lang="en-GB" smtClean="0"/>
              <a:t>26/06/2023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40CF29F-0BC5-4822-881C-9149E573CFC8}" type="slidenum">
              <a:rPr lang="en-GB" smtClean="0"/>
              <a:t>‹#›</a:t>
            </a:fld>
            <a:endParaRPr lang="en-GB"/>
          </a:p>
        </p:txBody>
      </p:sp>
    </p:spTree>
    <p:extLst>
      <p:ext uri="{BB962C8B-B14F-4D97-AF65-F5344CB8AC3E}">
        <p14:creationId xmlns:p14="http://schemas.microsoft.com/office/powerpoint/2010/main" val="428728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99E3B29-2F9D-4C5F-85DD-3B2B61B4BFCC}" type="datetimeFigureOut">
              <a:rPr lang="en-GB" smtClean="0"/>
              <a:t>26/06/2023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40CF29F-0BC5-4822-881C-9149E573CFC8}" type="slidenum">
              <a:rPr lang="en-GB" smtClean="0"/>
              <a:t>‹#›</a:t>
            </a:fld>
            <a:endParaRPr lang="en-GB"/>
          </a:p>
        </p:txBody>
      </p:sp>
    </p:spTree>
    <p:extLst>
      <p:ext uri="{BB962C8B-B14F-4D97-AF65-F5344CB8AC3E}">
        <p14:creationId xmlns:p14="http://schemas.microsoft.com/office/powerpoint/2010/main" val="29552729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99E3B29-2F9D-4C5F-85DD-3B2B61B4BFCC}" type="datetimeFigureOut">
              <a:rPr lang="en-GB" smtClean="0"/>
              <a:t>26/06/2023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40CF29F-0BC5-4822-881C-9149E573CFC8}" type="slidenum">
              <a:rPr lang="en-GB" smtClean="0"/>
              <a:t>‹#›</a:t>
            </a:fld>
            <a:endParaRPr lang="en-GB"/>
          </a:p>
        </p:txBody>
      </p:sp>
    </p:spTree>
    <p:extLst>
      <p:ext uri="{BB962C8B-B14F-4D97-AF65-F5344CB8AC3E}">
        <p14:creationId xmlns:p14="http://schemas.microsoft.com/office/powerpoint/2010/main" val="41260038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99E3B29-2F9D-4C5F-85DD-3B2B61B4BFCC}" type="datetimeFigureOut">
              <a:rPr lang="en-GB" smtClean="0"/>
              <a:t>26/06/2023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40CF29F-0BC5-4822-881C-9149E573CFC8}" type="slidenum">
              <a:rPr lang="en-GB" smtClean="0"/>
              <a:t>‹#›</a:t>
            </a:fld>
            <a:endParaRPr lang="en-GB"/>
          </a:p>
        </p:txBody>
      </p:sp>
    </p:spTree>
    <p:extLst>
      <p:ext uri="{BB962C8B-B14F-4D97-AF65-F5344CB8AC3E}">
        <p14:creationId xmlns:p14="http://schemas.microsoft.com/office/powerpoint/2010/main" val="15070880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99E3B29-2F9D-4C5F-85DD-3B2B61B4BFCC}" type="datetimeFigureOut">
              <a:rPr lang="en-GB" smtClean="0"/>
              <a:t>26/06/2023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40CF29F-0BC5-4822-881C-9149E573CFC8}" type="slidenum">
              <a:rPr lang="en-GB" smtClean="0"/>
              <a:t>‹#›</a:t>
            </a:fld>
            <a:endParaRPr lang="en-GB"/>
          </a:p>
        </p:txBody>
      </p:sp>
    </p:spTree>
    <p:extLst>
      <p:ext uri="{BB962C8B-B14F-4D97-AF65-F5344CB8AC3E}">
        <p14:creationId xmlns:p14="http://schemas.microsoft.com/office/powerpoint/2010/main" val="6143447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E3B29-2F9D-4C5F-85DD-3B2B61B4BFCC}" type="datetimeFigureOut">
              <a:rPr lang="en-GB" smtClean="0"/>
              <a:t>26/06/2023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40CF29F-0BC5-4822-881C-9149E573CFC8}" type="slidenum">
              <a:rPr lang="en-GB" smtClean="0"/>
              <a:t>‹#›</a:t>
            </a:fld>
            <a:endParaRPr lang="en-GB"/>
          </a:p>
        </p:txBody>
      </p:sp>
    </p:spTree>
    <p:extLst>
      <p:ext uri="{BB962C8B-B14F-4D97-AF65-F5344CB8AC3E}">
        <p14:creationId xmlns:p14="http://schemas.microsoft.com/office/powerpoint/2010/main" val="17758270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99E3B29-2F9D-4C5F-85DD-3B2B61B4BFCC}" type="datetimeFigureOut">
              <a:rPr lang="en-GB" smtClean="0"/>
              <a:t>26/06/2023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40CF29F-0BC5-4822-881C-9149E573CFC8}" type="slidenum">
              <a:rPr lang="en-GB" smtClean="0"/>
              <a:t>‹#›</a:t>
            </a:fld>
            <a:endParaRPr lang="en-GB"/>
          </a:p>
        </p:txBody>
      </p:sp>
    </p:spTree>
    <p:extLst>
      <p:ext uri="{BB962C8B-B14F-4D97-AF65-F5344CB8AC3E}">
        <p14:creationId xmlns:p14="http://schemas.microsoft.com/office/powerpoint/2010/main" val="32361315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99E3B29-2F9D-4C5F-85DD-3B2B61B4BFCC}" type="datetimeFigureOut">
              <a:rPr lang="en-GB" smtClean="0"/>
              <a:t>26/06/2023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40CF29F-0BC5-4822-881C-9149E573CFC8}" type="slidenum">
              <a:rPr lang="en-GB" smtClean="0"/>
              <a:t>‹#›</a:t>
            </a:fld>
            <a:endParaRPr lang="en-GB"/>
          </a:p>
        </p:txBody>
      </p:sp>
    </p:spTree>
    <p:extLst>
      <p:ext uri="{BB962C8B-B14F-4D97-AF65-F5344CB8AC3E}">
        <p14:creationId xmlns:p14="http://schemas.microsoft.com/office/powerpoint/2010/main" val="16971564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9E3B29-2F9D-4C5F-85DD-3B2B61B4BFCC}" type="datetimeFigureOut">
              <a:rPr lang="en-GB" smtClean="0"/>
              <a:t>26/06/2023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0CF29F-0BC5-4822-881C-9149E573CFC8}" type="slidenum">
              <a:rPr lang="en-GB" smtClean="0"/>
              <a:t>‹#›</a:t>
            </a:fld>
            <a:endParaRPr lang="en-GB"/>
          </a:p>
        </p:txBody>
      </p:sp>
    </p:spTree>
    <p:extLst>
      <p:ext uri="{BB962C8B-B14F-4D97-AF65-F5344CB8AC3E}">
        <p14:creationId xmlns:p14="http://schemas.microsoft.com/office/powerpoint/2010/main" val="19239424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youtube.com/watch?v=aYEU-W8hKu8&amp;list=PLPG1Juwbnrz02pRoTBKDH0ADRx-jflPvY&amp;index=11"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i.imgur.com/ISeNJrp.jpg"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24231" t="25875" r="39786" b="41875"/>
          <a:stretch/>
        </p:blipFill>
        <p:spPr>
          <a:xfrm>
            <a:off x="1041272" y="1036880"/>
            <a:ext cx="4647439" cy="2341873"/>
          </a:xfrm>
          <a:prstGeom prst="rect">
            <a:avLst/>
          </a:prstGeom>
        </p:spPr>
      </p:pic>
      <p:sp>
        <p:nvSpPr>
          <p:cNvPr id="6" name="Rectangle 5"/>
          <p:cNvSpPr/>
          <p:nvPr/>
        </p:nvSpPr>
        <p:spPr>
          <a:xfrm>
            <a:off x="316992" y="3681469"/>
            <a:ext cx="6096000" cy="2800767"/>
          </a:xfrm>
          <a:prstGeom prst="rect">
            <a:avLst/>
          </a:prstGeom>
        </p:spPr>
        <p:txBody>
          <a:bodyPr>
            <a:spAutoFit/>
          </a:bodyPr>
          <a:lstStyle/>
          <a:p>
            <a:r>
              <a:rPr lang="en-GB" sz="1600" dirty="0"/>
              <a:t>As part of your paper 2 you </a:t>
            </a:r>
            <a:r>
              <a:rPr lang="en-GB" sz="1600" dirty="0" smtClean="0"/>
              <a:t>will discuss how brands develop and market their products. As part of this, you will look at the Product Life Cycle, watch the following video to understand this concept: </a:t>
            </a:r>
            <a:r>
              <a:rPr lang="en-GB" sz="1600" dirty="0" smtClean="0">
                <a:hlinkClick r:id="rId3"/>
              </a:rPr>
              <a:t>Video 3</a:t>
            </a:r>
            <a:endParaRPr lang="en-GB" sz="1600" dirty="0" smtClean="0"/>
          </a:p>
          <a:p>
            <a:endParaRPr lang="en-GB" sz="1600" dirty="0"/>
          </a:p>
          <a:p>
            <a:r>
              <a:rPr lang="en-GB" sz="1600" dirty="0" smtClean="0"/>
              <a:t>Choose a brand or product which you have a personal interest in e.g. Under Armour, Pepsi, Air </a:t>
            </a:r>
            <a:r>
              <a:rPr lang="en-GB" sz="1600" dirty="0" err="1" smtClean="0"/>
              <a:t>Jordans</a:t>
            </a:r>
            <a:r>
              <a:rPr lang="en-GB" sz="1600" dirty="0" smtClean="0"/>
              <a:t>. You will research the product or brand life cycle for your choice. </a:t>
            </a:r>
            <a:endParaRPr lang="en-GB" sz="1600" dirty="0"/>
          </a:p>
          <a:p>
            <a:endParaRPr lang="en-GB" sz="1600" dirty="0"/>
          </a:p>
          <a:p>
            <a:r>
              <a:rPr lang="en-GB" sz="1600" dirty="0"/>
              <a:t>You should complete the task on PowerPoint so that it can be enlarged to an A3 size in printing. This means that your text can be as small as a size 5.</a:t>
            </a:r>
          </a:p>
        </p:txBody>
      </p:sp>
      <p:sp>
        <p:nvSpPr>
          <p:cNvPr id="7" name="TextBox 6"/>
          <p:cNvSpPr txBox="1"/>
          <p:nvPr/>
        </p:nvSpPr>
        <p:spPr>
          <a:xfrm>
            <a:off x="3364992" y="182880"/>
            <a:ext cx="9052560" cy="461665"/>
          </a:xfrm>
          <a:prstGeom prst="rect">
            <a:avLst/>
          </a:prstGeom>
          <a:solidFill>
            <a:schemeClr val="accent1">
              <a:lumMod val="20000"/>
              <a:lumOff val="80000"/>
            </a:schemeClr>
          </a:solidFill>
          <a:ln>
            <a:solidFill>
              <a:schemeClr val="accent1">
                <a:lumMod val="50000"/>
              </a:schemeClr>
            </a:solidFill>
          </a:ln>
        </p:spPr>
        <p:txBody>
          <a:bodyPr wrap="square" rtlCol="0">
            <a:spAutoFit/>
          </a:bodyPr>
          <a:lstStyle/>
          <a:p>
            <a:pPr algn="r"/>
            <a:r>
              <a:rPr lang="en-GB" sz="2400" dirty="0" smtClean="0"/>
              <a:t>Paper 2 : Design &amp; Making Principles    . </a:t>
            </a:r>
            <a:endParaRPr lang="en-GB" sz="2400" dirty="0"/>
          </a:p>
        </p:txBody>
      </p:sp>
      <p:sp>
        <p:nvSpPr>
          <p:cNvPr id="8" name="TextBox 7"/>
          <p:cNvSpPr txBox="1"/>
          <p:nvPr/>
        </p:nvSpPr>
        <p:spPr>
          <a:xfrm>
            <a:off x="6693408" y="1962981"/>
            <a:ext cx="5365242" cy="2831544"/>
          </a:xfrm>
          <a:prstGeom prst="rect">
            <a:avLst/>
          </a:prstGeom>
          <a:noFill/>
        </p:spPr>
        <p:txBody>
          <a:bodyPr wrap="square" rtlCol="0">
            <a:spAutoFit/>
          </a:bodyPr>
          <a:lstStyle/>
          <a:p>
            <a:r>
              <a:rPr lang="en-GB" sz="1600" b="1" dirty="0" smtClean="0"/>
              <a:t>What to include:</a:t>
            </a:r>
          </a:p>
          <a:p>
            <a:pPr marL="285750" indent="-285750">
              <a:buFont typeface="Arial" panose="020B0604020202020204" pitchFamily="34" charset="0"/>
              <a:buChar char="•"/>
            </a:pPr>
            <a:r>
              <a:rPr lang="en-GB" sz="1600" dirty="0" smtClean="0"/>
              <a:t>A timeline of the product or brand timeline</a:t>
            </a:r>
          </a:p>
          <a:p>
            <a:pPr marL="285750" indent="-285750">
              <a:buFont typeface="Arial" panose="020B0604020202020204" pitchFamily="34" charset="0"/>
              <a:buChar char="•"/>
            </a:pPr>
            <a:r>
              <a:rPr lang="en-GB" sz="1600" dirty="0" smtClean="0"/>
              <a:t>Images of product or brand developments</a:t>
            </a:r>
          </a:p>
          <a:p>
            <a:pPr marL="285750" indent="-285750">
              <a:buFont typeface="Arial" panose="020B0604020202020204" pitchFamily="34" charset="0"/>
              <a:buChar char="•"/>
            </a:pPr>
            <a:r>
              <a:rPr lang="en-GB" sz="1600" dirty="0" smtClean="0"/>
              <a:t>Explanations about what changes were made, why they were made and the sales of the brand or product.</a:t>
            </a:r>
          </a:p>
          <a:p>
            <a:pPr marL="285750" indent="-285750">
              <a:buFont typeface="Arial" panose="020B0604020202020204" pitchFamily="34" charset="0"/>
              <a:buChar char="•"/>
            </a:pPr>
            <a:endParaRPr lang="en-GB" dirty="0" smtClean="0"/>
          </a:p>
          <a:p>
            <a:r>
              <a:rPr lang="en-GB" sz="1600" dirty="0" smtClean="0"/>
              <a:t>On the next page you will see a slide which includes a diagram of a product life cycle and an explanation of how products are redeveloped. There is a further slide which gives an example of a product or brand life cycle diagrams which may inspire you.</a:t>
            </a:r>
            <a:endParaRPr lang="en-GB" sz="1600" dirty="0"/>
          </a:p>
        </p:txBody>
      </p:sp>
      <p:sp>
        <p:nvSpPr>
          <p:cNvPr id="9" name="TextBox 8"/>
          <p:cNvSpPr txBox="1"/>
          <p:nvPr/>
        </p:nvSpPr>
        <p:spPr>
          <a:xfrm>
            <a:off x="2279142" y="68580"/>
            <a:ext cx="2171700" cy="707886"/>
          </a:xfrm>
          <a:prstGeom prst="rect">
            <a:avLst/>
          </a:prstGeom>
          <a:noFill/>
        </p:spPr>
        <p:txBody>
          <a:bodyPr wrap="square" rtlCol="0">
            <a:spAutoFit/>
          </a:bodyPr>
          <a:lstStyle/>
          <a:p>
            <a:r>
              <a:rPr lang="en-GB" sz="4000" b="1" dirty="0" smtClean="0"/>
              <a:t>Task 3</a:t>
            </a:r>
            <a:endParaRPr lang="en-GB" sz="4000" b="1" dirty="0"/>
          </a:p>
        </p:txBody>
      </p:sp>
    </p:spTree>
    <p:extLst>
      <p:ext uri="{BB962C8B-B14F-4D97-AF65-F5344CB8AC3E}">
        <p14:creationId xmlns:p14="http://schemas.microsoft.com/office/powerpoint/2010/main" val="19086346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899713800"/>
              </p:ext>
            </p:extLst>
          </p:nvPr>
        </p:nvGraphicFramePr>
        <p:xfrm>
          <a:off x="195072" y="303022"/>
          <a:ext cx="7113269" cy="6317234"/>
        </p:xfrm>
        <a:graphic>
          <a:graphicData uri="http://schemas.openxmlformats.org/drawingml/2006/table">
            <a:tbl>
              <a:tblPr firstRow="1" bandRow="1">
                <a:tableStyleId>{5940675A-B579-460E-94D1-54222C63F5DA}</a:tableStyleId>
              </a:tblPr>
              <a:tblGrid>
                <a:gridCol w="7113269">
                  <a:extLst>
                    <a:ext uri="{9D8B030D-6E8A-4147-A177-3AD203B41FA5}">
                      <a16:colId xmlns:a16="http://schemas.microsoft.com/office/drawing/2014/main" val="3873637384"/>
                    </a:ext>
                  </a:extLst>
                </a:gridCol>
              </a:tblGrid>
              <a:tr h="545536">
                <a:tc>
                  <a:txBody>
                    <a:bodyPr/>
                    <a:lstStyle/>
                    <a:p>
                      <a:pPr algn="ctr"/>
                      <a:r>
                        <a:rPr lang="en-GB" sz="1200" b="1" dirty="0" smtClean="0">
                          <a:latin typeface="Tahoma" panose="020B0604030504040204" pitchFamily="34" charset="0"/>
                          <a:ea typeface="Tahoma" panose="020B0604030504040204" pitchFamily="34" charset="0"/>
                          <a:cs typeface="Tahoma" panose="020B0604030504040204" pitchFamily="34" charset="0"/>
                        </a:rPr>
                        <a:t>Product Life Cycle (PLC) Chart</a:t>
                      </a:r>
                      <a:endParaRPr lang="en-GB" sz="1200" b="1" dirty="0">
                        <a:latin typeface="Tahoma" panose="020B0604030504040204" pitchFamily="34" charset="0"/>
                        <a:ea typeface="Tahoma" panose="020B0604030504040204" pitchFamily="34" charset="0"/>
                        <a:cs typeface="Tahoma" panose="020B0604030504040204" pitchFamily="34" charset="0"/>
                      </a:endParaRPr>
                    </a:p>
                  </a:txBody>
                  <a:tcPr anchor="ctr">
                    <a:solidFill>
                      <a:schemeClr val="accent5">
                        <a:lumMod val="20000"/>
                        <a:lumOff val="80000"/>
                      </a:schemeClr>
                    </a:solidFill>
                  </a:tcPr>
                </a:tc>
                <a:extLst>
                  <a:ext uri="{0D108BD9-81ED-4DB2-BD59-A6C34878D82A}">
                    <a16:rowId xmlns:a16="http://schemas.microsoft.com/office/drawing/2014/main" val="72850856"/>
                  </a:ext>
                </a:extLst>
              </a:tr>
              <a:tr h="4492666">
                <a:tc>
                  <a:txBody>
                    <a:bodyPr/>
                    <a:lstStyle/>
                    <a:p>
                      <a:pPr algn="ctr"/>
                      <a:endParaRPr lang="en-GB" sz="1000" dirty="0">
                        <a:latin typeface="Tahoma" panose="020B0604030504040204" pitchFamily="34" charset="0"/>
                        <a:ea typeface="Tahoma" panose="020B0604030504040204" pitchFamily="34" charset="0"/>
                        <a:cs typeface="Tahoma" panose="020B0604030504040204" pitchFamily="34" charset="0"/>
                      </a:endParaRPr>
                    </a:p>
                  </a:txBody>
                  <a:tcPr anchor="ctr"/>
                </a:tc>
                <a:extLst>
                  <a:ext uri="{0D108BD9-81ED-4DB2-BD59-A6C34878D82A}">
                    <a16:rowId xmlns:a16="http://schemas.microsoft.com/office/drawing/2014/main" val="1289122783"/>
                  </a:ext>
                </a:extLst>
              </a:tr>
              <a:tr h="1279032">
                <a:tc>
                  <a:txBody>
                    <a:bodyPr/>
                    <a:lstStyle/>
                    <a:p>
                      <a:pPr algn="ctr"/>
                      <a:r>
                        <a:rPr lang="en-GB" sz="1200" dirty="0" smtClean="0">
                          <a:latin typeface="Tahoma" panose="020B0604030504040204" pitchFamily="34" charset="0"/>
                          <a:ea typeface="Tahoma" panose="020B0604030504040204" pitchFamily="34" charset="0"/>
                          <a:cs typeface="Tahoma" panose="020B0604030504040204" pitchFamily="34" charset="0"/>
                        </a:rPr>
                        <a:t>The Product Life Cycle Chart helps</a:t>
                      </a:r>
                      <a:r>
                        <a:rPr lang="en-GB" sz="1200" baseline="0" dirty="0" smtClean="0">
                          <a:latin typeface="Tahoma" panose="020B0604030504040204" pitchFamily="34" charset="0"/>
                          <a:ea typeface="Tahoma" panose="020B0604030504040204" pitchFamily="34" charset="0"/>
                          <a:cs typeface="Tahoma" panose="020B0604030504040204" pitchFamily="34" charset="0"/>
                        </a:rPr>
                        <a:t> companies track and predict product sales. </a:t>
                      </a:r>
                    </a:p>
                    <a:p>
                      <a:pPr algn="ctr"/>
                      <a:endParaRPr lang="en-GB" sz="1200" baseline="0" dirty="0" smtClean="0">
                        <a:latin typeface="Tahoma" panose="020B0604030504040204" pitchFamily="34" charset="0"/>
                        <a:ea typeface="Tahoma" panose="020B0604030504040204" pitchFamily="34" charset="0"/>
                        <a:cs typeface="Tahoma" panose="020B0604030504040204" pitchFamily="34" charset="0"/>
                      </a:endParaRPr>
                    </a:p>
                    <a:p>
                      <a:pPr algn="ctr"/>
                      <a:r>
                        <a:rPr lang="en-GB" sz="1200" baseline="0" dirty="0" smtClean="0">
                          <a:latin typeface="Tahoma" panose="020B0604030504040204" pitchFamily="34" charset="0"/>
                          <a:ea typeface="Tahoma" panose="020B0604030504040204" pitchFamily="34" charset="0"/>
                          <a:cs typeface="Tahoma" panose="020B0604030504040204" pitchFamily="34" charset="0"/>
                        </a:rPr>
                        <a:t>This is not to be confused with the life cycle assessment of products in regards to sustainability  </a:t>
                      </a:r>
                      <a:endParaRPr lang="en-GB" sz="1200" dirty="0" smtClean="0">
                        <a:latin typeface="Tahoma" panose="020B0604030504040204" pitchFamily="34" charset="0"/>
                        <a:ea typeface="Tahoma" panose="020B0604030504040204" pitchFamily="34" charset="0"/>
                        <a:cs typeface="Tahoma" panose="020B0604030504040204" pitchFamily="34" charset="0"/>
                      </a:endParaRPr>
                    </a:p>
                  </a:txBody>
                  <a:tcPr anchor="ctr"/>
                </a:tc>
                <a:extLst>
                  <a:ext uri="{0D108BD9-81ED-4DB2-BD59-A6C34878D82A}">
                    <a16:rowId xmlns:a16="http://schemas.microsoft.com/office/drawing/2014/main" val="1781023622"/>
                  </a:ext>
                </a:extLst>
              </a:tr>
            </a:tbl>
          </a:graphicData>
        </a:graphic>
      </p:graphicFrame>
      <p:pic>
        <p:nvPicPr>
          <p:cNvPr id="5" name="Picture 4"/>
          <p:cNvPicPr>
            <a:picLocks noChangeAspect="1"/>
          </p:cNvPicPr>
          <p:nvPr/>
        </p:nvPicPr>
        <p:blipFill rotWithShape="1">
          <a:blip r:embed="rId2"/>
          <a:srcRect t="5021"/>
          <a:stretch/>
        </p:blipFill>
        <p:spPr>
          <a:xfrm>
            <a:off x="226433" y="1021638"/>
            <a:ext cx="6814448" cy="4026612"/>
          </a:xfrm>
          <a:prstGeom prst="rect">
            <a:avLst/>
          </a:prstGeom>
          <a:ln>
            <a:solidFill>
              <a:schemeClr val="bg1">
                <a:lumMod val="95000"/>
              </a:schemeClr>
            </a:solidFill>
          </a:ln>
        </p:spPr>
      </p:pic>
      <p:graphicFrame>
        <p:nvGraphicFramePr>
          <p:cNvPr id="6" name="Table 5"/>
          <p:cNvGraphicFramePr>
            <a:graphicFrameLocks noGrp="1"/>
          </p:cNvGraphicFramePr>
          <p:nvPr>
            <p:extLst>
              <p:ext uri="{D42A27DB-BD31-4B8C-83A1-F6EECF244321}">
                <p14:modId xmlns:p14="http://schemas.microsoft.com/office/powerpoint/2010/main" val="707247783"/>
              </p:ext>
            </p:extLst>
          </p:nvPr>
        </p:nvGraphicFramePr>
        <p:xfrm>
          <a:off x="7589520" y="146303"/>
          <a:ext cx="4407408" cy="6515093"/>
        </p:xfrm>
        <a:graphic>
          <a:graphicData uri="http://schemas.openxmlformats.org/drawingml/2006/table">
            <a:tbl>
              <a:tblPr firstRow="1" bandRow="1">
                <a:tableStyleId>{5940675A-B579-460E-94D1-54222C63F5DA}</a:tableStyleId>
              </a:tblPr>
              <a:tblGrid>
                <a:gridCol w="1841317">
                  <a:extLst>
                    <a:ext uri="{9D8B030D-6E8A-4147-A177-3AD203B41FA5}">
                      <a16:colId xmlns:a16="http://schemas.microsoft.com/office/drawing/2014/main" val="3873637384"/>
                    </a:ext>
                  </a:extLst>
                </a:gridCol>
                <a:gridCol w="2566091">
                  <a:extLst>
                    <a:ext uri="{9D8B030D-6E8A-4147-A177-3AD203B41FA5}">
                      <a16:colId xmlns:a16="http://schemas.microsoft.com/office/drawing/2014/main" val="2327318866"/>
                    </a:ext>
                  </a:extLst>
                </a:gridCol>
              </a:tblGrid>
              <a:tr h="455930">
                <a:tc gridSpan="2">
                  <a:txBody>
                    <a:bodyPr/>
                    <a:lstStyle/>
                    <a:p>
                      <a:pPr algn="ctr"/>
                      <a:r>
                        <a:rPr lang="en-GB" sz="1200" b="1" dirty="0" smtClean="0">
                          <a:latin typeface="Tahoma" panose="020B0604030504040204" pitchFamily="34" charset="0"/>
                          <a:ea typeface="Tahoma" panose="020B0604030504040204" pitchFamily="34" charset="0"/>
                          <a:cs typeface="Tahoma" panose="020B0604030504040204" pitchFamily="34" charset="0"/>
                        </a:rPr>
                        <a:t>Redefining</a:t>
                      </a:r>
                      <a:r>
                        <a:rPr lang="en-GB" sz="1200" b="1" baseline="0" dirty="0" smtClean="0">
                          <a:latin typeface="Tahoma" panose="020B0604030504040204" pitchFamily="34" charset="0"/>
                          <a:ea typeface="Tahoma" panose="020B0604030504040204" pitchFamily="34" charset="0"/>
                          <a:cs typeface="Tahoma" panose="020B0604030504040204" pitchFamily="34" charset="0"/>
                        </a:rPr>
                        <a:t> and Redeveloping Products</a:t>
                      </a:r>
                      <a:endParaRPr lang="en-GB" sz="1200" b="1" dirty="0">
                        <a:latin typeface="Tahoma" panose="020B0604030504040204" pitchFamily="34" charset="0"/>
                        <a:ea typeface="Tahoma" panose="020B0604030504040204" pitchFamily="34" charset="0"/>
                        <a:cs typeface="Tahoma" panose="020B0604030504040204" pitchFamily="34" charset="0"/>
                      </a:endParaRPr>
                    </a:p>
                  </a:txBody>
                  <a:tcPr anchor="ctr">
                    <a:solidFill>
                      <a:schemeClr val="accent5">
                        <a:lumMod val="20000"/>
                        <a:lumOff val="80000"/>
                      </a:schemeClr>
                    </a:solidFill>
                  </a:tcPr>
                </a:tc>
                <a:tc hMerge="1">
                  <a:txBody>
                    <a:bodyPr/>
                    <a:lstStyle/>
                    <a:p>
                      <a:endParaRPr lang="en-GB"/>
                    </a:p>
                  </a:txBody>
                  <a:tcPr/>
                </a:tc>
                <a:extLst>
                  <a:ext uri="{0D108BD9-81ED-4DB2-BD59-A6C34878D82A}">
                    <a16:rowId xmlns:a16="http://schemas.microsoft.com/office/drawing/2014/main" val="72850856"/>
                  </a:ext>
                </a:extLst>
              </a:tr>
              <a:tr h="811331">
                <a:tc gridSpan="2">
                  <a:txBody>
                    <a:bodyPr/>
                    <a:lstStyle/>
                    <a:p>
                      <a:pPr algn="ctr"/>
                      <a:endParaRPr lang="en-GB" sz="1200" dirty="0" smtClean="0">
                        <a:latin typeface="Tahoma" panose="020B0604030504040204" pitchFamily="34" charset="0"/>
                        <a:ea typeface="Tahoma" panose="020B0604030504040204" pitchFamily="34" charset="0"/>
                        <a:cs typeface="Tahoma" panose="020B0604030504040204" pitchFamily="34" charset="0"/>
                      </a:endParaRPr>
                    </a:p>
                    <a:p>
                      <a:pPr algn="ctr"/>
                      <a:r>
                        <a:rPr lang="en-GB" sz="1200" dirty="0" smtClean="0">
                          <a:latin typeface="Tahoma" panose="020B0604030504040204" pitchFamily="34" charset="0"/>
                          <a:ea typeface="Tahoma" panose="020B0604030504040204" pitchFamily="34" charset="0"/>
                          <a:cs typeface="Tahoma" panose="020B0604030504040204" pitchFamily="34" charset="0"/>
                        </a:rPr>
                        <a:t>Companies will often employ extension strategies to maintain their sales.</a:t>
                      </a:r>
                      <a:r>
                        <a:rPr lang="en-GB" sz="1200" baseline="0" dirty="0" smtClean="0">
                          <a:latin typeface="Tahoma" panose="020B0604030504040204" pitchFamily="34" charset="0"/>
                          <a:ea typeface="Tahoma" panose="020B0604030504040204" pitchFamily="34" charset="0"/>
                          <a:cs typeface="Tahoma" panose="020B0604030504040204" pitchFamily="34" charset="0"/>
                        </a:rPr>
                        <a:t> Examples include:</a:t>
                      </a:r>
                    </a:p>
                    <a:p>
                      <a:pPr algn="ctr"/>
                      <a:endParaRPr lang="en-GB" sz="1200" baseline="0" dirty="0" smtClean="0">
                        <a:latin typeface="Tahoma" panose="020B0604030504040204" pitchFamily="34" charset="0"/>
                        <a:ea typeface="Tahoma" panose="020B0604030504040204" pitchFamily="34" charset="0"/>
                        <a:cs typeface="Tahoma" panose="020B0604030504040204" pitchFamily="34" charset="0"/>
                      </a:endParaRPr>
                    </a:p>
                  </a:txBody>
                  <a:tcPr anchor="ctr"/>
                </a:tc>
                <a:tc hMerge="1">
                  <a:txBody>
                    <a:bodyPr/>
                    <a:lstStyle/>
                    <a:p>
                      <a:endParaRPr lang="en-GB"/>
                    </a:p>
                  </a:txBody>
                  <a:tcPr/>
                </a:tc>
                <a:extLst>
                  <a:ext uri="{0D108BD9-81ED-4DB2-BD59-A6C34878D82A}">
                    <a16:rowId xmlns:a16="http://schemas.microsoft.com/office/drawing/2014/main" val="1289122783"/>
                  </a:ext>
                </a:extLst>
              </a:tr>
              <a:tr h="1176488">
                <a:tc>
                  <a:txBody>
                    <a:bodyPr/>
                    <a:lstStyle/>
                    <a:p>
                      <a:pPr algn="ctr"/>
                      <a:r>
                        <a:rPr lang="en-GB" sz="1200" b="1" baseline="0" dirty="0" smtClean="0">
                          <a:latin typeface="Tahoma" panose="020B0604030504040204" pitchFamily="34" charset="0"/>
                          <a:ea typeface="Tahoma" panose="020B0604030504040204" pitchFamily="34" charset="0"/>
                          <a:cs typeface="Tahoma" panose="020B0604030504040204" pitchFamily="34" charset="0"/>
                        </a:rPr>
                        <a:t>Demand/Customer Pull</a:t>
                      </a:r>
                    </a:p>
                  </a:txBody>
                  <a:tcPr anchor="ctr"/>
                </a:tc>
                <a:tc>
                  <a:txBody>
                    <a:bodyPr/>
                    <a:lstStyle/>
                    <a:p>
                      <a:pPr algn="ctr"/>
                      <a:r>
                        <a:rPr lang="en-GB" sz="1200" baseline="0" dirty="0" smtClean="0">
                          <a:latin typeface="Tahoma" panose="020B0604030504040204" pitchFamily="34" charset="0"/>
                          <a:ea typeface="Tahoma" panose="020B0604030504040204" pitchFamily="34" charset="0"/>
                          <a:cs typeface="Tahoma" panose="020B0604030504040204" pitchFamily="34" charset="0"/>
                        </a:rPr>
                        <a:t>This is where designers respond to demand from consumers for desirable product features. E.g. colour choice and battery life in smart phones</a:t>
                      </a:r>
                    </a:p>
                  </a:txBody>
                  <a:tcPr anchor="ctr"/>
                </a:tc>
                <a:extLst>
                  <a:ext uri="{0D108BD9-81ED-4DB2-BD59-A6C34878D82A}">
                    <a16:rowId xmlns:a16="http://schemas.microsoft.com/office/drawing/2014/main" val="3957314484"/>
                  </a:ext>
                </a:extLst>
              </a:tr>
              <a:tr h="1408472">
                <a:tc>
                  <a:txBody>
                    <a:bodyPr/>
                    <a:lstStyle/>
                    <a:p>
                      <a:pPr algn="ctr"/>
                      <a:r>
                        <a:rPr lang="en-GB" sz="1200" b="1" baseline="0" dirty="0" smtClean="0">
                          <a:latin typeface="Tahoma" panose="020B0604030504040204" pitchFamily="34" charset="0"/>
                          <a:ea typeface="Tahoma" panose="020B0604030504040204" pitchFamily="34" charset="0"/>
                          <a:cs typeface="Tahoma" panose="020B0604030504040204" pitchFamily="34" charset="0"/>
                        </a:rPr>
                        <a:t>Technology Push</a:t>
                      </a:r>
                    </a:p>
                  </a:txBody>
                  <a:tcPr anchor="ctr"/>
                </a:tc>
                <a:tc>
                  <a:txBody>
                    <a:bodyPr/>
                    <a:lstStyle/>
                    <a:p>
                      <a:pPr algn="ctr"/>
                      <a:r>
                        <a:rPr lang="en-GB" sz="1200" baseline="0" dirty="0" smtClean="0">
                          <a:latin typeface="Tahoma" panose="020B0604030504040204" pitchFamily="34" charset="0"/>
                          <a:ea typeface="Tahoma" panose="020B0604030504040204" pitchFamily="34" charset="0"/>
                          <a:cs typeface="Tahoma" panose="020B0604030504040204" pitchFamily="34" charset="0"/>
                        </a:rPr>
                        <a:t>Research and development costs lead to the technology push if new ideas. However, these then need to be ‘sold’ to consumers. E.g. Google Glass failed to be sold to consumers due to cost and privacy concerns</a:t>
                      </a:r>
                    </a:p>
                  </a:txBody>
                  <a:tcPr anchor="ctr"/>
                </a:tc>
                <a:extLst>
                  <a:ext uri="{0D108BD9-81ED-4DB2-BD59-A6C34878D82A}">
                    <a16:rowId xmlns:a16="http://schemas.microsoft.com/office/drawing/2014/main" val="3515256016"/>
                  </a:ext>
                </a:extLst>
              </a:tr>
              <a:tr h="1275911">
                <a:tc>
                  <a:txBody>
                    <a:bodyPr/>
                    <a:lstStyle/>
                    <a:p>
                      <a:pPr algn="ctr"/>
                      <a:r>
                        <a:rPr lang="en-GB" sz="1200" b="1" baseline="0" dirty="0" smtClean="0">
                          <a:latin typeface="Tahoma" panose="020B0604030504040204" pitchFamily="34" charset="0"/>
                          <a:ea typeface="Tahoma" panose="020B0604030504040204" pitchFamily="34" charset="0"/>
                          <a:cs typeface="Tahoma" panose="020B0604030504040204" pitchFamily="34" charset="0"/>
                        </a:rPr>
                        <a:t>Planned Obsolescence</a:t>
                      </a:r>
                    </a:p>
                  </a:txBody>
                  <a:tcPr anchor="ctr"/>
                </a:tc>
                <a:tc>
                  <a:txBody>
                    <a:bodyPr/>
                    <a:lstStyle/>
                    <a:p>
                      <a:pPr algn="ctr"/>
                      <a:r>
                        <a:rPr lang="en-GB" sz="1200" baseline="0" dirty="0" smtClean="0">
                          <a:latin typeface="Tahoma" panose="020B0604030504040204" pitchFamily="34" charset="0"/>
                          <a:ea typeface="Tahoma" panose="020B0604030504040204" pitchFamily="34" charset="0"/>
                          <a:cs typeface="Tahoma" panose="020B0604030504040204" pitchFamily="34" charset="0"/>
                        </a:rPr>
                        <a:t>This is where products are designed to fail and be replaced. This can be for company profit or lack of compatibility with software or lack of parts being manufactured. </a:t>
                      </a:r>
                    </a:p>
                  </a:txBody>
                  <a:tcPr anchor="ctr"/>
                </a:tc>
                <a:extLst>
                  <a:ext uri="{0D108BD9-81ED-4DB2-BD59-A6C34878D82A}">
                    <a16:rowId xmlns:a16="http://schemas.microsoft.com/office/drawing/2014/main" val="1573951210"/>
                  </a:ext>
                </a:extLst>
              </a:tr>
              <a:tr h="1375332">
                <a:tc>
                  <a:txBody>
                    <a:bodyPr/>
                    <a:lstStyle/>
                    <a:p>
                      <a:pPr algn="ctr"/>
                      <a:r>
                        <a:rPr lang="en-GB" sz="1200" b="1" baseline="0" dirty="0" smtClean="0">
                          <a:latin typeface="Tahoma" panose="020B0604030504040204" pitchFamily="34" charset="0"/>
                          <a:ea typeface="Tahoma" panose="020B0604030504040204" pitchFamily="34" charset="0"/>
                          <a:cs typeface="Tahoma" panose="020B0604030504040204" pitchFamily="34" charset="0"/>
                        </a:rPr>
                        <a:t>Evolution of Products</a:t>
                      </a:r>
                    </a:p>
                  </a:txBody>
                  <a:tcPr anchor="ctr"/>
                </a:tc>
                <a:tc>
                  <a:txBody>
                    <a:bodyPr/>
                    <a:lstStyle/>
                    <a:p>
                      <a:pPr algn="ctr"/>
                      <a:r>
                        <a:rPr lang="en-GB" sz="1200" baseline="0" dirty="0" smtClean="0">
                          <a:latin typeface="Tahoma" panose="020B0604030504040204" pitchFamily="34" charset="0"/>
                          <a:ea typeface="Tahoma" panose="020B0604030504040204" pitchFamily="34" charset="0"/>
                          <a:cs typeface="Tahoma" panose="020B0604030504040204" pitchFamily="34" charset="0"/>
                        </a:rPr>
                        <a:t>This is generally caused by new technologies, manufacturing methods, materials, etc. Research and Development departments (R&amp;D) explore and develop new ideas for companies.</a:t>
                      </a:r>
                    </a:p>
                  </a:txBody>
                  <a:tcPr anchor="ctr"/>
                </a:tc>
                <a:extLst>
                  <a:ext uri="{0D108BD9-81ED-4DB2-BD59-A6C34878D82A}">
                    <a16:rowId xmlns:a16="http://schemas.microsoft.com/office/drawing/2014/main" val="3192086783"/>
                  </a:ext>
                </a:extLst>
              </a:tr>
            </a:tbl>
          </a:graphicData>
        </a:graphic>
      </p:graphicFrame>
    </p:spTree>
    <p:extLst>
      <p:ext uri="{BB962C8B-B14F-4D97-AF65-F5344CB8AC3E}">
        <p14:creationId xmlns:p14="http://schemas.microsoft.com/office/powerpoint/2010/main" val="9253886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136" t="26786" r="37116" b="46875"/>
          <a:stretch/>
        </p:blipFill>
        <p:spPr>
          <a:xfrm>
            <a:off x="1473398" y="261258"/>
            <a:ext cx="9432556" cy="2226084"/>
          </a:xfrm>
          <a:prstGeom prst="rect">
            <a:avLst/>
          </a:prstGeom>
        </p:spPr>
      </p:pic>
      <p:sp>
        <p:nvSpPr>
          <p:cNvPr id="7" name="Rectangle 6"/>
          <p:cNvSpPr/>
          <p:nvPr/>
        </p:nvSpPr>
        <p:spPr>
          <a:xfrm>
            <a:off x="7239959" y="6033531"/>
            <a:ext cx="3708579" cy="369332"/>
          </a:xfrm>
          <a:prstGeom prst="rect">
            <a:avLst/>
          </a:prstGeom>
        </p:spPr>
        <p:txBody>
          <a:bodyPr wrap="none">
            <a:spAutoFit/>
          </a:bodyPr>
          <a:lstStyle/>
          <a:p>
            <a:r>
              <a:rPr lang="en-GB" dirty="0" smtClean="0">
                <a:hlinkClick r:id="rId3"/>
              </a:rPr>
              <a:t>ISeNJrp.jpg (8192×2048) (imgur.com)</a:t>
            </a:r>
            <a:r>
              <a:rPr lang="en-GB" dirty="0" smtClean="0"/>
              <a:t> </a:t>
            </a:r>
            <a:endParaRPr lang="en-GB" dirty="0"/>
          </a:p>
        </p:txBody>
      </p:sp>
      <p:pic>
        <p:nvPicPr>
          <p:cNvPr id="8" name="Picture 7"/>
          <p:cNvPicPr>
            <a:picLocks noChangeAspect="1"/>
          </p:cNvPicPr>
          <p:nvPr/>
        </p:nvPicPr>
        <p:blipFill rotWithShape="1">
          <a:blip r:embed="rId4"/>
          <a:srcRect l="1141" t="12947" r="28581" b="8036"/>
          <a:stretch/>
        </p:blipFill>
        <p:spPr>
          <a:xfrm>
            <a:off x="232426" y="2775856"/>
            <a:ext cx="6509288" cy="3826285"/>
          </a:xfrm>
          <a:prstGeom prst="rect">
            <a:avLst/>
          </a:prstGeom>
        </p:spPr>
      </p:pic>
    </p:spTree>
    <p:extLst>
      <p:ext uri="{BB962C8B-B14F-4D97-AF65-F5344CB8AC3E}">
        <p14:creationId xmlns:p14="http://schemas.microsoft.com/office/powerpoint/2010/main" val="30379955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5407" t="19196" r="41633" b="42411"/>
          <a:stretch/>
        </p:blipFill>
        <p:spPr>
          <a:xfrm>
            <a:off x="276856" y="957105"/>
            <a:ext cx="11617970" cy="4735287"/>
          </a:xfrm>
          <a:prstGeom prst="rect">
            <a:avLst/>
          </a:prstGeom>
        </p:spPr>
      </p:pic>
    </p:spTree>
    <p:extLst>
      <p:ext uri="{BB962C8B-B14F-4D97-AF65-F5344CB8AC3E}">
        <p14:creationId xmlns:p14="http://schemas.microsoft.com/office/powerpoint/2010/main" val="949184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4771" t="21154" r="51036" b="41346"/>
          <a:stretch/>
        </p:blipFill>
        <p:spPr>
          <a:xfrm>
            <a:off x="986995" y="316524"/>
            <a:ext cx="9968220" cy="6146412"/>
          </a:xfrm>
          <a:prstGeom prst="rect">
            <a:avLst/>
          </a:prstGeom>
        </p:spPr>
      </p:pic>
    </p:spTree>
    <p:extLst>
      <p:ext uri="{BB962C8B-B14F-4D97-AF65-F5344CB8AC3E}">
        <p14:creationId xmlns:p14="http://schemas.microsoft.com/office/powerpoint/2010/main" val="10163267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49A32C44A77E046BF43233EC5A609E9" ma:contentTypeVersion="8" ma:contentTypeDescription="Create a new document." ma:contentTypeScope="" ma:versionID="92f103b1dbf296f928e8d1d10608ef5c">
  <xsd:schema xmlns:xsd="http://www.w3.org/2001/XMLSchema" xmlns:xs="http://www.w3.org/2001/XMLSchema" xmlns:p="http://schemas.microsoft.com/office/2006/metadata/properties" xmlns:ns2="da318f30-fb3f-484b-bab5-a53ac9e4c045" xmlns:ns3="3dc99054-b3ce-4bed-b8ac-9279ca89ab2a" targetNamespace="http://schemas.microsoft.com/office/2006/metadata/properties" ma:root="true" ma:fieldsID="92437c3de8a896cc56f628e8a7518a97" ns2:_="" ns3:_="">
    <xsd:import namespace="da318f30-fb3f-484b-bab5-a53ac9e4c045"/>
    <xsd:import namespace="3dc99054-b3ce-4bed-b8ac-9279ca89ab2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a318f30-fb3f-484b-bab5-a53ac9e4c04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dc99054-b3ce-4bed-b8ac-9279ca89ab2a"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7B5FAE6-CF78-4E0C-8AE7-02F3FD28ECAD}">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E9453C01-676B-4027-9D1E-6E686CACF791}">
  <ds:schemaRefs>
    <ds:schemaRef ds:uri="http://schemas.microsoft.com/sharepoint/v3/contenttype/forms"/>
  </ds:schemaRefs>
</ds:datastoreItem>
</file>

<file path=customXml/itemProps3.xml><?xml version="1.0" encoding="utf-8"?>
<ds:datastoreItem xmlns:ds="http://schemas.openxmlformats.org/officeDocument/2006/customXml" ds:itemID="{F1FB2F40-5D88-4F48-8278-CADD3F74778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a318f30-fb3f-484b-bab5-a53ac9e4c045"/>
    <ds:schemaRef ds:uri="3dc99054-b3ce-4bed-b8ac-9279ca89ab2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107</TotalTime>
  <Words>406</Words>
  <Application>Microsoft Office PowerPoint</Application>
  <PresentationFormat>Widescreen</PresentationFormat>
  <Paragraphs>29</Paragraphs>
  <Slides>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Calibri Light</vt:lpstr>
      <vt:lpstr>Tahoma</vt:lpstr>
      <vt:lpstr>Office Theme</vt:lpstr>
      <vt:lpstr>PowerPoint Presentation</vt:lpstr>
      <vt:lpstr>PowerPoint Presentation</vt:lpstr>
      <vt:lpstr>PowerPoint Presentation</vt:lpstr>
      <vt:lpstr>PowerPoint Presentation</vt:lpstr>
      <vt:lpstr>PowerPoint Presentation</vt:lpstr>
    </vt:vector>
  </TitlesOfParts>
  <Company>Newcastle City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McVay, Catherine</dc:creator>
  <cp:lastModifiedBy>Turnbull, James</cp:lastModifiedBy>
  <cp:revision>16</cp:revision>
  <dcterms:created xsi:type="dcterms:W3CDTF">2023-06-06T18:12:56Z</dcterms:created>
  <dcterms:modified xsi:type="dcterms:W3CDTF">2023-06-26T15:02:58Z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0x010100E49A32C44A77E046BF43233EC5A609E9</vt:lpwstr>
  </property>
</Properties>
</file>