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9" r:id="rId6"/>
    <p:sldId id="26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99E3B29-2F9D-4C5F-85DD-3B2B61B4BFCC}" type="datetimeFigureOut">
              <a:rPr lang="en-GB" smtClean="0"/>
              <a:t>26/06/2023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0CF29F-0BC5-4822-881C-9149E573CFC8}" type="slidenum">
              <a:rPr lang="en-GB" smtClean="0"/>
              <a:t>‹#›</a:t>
            </a:fld>
            <a:endParaRPr lang="en-GB"/>
          </a:p>
        </p:txBody>
      </p:sp>
    </p:spTree>
    <p:extLst>
      <p:ext uri="{BB962C8B-B14F-4D97-AF65-F5344CB8AC3E}">
        <p14:creationId xmlns:p14="http://schemas.microsoft.com/office/powerpoint/2010/main" val="2332404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9E3B29-2F9D-4C5F-85DD-3B2B61B4BFCC}" type="datetimeFigureOut">
              <a:rPr lang="en-GB" smtClean="0"/>
              <a:t>26/06/2023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0CF29F-0BC5-4822-881C-9149E573CFC8}" type="slidenum">
              <a:rPr lang="en-GB" smtClean="0"/>
              <a:t>‹#›</a:t>
            </a:fld>
            <a:endParaRPr lang="en-GB"/>
          </a:p>
        </p:txBody>
      </p:sp>
    </p:spTree>
    <p:extLst>
      <p:ext uri="{BB962C8B-B14F-4D97-AF65-F5344CB8AC3E}">
        <p14:creationId xmlns:p14="http://schemas.microsoft.com/office/powerpoint/2010/main" val="3373150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9E3B29-2F9D-4C5F-85DD-3B2B61B4BFCC}" type="datetimeFigureOut">
              <a:rPr lang="en-GB" smtClean="0"/>
              <a:t>26/06/2023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0CF29F-0BC5-4822-881C-9149E573CFC8}" type="slidenum">
              <a:rPr lang="en-GB" smtClean="0"/>
              <a:t>‹#›</a:t>
            </a:fld>
            <a:endParaRPr lang="en-GB"/>
          </a:p>
        </p:txBody>
      </p:sp>
    </p:spTree>
    <p:extLst>
      <p:ext uri="{BB962C8B-B14F-4D97-AF65-F5344CB8AC3E}">
        <p14:creationId xmlns:p14="http://schemas.microsoft.com/office/powerpoint/2010/main" val="351678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9E3B29-2F9D-4C5F-85DD-3B2B61B4BFCC}" type="datetimeFigureOut">
              <a:rPr lang="en-GB" smtClean="0"/>
              <a:t>26/06/2023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0CF29F-0BC5-4822-881C-9149E573CFC8}" type="slidenum">
              <a:rPr lang="en-GB" smtClean="0"/>
              <a:t>‹#›</a:t>
            </a:fld>
            <a:endParaRPr lang="en-GB"/>
          </a:p>
        </p:txBody>
      </p:sp>
    </p:spTree>
    <p:extLst>
      <p:ext uri="{BB962C8B-B14F-4D97-AF65-F5344CB8AC3E}">
        <p14:creationId xmlns:p14="http://schemas.microsoft.com/office/powerpoint/2010/main" val="428728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99E3B29-2F9D-4C5F-85DD-3B2B61B4BFCC}" type="datetimeFigureOut">
              <a:rPr lang="en-GB" smtClean="0"/>
              <a:t>26/06/2023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0CF29F-0BC5-4822-881C-9149E573CFC8}" type="slidenum">
              <a:rPr lang="en-GB" smtClean="0"/>
              <a:t>‹#›</a:t>
            </a:fld>
            <a:endParaRPr lang="en-GB"/>
          </a:p>
        </p:txBody>
      </p:sp>
    </p:spTree>
    <p:extLst>
      <p:ext uri="{BB962C8B-B14F-4D97-AF65-F5344CB8AC3E}">
        <p14:creationId xmlns:p14="http://schemas.microsoft.com/office/powerpoint/2010/main" val="2955272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99E3B29-2F9D-4C5F-85DD-3B2B61B4BFCC}" type="datetimeFigureOut">
              <a:rPr lang="en-GB" smtClean="0"/>
              <a:t>26/06/2023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0CF29F-0BC5-4822-881C-9149E573CFC8}" type="slidenum">
              <a:rPr lang="en-GB" smtClean="0"/>
              <a:t>‹#›</a:t>
            </a:fld>
            <a:endParaRPr lang="en-GB"/>
          </a:p>
        </p:txBody>
      </p:sp>
    </p:spTree>
    <p:extLst>
      <p:ext uri="{BB962C8B-B14F-4D97-AF65-F5344CB8AC3E}">
        <p14:creationId xmlns:p14="http://schemas.microsoft.com/office/powerpoint/2010/main" val="4126003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99E3B29-2F9D-4C5F-85DD-3B2B61B4BFCC}" type="datetimeFigureOut">
              <a:rPr lang="en-GB" smtClean="0"/>
              <a:t>26/06/2023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40CF29F-0BC5-4822-881C-9149E573CFC8}" type="slidenum">
              <a:rPr lang="en-GB" smtClean="0"/>
              <a:t>‹#›</a:t>
            </a:fld>
            <a:endParaRPr lang="en-GB"/>
          </a:p>
        </p:txBody>
      </p:sp>
    </p:spTree>
    <p:extLst>
      <p:ext uri="{BB962C8B-B14F-4D97-AF65-F5344CB8AC3E}">
        <p14:creationId xmlns:p14="http://schemas.microsoft.com/office/powerpoint/2010/main" val="1507088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99E3B29-2F9D-4C5F-85DD-3B2B61B4BFCC}" type="datetimeFigureOut">
              <a:rPr lang="en-GB" smtClean="0"/>
              <a:t>26/06/2023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40CF29F-0BC5-4822-881C-9149E573CFC8}" type="slidenum">
              <a:rPr lang="en-GB" smtClean="0"/>
              <a:t>‹#›</a:t>
            </a:fld>
            <a:endParaRPr lang="en-GB"/>
          </a:p>
        </p:txBody>
      </p:sp>
    </p:spTree>
    <p:extLst>
      <p:ext uri="{BB962C8B-B14F-4D97-AF65-F5344CB8AC3E}">
        <p14:creationId xmlns:p14="http://schemas.microsoft.com/office/powerpoint/2010/main" val="614344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E3B29-2F9D-4C5F-85DD-3B2B61B4BFCC}" type="datetimeFigureOut">
              <a:rPr lang="en-GB" smtClean="0"/>
              <a:t>26/06/2023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40CF29F-0BC5-4822-881C-9149E573CFC8}" type="slidenum">
              <a:rPr lang="en-GB" smtClean="0"/>
              <a:t>‹#›</a:t>
            </a:fld>
            <a:endParaRPr lang="en-GB"/>
          </a:p>
        </p:txBody>
      </p:sp>
    </p:spTree>
    <p:extLst>
      <p:ext uri="{BB962C8B-B14F-4D97-AF65-F5344CB8AC3E}">
        <p14:creationId xmlns:p14="http://schemas.microsoft.com/office/powerpoint/2010/main" val="1775827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99E3B29-2F9D-4C5F-85DD-3B2B61B4BFCC}" type="datetimeFigureOut">
              <a:rPr lang="en-GB" smtClean="0"/>
              <a:t>26/06/2023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0CF29F-0BC5-4822-881C-9149E573CFC8}" type="slidenum">
              <a:rPr lang="en-GB" smtClean="0"/>
              <a:t>‹#›</a:t>
            </a:fld>
            <a:endParaRPr lang="en-GB"/>
          </a:p>
        </p:txBody>
      </p:sp>
    </p:spTree>
    <p:extLst>
      <p:ext uri="{BB962C8B-B14F-4D97-AF65-F5344CB8AC3E}">
        <p14:creationId xmlns:p14="http://schemas.microsoft.com/office/powerpoint/2010/main" val="3236131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99E3B29-2F9D-4C5F-85DD-3B2B61B4BFCC}" type="datetimeFigureOut">
              <a:rPr lang="en-GB" smtClean="0"/>
              <a:t>26/06/2023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0CF29F-0BC5-4822-881C-9149E573CFC8}" type="slidenum">
              <a:rPr lang="en-GB" smtClean="0"/>
              <a:t>‹#›</a:t>
            </a:fld>
            <a:endParaRPr lang="en-GB"/>
          </a:p>
        </p:txBody>
      </p:sp>
    </p:spTree>
    <p:extLst>
      <p:ext uri="{BB962C8B-B14F-4D97-AF65-F5344CB8AC3E}">
        <p14:creationId xmlns:p14="http://schemas.microsoft.com/office/powerpoint/2010/main" val="169715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9E3B29-2F9D-4C5F-85DD-3B2B61B4BFCC}" type="datetimeFigureOut">
              <a:rPr lang="en-GB" smtClean="0"/>
              <a:t>26/06/2023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0CF29F-0BC5-4822-881C-9149E573CFC8}" type="slidenum">
              <a:rPr lang="en-GB" smtClean="0"/>
              <a:t>‹#›</a:t>
            </a:fld>
            <a:endParaRPr lang="en-GB"/>
          </a:p>
        </p:txBody>
      </p:sp>
    </p:spTree>
    <p:extLst>
      <p:ext uri="{BB962C8B-B14F-4D97-AF65-F5344CB8AC3E}">
        <p14:creationId xmlns:p14="http://schemas.microsoft.com/office/powerpoint/2010/main" val="1923942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XWrDb0APhY0&amp;list=PLPG1Juwbnrz02pRoTBKDH0ADRx-jflPvY&amp;index=5"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4432" t="20447" r="39123" b="31518"/>
          <a:stretch/>
        </p:blipFill>
        <p:spPr>
          <a:xfrm>
            <a:off x="931172" y="826713"/>
            <a:ext cx="3964677" cy="2938012"/>
          </a:xfrm>
          <a:prstGeom prst="rect">
            <a:avLst/>
          </a:prstGeom>
        </p:spPr>
      </p:pic>
      <p:sp>
        <p:nvSpPr>
          <p:cNvPr id="5" name="TextBox 4"/>
          <p:cNvSpPr txBox="1"/>
          <p:nvPr/>
        </p:nvSpPr>
        <p:spPr>
          <a:xfrm>
            <a:off x="3364992" y="182880"/>
            <a:ext cx="9052560" cy="461665"/>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r"/>
            <a:r>
              <a:rPr lang="en-GB" sz="2400" dirty="0" smtClean="0"/>
              <a:t>Paper 2 : Design &amp; Making Principles    . </a:t>
            </a:r>
            <a:endParaRPr lang="en-GB" sz="2400" dirty="0"/>
          </a:p>
        </p:txBody>
      </p:sp>
      <p:sp>
        <p:nvSpPr>
          <p:cNvPr id="6" name="TextBox 5"/>
          <p:cNvSpPr txBox="1"/>
          <p:nvPr/>
        </p:nvSpPr>
        <p:spPr>
          <a:xfrm>
            <a:off x="322326" y="3752082"/>
            <a:ext cx="6085332" cy="3908762"/>
          </a:xfrm>
          <a:prstGeom prst="rect">
            <a:avLst/>
          </a:prstGeom>
          <a:noFill/>
        </p:spPr>
        <p:txBody>
          <a:bodyPr wrap="square" rtlCol="0">
            <a:spAutoFit/>
          </a:bodyPr>
          <a:lstStyle/>
          <a:p>
            <a:r>
              <a:rPr lang="en-GB" sz="1600" dirty="0" smtClean="0"/>
              <a:t>As part of your paper 2 you need to be able to discuss the work of some iconic Product and Graphic Designers. Watch the video in the link to understand all the designers covered in the course: </a:t>
            </a:r>
            <a:r>
              <a:rPr lang="en-GB" sz="1600" dirty="0" smtClean="0">
                <a:hlinkClick r:id="rId3"/>
              </a:rPr>
              <a:t>Video 2</a:t>
            </a:r>
            <a:endParaRPr lang="en-GB" sz="1600" dirty="0" smtClean="0"/>
          </a:p>
          <a:p>
            <a:endParaRPr lang="en-GB" sz="1600" dirty="0"/>
          </a:p>
          <a:p>
            <a:r>
              <a:rPr lang="en-GB" sz="1600" dirty="0" smtClean="0"/>
              <a:t>You will choose 1 Designer from the next slide and create a digital revision / learning resources to be used by all A Level Product Design students.</a:t>
            </a:r>
          </a:p>
          <a:p>
            <a:endParaRPr lang="en-GB" sz="1600" dirty="0"/>
          </a:p>
          <a:p>
            <a:r>
              <a:rPr lang="en-GB" sz="1600" dirty="0" smtClean="0"/>
              <a:t>You should complete the task on PowerPoint so that it can be enlarged to an A3 size in printing. This means that your text can be as small as a size 5.</a:t>
            </a:r>
          </a:p>
          <a:p>
            <a:endParaRPr lang="en-GB" dirty="0"/>
          </a:p>
          <a:p>
            <a:endParaRPr lang="en-GB" dirty="0" smtClean="0"/>
          </a:p>
          <a:p>
            <a:endParaRPr lang="en-GB" dirty="0"/>
          </a:p>
          <a:p>
            <a:endParaRPr lang="en-GB" dirty="0"/>
          </a:p>
        </p:txBody>
      </p:sp>
      <p:sp>
        <p:nvSpPr>
          <p:cNvPr id="7" name="TextBox 6"/>
          <p:cNvSpPr txBox="1"/>
          <p:nvPr/>
        </p:nvSpPr>
        <p:spPr>
          <a:xfrm>
            <a:off x="6579108" y="1155562"/>
            <a:ext cx="5365242" cy="4801314"/>
          </a:xfrm>
          <a:prstGeom prst="rect">
            <a:avLst/>
          </a:prstGeom>
          <a:noFill/>
        </p:spPr>
        <p:txBody>
          <a:bodyPr wrap="square" rtlCol="0">
            <a:spAutoFit/>
          </a:bodyPr>
          <a:lstStyle/>
          <a:p>
            <a:r>
              <a:rPr lang="en-GB" sz="1600" b="1" dirty="0" smtClean="0"/>
              <a:t>What to include:</a:t>
            </a:r>
          </a:p>
          <a:p>
            <a:pPr marL="285750" indent="-285750">
              <a:buFont typeface="Arial" panose="020B0604020202020204" pitchFamily="34" charset="0"/>
              <a:buChar char="•"/>
            </a:pPr>
            <a:r>
              <a:rPr lang="en-GB" sz="1600" dirty="0" smtClean="0"/>
              <a:t>Overall page design which reflects the style of the designer.</a:t>
            </a:r>
          </a:p>
          <a:p>
            <a:pPr marL="285750" indent="-285750">
              <a:buFont typeface="Arial" panose="020B0604020202020204" pitchFamily="34" charset="0"/>
              <a:buChar char="•"/>
            </a:pPr>
            <a:r>
              <a:rPr lang="en-GB" sz="1600" dirty="0" smtClean="0"/>
              <a:t>Explanation of the design philosophy of the designer and the key features seen in the designers work e.g. Japanese travel inspired their work, use of simplified form and colour theory.</a:t>
            </a:r>
          </a:p>
          <a:p>
            <a:pPr marL="285750" indent="-285750">
              <a:buFont typeface="Arial" panose="020B0604020202020204" pitchFamily="34" charset="0"/>
              <a:buChar char="•"/>
            </a:pPr>
            <a:r>
              <a:rPr lang="en-GB" sz="1600" dirty="0" smtClean="0"/>
              <a:t>Key terms to describe the designers work.</a:t>
            </a:r>
          </a:p>
          <a:p>
            <a:pPr marL="285750" indent="-285750">
              <a:buFont typeface="Arial" panose="020B0604020202020204" pitchFamily="34" charset="0"/>
              <a:buChar char="•"/>
            </a:pPr>
            <a:r>
              <a:rPr lang="en-GB" sz="1600" dirty="0" smtClean="0"/>
              <a:t>Names and images of iconic  products from this designer.</a:t>
            </a:r>
          </a:p>
          <a:p>
            <a:pPr marL="285750" indent="-285750">
              <a:buFont typeface="Arial" panose="020B0604020202020204" pitchFamily="34" charset="0"/>
              <a:buChar char="•"/>
            </a:pPr>
            <a:r>
              <a:rPr lang="en-GB" sz="1600" dirty="0" smtClean="0"/>
              <a:t>For each iconic product explain how its features, materials, manufacture </a:t>
            </a:r>
            <a:r>
              <a:rPr lang="en-GB" sz="1600" dirty="0" err="1" smtClean="0"/>
              <a:t>etc</a:t>
            </a:r>
            <a:r>
              <a:rPr lang="en-GB" sz="1600" dirty="0" smtClean="0"/>
              <a:t> reflect the style or design philosophy of the designer.</a:t>
            </a:r>
          </a:p>
          <a:p>
            <a:pPr marL="285750" indent="-285750">
              <a:buFont typeface="Arial" panose="020B0604020202020204" pitchFamily="34" charset="0"/>
              <a:buChar char="•"/>
            </a:pPr>
            <a:r>
              <a:rPr lang="en-GB" sz="1600" dirty="0" smtClean="0"/>
              <a:t>Names and product images of products designed by others designers which have been inspired by the iconic designer.</a:t>
            </a:r>
          </a:p>
          <a:p>
            <a:pPr marL="285750" indent="-285750">
              <a:buFont typeface="Arial" panose="020B0604020202020204" pitchFamily="34" charset="0"/>
              <a:buChar char="•"/>
            </a:pPr>
            <a:endParaRPr lang="en-GB" dirty="0" smtClean="0"/>
          </a:p>
          <a:p>
            <a:r>
              <a:rPr lang="en-GB" sz="1600" dirty="0" smtClean="0"/>
              <a:t>On the next page you will see a slide which includes the iconic designers you can choose from and some basic information about them to start your research. There is a further slide which gives an example of a designer page for Santiago </a:t>
            </a:r>
            <a:r>
              <a:rPr lang="en-GB" sz="1600" dirty="0" err="1" smtClean="0"/>
              <a:t>Calatava</a:t>
            </a:r>
            <a:r>
              <a:rPr lang="en-GB" sz="1600" dirty="0"/>
              <a:t> </a:t>
            </a:r>
            <a:r>
              <a:rPr lang="en-GB" sz="1600" dirty="0" smtClean="0"/>
              <a:t>which may inspire you.</a:t>
            </a:r>
            <a:endParaRPr lang="en-GB" sz="1600" dirty="0"/>
          </a:p>
        </p:txBody>
      </p:sp>
      <p:sp>
        <p:nvSpPr>
          <p:cNvPr id="8" name="TextBox 7"/>
          <p:cNvSpPr txBox="1"/>
          <p:nvPr/>
        </p:nvSpPr>
        <p:spPr>
          <a:xfrm>
            <a:off x="2279142" y="68580"/>
            <a:ext cx="2171700" cy="707886"/>
          </a:xfrm>
          <a:prstGeom prst="rect">
            <a:avLst/>
          </a:prstGeom>
          <a:noFill/>
        </p:spPr>
        <p:txBody>
          <a:bodyPr wrap="square" rtlCol="0">
            <a:spAutoFit/>
          </a:bodyPr>
          <a:lstStyle/>
          <a:p>
            <a:r>
              <a:rPr lang="en-GB" sz="4000" b="1" dirty="0" smtClean="0"/>
              <a:t>Task 2</a:t>
            </a:r>
            <a:endParaRPr lang="en-GB" sz="4000" b="1" dirty="0"/>
          </a:p>
        </p:txBody>
      </p:sp>
    </p:spTree>
    <p:extLst>
      <p:ext uri="{BB962C8B-B14F-4D97-AF65-F5344CB8AC3E}">
        <p14:creationId xmlns:p14="http://schemas.microsoft.com/office/powerpoint/2010/main" val="4077949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94744670"/>
              </p:ext>
            </p:extLst>
          </p:nvPr>
        </p:nvGraphicFramePr>
        <p:xfrm>
          <a:off x="1108590" y="371579"/>
          <a:ext cx="2952055" cy="1973023"/>
        </p:xfrm>
        <a:graphic>
          <a:graphicData uri="http://schemas.openxmlformats.org/drawingml/2006/table">
            <a:tbl>
              <a:tblPr firstRow="1" bandRow="1">
                <a:tableStyleId>{5C22544A-7EE6-4342-B048-85BDC9FD1C3A}</a:tableStyleId>
              </a:tblPr>
              <a:tblGrid>
                <a:gridCol w="962647">
                  <a:extLst>
                    <a:ext uri="{9D8B030D-6E8A-4147-A177-3AD203B41FA5}">
                      <a16:colId xmlns:a16="http://schemas.microsoft.com/office/drawing/2014/main" val="2367110448"/>
                    </a:ext>
                  </a:extLst>
                </a:gridCol>
                <a:gridCol w="1989408">
                  <a:extLst>
                    <a:ext uri="{9D8B030D-6E8A-4147-A177-3AD203B41FA5}">
                      <a16:colId xmlns:a16="http://schemas.microsoft.com/office/drawing/2014/main" val="808286868"/>
                    </a:ext>
                  </a:extLst>
                </a:gridCol>
              </a:tblGrid>
              <a:tr h="251050">
                <a:tc gridSpan="2">
                  <a:txBody>
                    <a:bodyPr/>
                    <a:lstStyle/>
                    <a:p>
                      <a:pPr algn="ctr"/>
                      <a:r>
                        <a:rPr lang="en-GB" sz="1000" dirty="0" smtClean="0">
                          <a:solidFill>
                            <a:schemeClr val="tx1"/>
                          </a:solidFill>
                          <a:latin typeface="Tahoma" panose="020B0604030504040204" pitchFamily="34" charset="0"/>
                          <a:ea typeface="Tahoma" panose="020B0604030504040204" pitchFamily="34" charset="0"/>
                          <a:cs typeface="Tahoma" panose="020B0604030504040204" pitchFamily="34" charset="0"/>
                        </a:rPr>
                        <a:t>Phillipe </a:t>
                      </a:r>
                      <a:r>
                        <a:rPr lang="en-GB" sz="1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Starck</a:t>
                      </a:r>
                      <a:endParaRPr lang="en-GB" sz="10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GB"/>
                    </a:p>
                  </a:txBody>
                  <a:tcPr/>
                </a:tc>
                <a:extLst>
                  <a:ext uri="{0D108BD9-81ED-4DB2-BD59-A6C34878D82A}">
                    <a16:rowId xmlns:a16="http://schemas.microsoft.com/office/drawing/2014/main" val="653806417"/>
                  </a:ext>
                </a:extLst>
              </a:tr>
              <a:tr h="368571">
                <a:tc>
                  <a:txBody>
                    <a:bodyPr/>
                    <a:lstStyle/>
                    <a:p>
                      <a:pPr algn="ctr"/>
                      <a:r>
                        <a:rPr lang="en-GB" sz="1000" b="1" baseline="0" dirty="0" smtClean="0">
                          <a:latin typeface="Tahoma" panose="020B0604030504040204" pitchFamily="34" charset="0"/>
                          <a:ea typeface="Tahoma" panose="020B0604030504040204" pitchFamily="34" charset="0"/>
                          <a:cs typeface="Tahoma" panose="020B0604030504040204" pitchFamily="34" charset="0"/>
                        </a:rPr>
                        <a:t>Image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b="1" baseline="0" dirty="0" smtClean="0">
                          <a:latin typeface="Tahoma" panose="020B0604030504040204" pitchFamily="34" charset="0"/>
                          <a:ea typeface="Tahoma" panose="020B0604030504040204" pitchFamily="34" charset="0"/>
                          <a:cs typeface="Tahoma" panose="020B0604030504040204" pitchFamily="34" charset="0"/>
                        </a:rPr>
                        <a:t>Juicy </a:t>
                      </a:r>
                      <a:r>
                        <a:rPr lang="en-GB" sz="1000" b="1" baseline="0" dirty="0" err="1" smtClean="0">
                          <a:latin typeface="Tahoma" panose="020B0604030504040204" pitchFamily="34" charset="0"/>
                          <a:ea typeface="Tahoma" panose="020B0604030504040204" pitchFamily="34" charset="0"/>
                          <a:cs typeface="Tahoma" panose="020B0604030504040204" pitchFamily="34" charset="0"/>
                        </a:rPr>
                        <a:t>Salif</a:t>
                      </a:r>
                      <a:r>
                        <a:rPr lang="en-GB" sz="1000" b="1" baseline="0" dirty="0" smtClean="0">
                          <a:latin typeface="Tahoma" panose="020B0604030504040204" pitchFamily="34" charset="0"/>
                          <a:ea typeface="Tahoma" panose="020B0604030504040204" pitchFamily="34" charset="0"/>
                          <a:cs typeface="Tahoma" panose="020B0604030504040204" pitchFamily="34" charset="0"/>
                        </a:rPr>
                        <a:t> Lemon Squeezer (1990)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7412297"/>
                  </a:ext>
                </a:extLst>
              </a:tr>
              <a:tr h="1325733">
                <a:tc>
                  <a:txBody>
                    <a:bodyPr/>
                    <a:lstStyle/>
                    <a:p>
                      <a:pPr marL="171450" indent="-171450" algn="ctr">
                        <a:buFont typeface="Arial" panose="020B0604020202020204" pitchFamily="34" charset="0"/>
                        <a:buChar char="•"/>
                      </a:pPr>
                      <a:endParaRPr lang="en-GB" sz="1000" baseline="0" dirty="0" smtClean="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Arial" panose="020B0604020202020204" pitchFamily="34" charset="0"/>
                        <a:buChar char="•"/>
                      </a:pPr>
                      <a:r>
                        <a:rPr lang="en-GB" sz="1000" baseline="0" dirty="0" smtClean="0">
                          <a:latin typeface="Tahoma" panose="020B0604030504040204" pitchFamily="34" charset="0"/>
                          <a:ea typeface="Tahoma" panose="020B0604030504040204" pitchFamily="34" charset="0"/>
                          <a:cs typeface="Tahoma" panose="020B0604030504040204" pitchFamily="34" charset="0"/>
                        </a:rPr>
                        <a:t>Aluminium casting</a:t>
                      </a:r>
                    </a:p>
                    <a:p>
                      <a:pPr marL="171450" indent="-171450" algn="ctr">
                        <a:buFont typeface="Arial" panose="020B0604020202020204" pitchFamily="34" charset="0"/>
                        <a:buChar char="•"/>
                      </a:pPr>
                      <a:r>
                        <a:rPr lang="en-GB" sz="1000" baseline="0" dirty="0" smtClean="0">
                          <a:latin typeface="Tahoma" panose="020B0604030504040204" pitchFamily="34" charset="0"/>
                          <a:ea typeface="Tahoma" panose="020B0604030504040204" pitchFamily="34" charset="0"/>
                          <a:cs typeface="Tahoma" panose="020B0604030504040204" pitchFamily="34" charset="0"/>
                        </a:rPr>
                        <a:t>Inspired by Phillipe </a:t>
                      </a:r>
                      <a:r>
                        <a:rPr lang="en-GB" sz="1000" baseline="0" dirty="0" err="1" smtClean="0">
                          <a:latin typeface="Tahoma" panose="020B0604030504040204" pitchFamily="34" charset="0"/>
                          <a:ea typeface="Tahoma" panose="020B0604030504040204" pitchFamily="34" charset="0"/>
                          <a:cs typeface="Tahoma" panose="020B0604030504040204" pitchFamily="34" charset="0"/>
                        </a:rPr>
                        <a:t>Starck</a:t>
                      </a:r>
                      <a:r>
                        <a:rPr lang="en-GB" sz="1000" baseline="0" dirty="0" smtClean="0">
                          <a:latin typeface="Tahoma" panose="020B0604030504040204" pitchFamily="34" charset="0"/>
                          <a:ea typeface="Tahoma" panose="020B0604030504040204" pitchFamily="34" charset="0"/>
                          <a:cs typeface="Tahoma" panose="020B0604030504040204" pitchFamily="34" charset="0"/>
                        </a:rPr>
                        <a:t> eating squid</a:t>
                      </a:r>
                    </a:p>
                    <a:p>
                      <a:pPr marL="171450" indent="-171450" algn="ctr">
                        <a:buFont typeface="Arial" panose="020B0604020202020204" pitchFamily="34" charset="0"/>
                        <a:buChar char="•"/>
                      </a:pPr>
                      <a:r>
                        <a:rPr lang="en-GB" sz="1000" baseline="0" dirty="0" smtClean="0">
                          <a:latin typeface="Tahoma" panose="020B0604030504040204" pitchFamily="34" charset="0"/>
                          <a:ea typeface="Tahoma" panose="020B0604030504040204" pitchFamily="34" charset="0"/>
                          <a:cs typeface="Tahoma" panose="020B0604030504040204" pitchFamily="34" charset="0"/>
                        </a:rPr>
                        <a:t>Sculptural aesthetics</a:t>
                      </a:r>
                    </a:p>
                    <a:p>
                      <a:pPr marL="171450" indent="-171450" algn="ctr">
                        <a:buFont typeface="Arial" panose="020B0604020202020204" pitchFamily="34" charset="0"/>
                        <a:buChar char="•"/>
                      </a:pPr>
                      <a:r>
                        <a:rPr lang="en-GB" sz="1000" baseline="0" dirty="0" smtClean="0">
                          <a:latin typeface="Tahoma" panose="020B0604030504040204" pitchFamily="34" charset="0"/>
                          <a:ea typeface="Tahoma" panose="020B0604030504040204" pitchFamily="34" charset="0"/>
                          <a:cs typeface="Tahoma" panose="020B0604030504040204" pitchFamily="34" charset="0"/>
                        </a:rPr>
                        <a:t>Potentially unstable</a:t>
                      </a:r>
                    </a:p>
                    <a:p>
                      <a:pPr marL="171450" indent="-171450" algn="ctr">
                        <a:buFont typeface="Arial" panose="020B0604020202020204" pitchFamily="34" charset="0"/>
                        <a:buChar char="•"/>
                      </a:pPr>
                      <a:r>
                        <a:rPr lang="en-GB" sz="1000" baseline="0" dirty="0" smtClean="0">
                          <a:latin typeface="Tahoma" panose="020B0604030504040204" pitchFamily="34" charset="0"/>
                          <a:ea typeface="Tahoma" panose="020B0604030504040204" pitchFamily="34" charset="0"/>
                          <a:cs typeface="Tahoma" panose="020B0604030504040204" pitchFamily="34" charset="0"/>
                        </a:rPr>
                        <a:t>Pip collection isn’t perfect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8119118"/>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70311759"/>
              </p:ext>
            </p:extLst>
          </p:nvPr>
        </p:nvGraphicFramePr>
        <p:xfrm>
          <a:off x="4239694" y="387501"/>
          <a:ext cx="3000879" cy="1924043"/>
        </p:xfrm>
        <a:graphic>
          <a:graphicData uri="http://schemas.openxmlformats.org/drawingml/2006/table">
            <a:tbl>
              <a:tblPr firstRow="1" bandRow="1">
                <a:tableStyleId>{5C22544A-7EE6-4342-B048-85BDC9FD1C3A}</a:tableStyleId>
              </a:tblPr>
              <a:tblGrid>
                <a:gridCol w="805067">
                  <a:extLst>
                    <a:ext uri="{9D8B030D-6E8A-4147-A177-3AD203B41FA5}">
                      <a16:colId xmlns:a16="http://schemas.microsoft.com/office/drawing/2014/main" val="2367110448"/>
                    </a:ext>
                  </a:extLst>
                </a:gridCol>
                <a:gridCol w="2195812">
                  <a:extLst>
                    <a:ext uri="{9D8B030D-6E8A-4147-A177-3AD203B41FA5}">
                      <a16:colId xmlns:a16="http://schemas.microsoft.com/office/drawing/2014/main" val="808286868"/>
                    </a:ext>
                  </a:extLst>
                </a:gridCol>
              </a:tblGrid>
              <a:tr h="266458">
                <a:tc gridSpan="2">
                  <a:txBody>
                    <a:bodyPr/>
                    <a:lstStyle/>
                    <a:p>
                      <a:pPr algn="ctr"/>
                      <a:r>
                        <a:rPr lang="en-GB" sz="1000" dirty="0" smtClean="0">
                          <a:solidFill>
                            <a:schemeClr val="tx1"/>
                          </a:solidFill>
                          <a:latin typeface="Tahoma" panose="020B0604030504040204" pitchFamily="34" charset="0"/>
                          <a:ea typeface="Tahoma" panose="020B0604030504040204" pitchFamily="34" charset="0"/>
                          <a:cs typeface="Tahoma" panose="020B0604030504040204" pitchFamily="34" charset="0"/>
                        </a:rPr>
                        <a:t>James Dyson</a:t>
                      </a:r>
                      <a:endParaRPr lang="en-GB" sz="10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GB"/>
                    </a:p>
                  </a:txBody>
                  <a:tcPr/>
                </a:tc>
                <a:extLst>
                  <a:ext uri="{0D108BD9-81ED-4DB2-BD59-A6C34878D82A}">
                    <a16:rowId xmlns:a16="http://schemas.microsoft.com/office/drawing/2014/main" val="653806417"/>
                  </a:ext>
                </a:extLst>
              </a:tr>
              <a:tr h="250489">
                <a:tc>
                  <a:txBody>
                    <a:bodyPr/>
                    <a:lstStyle/>
                    <a:p>
                      <a:pPr algn="ctr"/>
                      <a:r>
                        <a:rPr lang="en-GB" sz="1000" b="1" baseline="0" dirty="0" smtClean="0">
                          <a:latin typeface="Tahoma" panose="020B0604030504040204" pitchFamily="34" charset="0"/>
                          <a:ea typeface="Tahoma" panose="020B0604030504040204" pitchFamily="34" charset="0"/>
                          <a:cs typeface="Tahoma" panose="020B0604030504040204" pitchFamily="34" charset="0"/>
                        </a:rPr>
                        <a:t>Image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b="1" baseline="0" dirty="0" smtClean="0">
                          <a:latin typeface="Tahoma" panose="020B0604030504040204" pitchFamily="34" charset="0"/>
                          <a:ea typeface="Tahoma" panose="020B0604030504040204" pitchFamily="34" charset="0"/>
                          <a:cs typeface="Tahoma" panose="020B0604030504040204" pitchFamily="34" charset="0"/>
                        </a:rPr>
                        <a:t>DC01 Vacuum Cleaner (1993)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7412297"/>
                  </a:ext>
                </a:extLst>
              </a:tr>
              <a:tr h="1407096">
                <a:tc>
                  <a:txBody>
                    <a:bodyPr/>
                    <a:lstStyle/>
                    <a:p>
                      <a:pPr marL="171450" indent="-171450" algn="ctr">
                        <a:buFont typeface="Arial" panose="020B0604020202020204" pitchFamily="34" charset="0"/>
                        <a:buChar char="•"/>
                      </a:pPr>
                      <a:endParaRPr lang="en-GB" sz="1000" baseline="0" dirty="0" smtClean="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Arial" panose="020B0604020202020204" pitchFamily="34" charset="0"/>
                        <a:buChar char="•"/>
                      </a:pPr>
                      <a:r>
                        <a:rPr lang="en-GB" sz="1000" baseline="0" dirty="0" smtClean="0">
                          <a:latin typeface="Tahoma" panose="020B0604030504040204" pitchFamily="34" charset="0"/>
                          <a:ea typeface="Tahoma" panose="020B0604030504040204" pitchFamily="34" charset="0"/>
                          <a:cs typeface="Tahoma" panose="020B0604030504040204" pitchFamily="34" charset="0"/>
                        </a:rPr>
                        <a:t>Introduced “bag-less” dual-cyclone cleaning system</a:t>
                      </a:r>
                    </a:p>
                    <a:p>
                      <a:pPr marL="171450" indent="-171450" algn="ctr">
                        <a:buFont typeface="Arial" panose="020B0604020202020204" pitchFamily="34" charset="0"/>
                        <a:buChar char="•"/>
                      </a:pPr>
                      <a:r>
                        <a:rPr lang="en-GB" sz="1000" baseline="0" dirty="0" smtClean="0">
                          <a:latin typeface="Tahoma" panose="020B0604030504040204" pitchFamily="34" charset="0"/>
                          <a:ea typeface="Tahoma" panose="020B0604030504040204" pitchFamily="34" charset="0"/>
                          <a:cs typeface="Tahoma" panose="020B0604030504040204" pitchFamily="34" charset="0"/>
                        </a:rPr>
                        <a:t>Colour scheme aids use</a:t>
                      </a:r>
                    </a:p>
                    <a:p>
                      <a:pPr marL="171450" indent="-171450" algn="ctr">
                        <a:buFont typeface="Arial" panose="020B0604020202020204" pitchFamily="34" charset="0"/>
                        <a:buChar char="•"/>
                      </a:pPr>
                      <a:r>
                        <a:rPr lang="en-GB" sz="1000" baseline="0" dirty="0" smtClean="0">
                          <a:latin typeface="Tahoma" panose="020B0604030504040204" pitchFamily="34" charset="0"/>
                          <a:ea typeface="Tahoma" panose="020B0604030504040204" pitchFamily="34" charset="0"/>
                          <a:cs typeface="Tahoma" panose="020B0604030504040204" pitchFamily="34" charset="0"/>
                        </a:rPr>
                        <a:t>Injection moulded ABS</a:t>
                      </a:r>
                    </a:p>
                    <a:p>
                      <a:pPr marL="171450" indent="-171450" algn="ctr">
                        <a:buFont typeface="Arial" panose="020B0604020202020204" pitchFamily="34" charset="0"/>
                        <a:buChar char="•"/>
                      </a:pPr>
                      <a:r>
                        <a:rPr lang="en-GB" sz="1000" baseline="0" dirty="0" smtClean="0">
                          <a:latin typeface="Tahoma" panose="020B0604030504040204" pitchFamily="34" charset="0"/>
                          <a:ea typeface="Tahoma" panose="020B0604030504040204" pitchFamily="34" charset="0"/>
                          <a:cs typeface="Tahoma" panose="020B0604030504040204" pitchFamily="34" charset="0"/>
                        </a:rPr>
                        <a:t>Uses many integral fixings</a:t>
                      </a:r>
                    </a:p>
                    <a:p>
                      <a:pPr marL="171450" indent="-171450" algn="ctr">
                        <a:buFont typeface="Arial" panose="020B0604020202020204" pitchFamily="34" charset="0"/>
                        <a:buChar char="•"/>
                      </a:pPr>
                      <a:r>
                        <a:rPr lang="en-GB" sz="1000" baseline="0" dirty="0" smtClean="0">
                          <a:latin typeface="Tahoma" panose="020B0604030504040204" pitchFamily="34" charset="0"/>
                          <a:ea typeface="Tahoma" panose="020B0604030504040204" pitchFamily="34" charset="0"/>
                          <a:cs typeface="Tahoma" panose="020B0604030504040204" pitchFamily="34" charset="0"/>
                        </a:rPr>
                        <a:t>Clear bin shows dust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811911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38101979"/>
              </p:ext>
            </p:extLst>
          </p:nvPr>
        </p:nvGraphicFramePr>
        <p:xfrm>
          <a:off x="7525312" y="387501"/>
          <a:ext cx="3058963" cy="1928750"/>
        </p:xfrm>
        <a:graphic>
          <a:graphicData uri="http://schemas.openxmlformats.org/drawingml/2006/table">
            <a:tbl>
              <a:tblPr firstRow="1" bandRow="1">
                <a:tableStyleId>{5C22544A-7EE6-4342-B048-85BDC9FD1C3A}</a:tableStyleId>
              </a:tblPr>
              <a:tblGrid>
                <a:gridCol w="1028921">
                  <a:extLst>
                    <a:ext uri="{9D8B030D-6E8A-4147-A177-3AD203B41FA5}">
                      <a16:colId xmlns:a16="http://schemas.microsoft.com/office/drawing/2014/main" val="2367110448"/>
                    </a:ext>
                  </a:extLst>
                </a:gridCol>
                <a:gridCol w="2030042">
                  <a:extLst>
                    <a:ext uri="{9D8B030D-6E8A-4147-A177-3AD203B41FA5}">
                      <a16:colId xmlns:a16="http://schemas.microsoft.com/office/drawing/2014/main" val="808286868"/>
                    </a:ext>
                  </a:extLst>
                </a:gridCol>
              </a:tblGrid>
              <a:tr h="244001">
                <a:tc gridSpan="2">
                  <a:txBody>
                    <a:bodyPr/>
                    <a:lstStyle/>
                    <a:p>
                      <a:pPr algn="ctr"/>
                      <a:r>
                        <a:rPr lang="en-GB" sz="1000" dirty="0" smtClean="0">
                          <a:solidFill>
                            <a:schemeClr val="tx1"/>
                          </a:solidFill>
                          <a:latin typeface="Tahoma" panose="020B0604030504040204" pitchFamily="34" charset="0"/>
                          <a:ea typeface="Tahoma" panose="020B0604030504040204" pitchFamily="34" charset="0"/>
                          <a:cs typeface="Tahoma" panose="020B0604030504040204" pitchFamily="34" charset="0"/>
                        </a:rPr>
                        <a:t>Margaret Calvert</a:t>
                      </a:r>
                      <a:endParaRPr lang="en-GB" sz="10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GB"/>
                    </a:p>
                  </a:txBody>
                  <a:tcPr/>
                </a:tc>
                <a:extLst>
                  <a:ext uri="{0D108BD9-81ED-4DB2-BD59-A6C34878D82A}">
                    <a16:rowId xmlns:a16="http://schemas.microsoft.com/office/drawing/2014/main" val="653806417"/>
                  </a:ext>
                </a:extLst>
              </a:tr>
              <a:tr h="362846">
                <a:tc>
                  <a:txBody>
                    <a:bodyPr/>
                    <a:lstStyle/>
                    <a:p>
                      <a:pPr algn="ctr"/>
                      <a:r>
                        <a:rPr lang="en-GB" sz="1000" b="1" baseline="0" dirty="0" smtClean="0">
                          <a:latin typeface="Tahoma" panose="020B0604030504040204" pitchFamily="34" charset="0"/>
                          <a:ea typeface="Tahoma" panose="020B0604030504040204" pitchFamily="34" charset="0"/>
                          <a:cs typeface="Tahoma" panose="020B0604030504040204" pitchFamily="34" charset="0"/>
                        </a:rPr>
                        <a:t>Image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b="1" baseline="0" dirty="0" smtClean="0">
                          <a:latin typeface="Tahoma" panose="020B0604030504040204" pitchFamily="34" charset="0"/>
                          <a:ea typeface="Tahoma" panose="020B0604030504040204" pitchFamily="34" charset="0"/>
                          <a:cs typeface="Tahoma" panose="020B0604030504040204" pitchFamily="34" charset="0"/>
                        </a:rPr>
                        <a:t>“Men at Work” Road Sign (1965)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7412297"/>
                  </a:ext>
                </a:extLst>
              </a:tr>
              <a:tr h="1288509">
                <a:tc>
                  <a:txBody>
                    <a:bodyPr/>
                    <a:lstStyle/>
                    <a:p>
                      <a:pPr marL="171450" indent="-171450" algn="ctr">
                        <a:buFont typeface="Arial" panose="020B0604020202020204" pitchFamily="34" charset="0"/>
                        <a:buChar char="•"/>
                      </a:pPr>
                      <a:endParaRPr lang="en-GB" sz="1000" baseline="0" dirty="0" smtClean="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Arial" panose="020B0604020202020204" pitchFamily="34" charset="0"/>
                        <a:buChar char="•"/>
                      </a:pPr>
                      <a:r>
                        <a:rPr lang="en-GB" sz="1000" baseline="0" dirty="0" smtClean="0">
                          <a:latin typeface="Tahoma" panose="020B0604030504040204" pitchFamily="34" charset="0"/>
                          <a:ea typeface="Tahoma" panose="020B0604030504040204" pitchFamily="34" charset="0"/>
                          <a:cs typeface="Tahoma" panose="020B0604030504040204" pitchFamily="34" charset="0"/>
                        </a:rPr>
                        <a:t>Stylised pictogram</a:t>
                      </a:r>
                    </a:p>
                    <a:p>
                      <a:pPr marL="171450" indent="-171450" algn="ctr">
                        <a:buFont typeface="Arial" panose="020B0604020202020204" pitchFamily="34" charset="0"/>
                        <a:buChar char="•"/>
                      </a:pPr>
                      <a:r>
                        <a:rPr lang="en-GB" sz="1000" baseline="0" dirty="0" smtClean="0">
                          <a:latin typeface="Tahoma" panose="020B0604030504040204" pitchFamily="34" charset="0"/>
                          <a:ea typeface="Tahoma" panose="020B0604030504040204" pitchFamily="34" charset="0"/>
                          <a:cs typeface="Tahoma" panose="020B0604030504040204" pitchFamily="34" charset="0"/>
                        </a:rPr>
                        <a:t>Simple and clear communication</a:t>
                      </a:r>
                    </a:p>
                    <a:p>
                      <a:pPr marL="171450" indent="-171450" algn="ctr">
                        <a:buFont typeface="Arial" panose="020B0604020202020204" pitchFamily="34" charset="0"/>
                        <a:buChar char="•"/>
                      </a:pPr>
                      <a:r>
                        <a:rPr lang="en-GB" sz="1000" baseline="0" dirty="0" smtClean="0">
                          <a:latin typeface="Tahoma" panose="020B0604030504040204" pitchFamily="34" charset="0"/>
                          <a:ea typeface="Tahoma" panose="020B0604030504040204" pitchFamily="34" charset="0"/>
                          <a:cs typeface="Tahoma" panose="020B0604030504040204" pitchFamily="34" charset="0"/>
                        </a:rPr>
                        <a:t>Standardised sign systems</a:t>
                      </a:r>
                    </a:p>
                    <a:p>
                      <a:pPr marL="171450" indent="-171450" algn="ctr">
                        <a:buFont typeface="Arial" panose="020B0604020202020204" pitchFamily="34" charset="0"/>
                        <a:buChar char="•"/>
                      </a:pPr>
                      <a:r>
                        <a:rPr lang="en-GB" sz="1000" baseline="0" dirty="0" smtClean="0">
                          <a:latin typeface="Tahoma" panose="020B0604030504040204" pitchFamily="34" charset="0"/>
                          <a:ea typeface="Tahoma" panose="020B0604030504040204" pitchFamily="34" charset="0"/>
                          <a:cs typeface="Tahoma" panose="020B0604030504040204" pitchFamily="34" charset="0"/>
                        </a:rPr>
                        <a:t>Replaced old-fashioned signs that had ‘all caps’ text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8119118"/>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858188339"/>
              </p:ext>
            </p:extLst>
          </p:nvPr>
        </p:nvGraphicFramePr>
        <p:xfrm>
          <a:off x="1854413" y="2497572"/>
          <a:ext cx="3821248" cy="1973023"/>
        </p:xfrm>
        <a:graphic>
          <a:graphicData uri="http://schemas.openxmlformats.org/drawingml/2006/table">
            <a:tbl>
              <a:tblPr firstRow="1" bandRow="1">
                <a:tableStyleId>{5C22544A-7EE6-4342-B048-85BDC9FD1C3A}</a:tableStyleId>
              </a:tblPr>
              <a:tblGrid>
                <a:gridCol w="1910624">
                  <a:extLst>
                    <a:ext uri="{9D8B030D-6E8A-4147-A177-3AD203B41FA5}">
                      <a16:colId xmlns:a16="http://schemas.microsoft.com/office/drawing/2014/main" val="2367110448"/>
                    </a:ext>
                  </a:extLst>
                </a:gridCol>
                <a:gridCol w="1910624">
                  <a:extLst>
                    <a:ext uri="{9D8B030D-6E8A-4147-A177-3AD203B41FA5}">
                      <a16:colId xmlns:a16="http://schemas.microsoft.com/office/drawing/2014/main" val="808286868"/>
                    </a:ext>
                  </a:extLst>
                </a:gridCol>
              </a:tblGrid>
              <a:tr h="251050">
                <a:tc gridSpan="2">
                  <a:txBody>
                    <a:bodyPr/>
                    <a:lstStyle/>
                    <a:p>
                      <a:pPr algn="ctr"/>
                      <a:r>
                        <a:rPr lang="en-GB" sz="1000" dirty="0" smtClean="0">
                          <a:solidFill>
                            <a:schemeClr val="tx1"/>
                          </a:solidFill>
                          <a:latin typeface="Tahoma" panose="020B0604030504040204" pitchFamily="34" charset="0"/>
                          <a:ea typeface="Tahoma" panose="020B0604030504040204" pitchFamily="34" charset="0"/>
                          <a:cs typeface="Tahoma" panose="020B0604030504040204" pitchFamily="34" charset="0"/>
                        </a:rPr>
                        <a:t>Dieter Rams</a:t>
                      </a:r>
                      <a:endParaRPr lang="en-GB" sz="10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GB"/>
                    </a:p>
                  </a:txBody>
                  <a:tcPr/>
                </a:tc>
                <a:extLst>
                  <a:ext uri="{0D108BD9-81ED-4DB2-BD59-A6C34878D82A}">
                    <a16:rowId xmlns:a16="http://schemas.microsoft.com/office/drawing/2014/main" val="653806417"/>
                  </a:ext>
                </a:extLst>
              </a:tr>
              <a:tr h="368571">
                <a:tc>
                  <a:txBody>
                    <a:bodyPr/>
                    <a:lstStyle/>
                    <a:p>
                      <a:pPr algn="ctr"/>
                      <a:r>
                        <a:rPr lang="en-GB" sz="1000" b="1" baseline="0" dirty="0" smtClean="0">
                          <a:latin typeface="Tahoma" panose="020B0604030504040204" pitchFamily="34" charset="0"/>
                          <a:ea typeface="Tahoma" panose="020B0604030504040204" pitchFamily="34" charset="0"/>
                          <a:cs typeface="Tahoma" panose="020B0604030504040204" pitchFamily="34" charset="0"/>
                        </a:rPr>
                        <a:t>Image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b="1" baseline="0" dirty="0" smtClean="0">
                          <a:latin typeface="Tahoma" panose="020B0604030504040204" pitchFamily="34" charset="0"/>
                          <a:ea typeface="Tahoma" panose="020B0604030504040204" pitchFamily="34" charset="0"/>
                          <a:cs typeface="Tahoma" panose="020B0604030504040204" pitchFamily="34" charset="0"/>
                        </a:rPr>
                        <a:t>Braun SK4 Radio Record Player (1956)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7412297"/>
                  </a:ext>
                </a:extLst>
              </a:tr>
              <a:tr h="1325733">
                <a:tc>
                  <a:txBody>
                    <a:bodyPr/>
                    <a:lstStyle/>
                    <a:p>
                      <a:pPr marL="171450" indent="-171450" algn="ctr">
                        <a:buFont typeface="Arial" panose="020B0604020202020204" pitchFamily="34" charset="0"/>
                        <a:buChar char="•"/>
                      </a:pPr>
                      <a:endParaRPr lang="en-GB" sz="1000" baseline="0" dirty="0" smtClean="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Arial" panose="020B0604020202020204" pitchFamily="34" charset="0"/>
                        <a:buChar char="•"/>
                      </a:pPr>
                      <a:r>
                        <a:rPr lang="en-GB" sz="1000" baseline="0" dirty="0" smtClean="0">
                          <a:latin typeface="Tahoma" panose="020B0604030504040204" pitchFamily="34" charset="0"/>
                          <a:ea typeface="Tahoma" panose="020B0604030504040204" pitchFamily="34" charset="0"/>
                          <a:cs typeface="Tahoma" panose="020B0604030504040204" pitchFamily="34" charset="0"/>
                        </a:rPr>
                        <a:t>Innovative incorporation of thermoplastics and electronics</a:t>
                      </a:r>
                    </a:p>
                    <a:p>
                      <a:pPr marL="171450" indent="-171450" algn="ctr">
                        <a:buFont typeface="Arial" panose="020B0604020202020204" pitchFamily="34" charset="0"/>
                        <a:buChar char="•"/>
                      </a:pPr>
                      <a:r>
                        <a:rPr lang="en-GB" sz="1000" baseline="0" dirty="0" smtClean="0">
                          <a:latin typeface="Tahoma" panose="020B0604030504040204" pitchFamily="34" charset="0"/>
                          <a:ea typeface="Tahoma" panose="020B0604030504040204" pitchFamily="34" charset="0"/>
                          <a:cs typeface="Tahoma" panose="020B0604030504040204" pitchFamily="34" charset="0"/>
                        </a:rPr>
                        <a:t>Highly functional</a:t>
                      </a:r>
                    </a:p>
                    <a:p>
                      <a:pPr marL="171450" indent="-171450" algn="ctr">
                        <a:buFont typeface="Arial" panose="020B0604020202020204" pitchFamily="34" charset="0"/>
                        <a:buChar char="•"/>
                      </a:pPr>
                      <a:r>
                        <a:rPr lang="en-GB" sz="1000" baseline="0" dirty="0" smtClean="0">
                          <a:latin typeface="Tahoma" panose="020B0604030504040204" pitchFamily="34" charset="0"/>
                          <a:ea typeface="Tahoma" panose="020B0604030504040204" pitchFamily="34" charset="0"/>
                          <a:cs typeface="Tahoma" panose="020B0604030504040204" pitchFamily="34" charset="0"/>
                        </a:rPr>
                        <a:t>No superfluous features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8119118"/>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529937501"/>
              </p:ext>
            </p:extLst>
          </p:nvPr>
        </p:nvGraphicFramePr>
        <p:xfrm>
          <a:off x="5932050" y="2499846"/>
          <a:ext cx="3982452" cy="1924043"/>
        </p:xfrm>
        <a:graphic>
          <a:graphicData uri="http://schemas.openxmlformats.org/drawingml/2006/table">
            <a:tbl>
              <a:tblPr firstRow="1" bandRow="1">
                <a:tableStyleId>{5C22544A-7EE6-4342-B048-85BDC9FD1C3A}</a:tableStyleId>
              </a:tblPr>
              <a:tblGrid>
                <a:gridCol w="1816768">
                  <a:extLst>
                    <a:ext uri="{9D8B030D-6E8A-4147-A177-3AD203B41FA5}">
                      <a16:colId xmlns:a16="http://schemas.microsoft.com/office/drawing/2014/main" val="2367110448"/>
                    </a:ext>
                  </a:extLst>
                </a:gridCol>
                <a:gridCol w="2165684">
                  <a:extLst>
                    <a:ext uri="{9D8B030D-6E8A-4147-A177-3AD203B41FA5}">
                      <a16:colId xmlns:a16="http://schemas.microsoft.com/office/drawing/2014/main" val="808286868"/>
                    </a:ext>
                  </a:extLst>
                </a:gridCol>
              </a:tblGrid>
              <a:tr h="266458">
                <a:tc gridSpan="2">
                  <a:txBody>
                    <a:bodyPr/>
                    <a:lstStyle/>
                    <a:p>
                      <a:pPr algn="ctr"/>
                      <a:r>
                        <a:rPr lang="en-GB" sz="1000" dirty="0" smtClean="0">
                          <a:solidFill>
                            <a:schemeClr val="tx1"/>
                          </a:solidFill>
                          <a:latin typeface="Tahoma" panose="020B0604030504040204" pitchFamily="34" charset="0"/>
                          <a:ea typeface="Tahoma" panose="020B0604030504040204" pitchFamily="34" charset="0"/>
                          <a:cs typeface="Tahoma" panose="020B0604030504040204" pitchFamily="34" charset="0"/>
                        </a:rPr>
                        <a:t>Charles</a:t>
                      </a:r>
                      <a:r>
                        <a:rPr lang="en-GB" sz="1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and Ray Eames</a:t>
                      </a:r>
                      <a:endParaRPr lang="en-GB" sz="10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GB"/>
                    </a:p>
                  </a:txBody>
                  <a:tcPr/>
                </a:tc>
                <a:extLst>
                  <a:ext uri="{0D108BD9-81ED-4DB2-BD59-A6C34878D82A}">
                    <a16:rowId xmlns:a16="http://schemas.microsoft.com/office/drawing/2014/main" val="653806417"/>
                  </a:ext>
                </a:extLst>
              </a:tr>
              <a:tr h="250489">
                <a:tc>
                  <a:txBody>
                    <a:bodyPr/>
                    <a:lstStyle/>
                    <a:p>
                      <a:pPr algn="ctr"/>
                      <a:r>
                        <a:rPr lang="en-GB" sz="1000" b="1" baseline="0" dirty="0" smtClean="0">
                          <a:latin typeface="Tahoma" panose="020B0604030504040204" pitchFamily="34" charset="0"/>
                          <a:ea typeface="Tahoma" panose="020B0604030504040204" pitchFamily="34" charset="0"/>
                          <a:cs typeface="Tahoma" panose="020B0604030504040204" pitchFamily="34" charset="0"/>
                        </a:rPr>
                        <a:t>Image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b="1" baseline="0" dirty="0" smtClean="0">
                          <a:latin typeface="Tahoma" panose="020B0604030504040204" pitchFamily="34" charset="0"/>
                          <a:ea typeface="Tahoma" panose="020B0604030504040204" pitchFamily="34" charset="0"/>
                          <a:cs typeface="Tahoma" panose="020B0604030504040204" pitchFamily="34" charset="0"/>
                        </a:rPr>
                        <a:t>Lounge Chair 670 (1956)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7412297"/>
                  </a:ext>
                </a:extLst>
              </a:tr>
              <a:tr h="1407096">
                <a:tc>
                  <a:txBody>
                    <a:bodyPr/>
                    <a:lstStyle/>
                    <a:p>
                      <a:pPr marL="171450" indent="-171450" algn="ctr">
                        <a:buFont typeface="Arial" panose="020B0604020202020204" pitchFamily="34" charset="0"/>
                        <a:buChar char="•"/>
                      </a:pPr>
                      <a:endParaRPr lang="en-GB" sz="1000" baseline="0" dirty="0" smtClean="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Arial" panose="020B0604020202020204" pitchFamily="34" charset="0"/>
                        <a:buChar char="•"/>
                      </a:pPr>
                      <a:r>
                        <a:rPr lang="en-GB" sz="1000" baseline="0" dirty="0" smtClean="0">
                          <a:latin typeface="Tahoma" panose="020B0604030504040204" pitchFamily="34" charset="0"/>
                          <a:ea typeface="Tahoma" panose="020B0604030504040204" pitchFamily="34" charset="0"/>
                          <a:cs typeface="Tahoma" panose="020B0604030504040204" pitchFamily="34" charset="0"/>
                        </a:rPr>
                        <a:t>Design aims for a “warm look”</a:t>
                      </a:r>
                    </a:p>
                    <a:p>
                      <a:pPr marL="171450" indent="-171450" algn="ctr">
                        <a:buFont typeface="Arial" panose="020B0604020202020204" pitchFamily="34" charset="0"/>
                        <a:buChar char="•"/>
                      </a:pPr>
                      <a:r>
                        <a:rPr lang="en-GB" sz="1000" baseline="0" dirty="0" smtClean="0">
                          <a:latin typeface="Tahoma" panose="020B0604030504040204" pitchFamily="34" charset="0"/>
                          <a:ea typeface="Tahoma" panose="020B0604030504040204" pitchFamily="34" charset="0"/>
                          <a:cs typeface="Tahoma" panose="020B0604030504040204" pitchFamily="34" charset="0"/>
                        </a:rPr>
                        <a:t>Combines industrial production with hand craftsmanship</a:t>
                      </a:r>
                    </a:p>
                    <a:p>
                      <a:pPr marL="171450" indent="-171450" algn="ctr">
                        <a:buFont typeface="Arial" panose="020B0604020202020204" pitchFamily="34" charset="0"/>
                        <a:buChar char="•"/>
                      </a:pPr>
                      <a:r>
                        <a:rPr lang="en-GB" sz="1000" baseline="0" dirty="0" smtClean="0">
                          <a:latin typeface="Tahoma" panose="020B0604030504040204" pitchFamily="34" charset="0"/>
                          <a:ea typeface="Tahoma" panose="020B0604030504040204" pitchFamily="34" charset="0"/>
                          <a:cs typeface="Tahoma" panose="020B0604030504040204" pitchFamily="34" charset="0"/>
                        </a:rPr>
                        <a:t>Moulded plywood shell with rosewood veneer</a:t>
                      </a:r>
                    </a:p>
                    <a:p>
                      <a:pPr marL="171450" indent="-171450" algn="ctr">
                        <a:buFont typeface="Arial" panose="020B0604020202020204" pitchFamily="34" charset="0"/>
                        <a:buChar char="•"/>
                      </a:pPr>
                      <a:r>
                        <a:rPr lang="en-GB" sz="1000" baseline="0" dirty="0" smtClean="0">
                          <a:latin typeface="Tahoma" panose="020B0604030504040204" pitchFamily="34" charset="0"/>
                          <a:ea typeface="Tahoma" panose="020B0604030504040204" pitchFamily="34" charset="0"/>
                          <a:cs typeface="Tahoma" panose="020B0604030504040204" pitchFamily="34" charset="0"/>
                        </a:rPr>
                        <a:t>Leather upholstery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8119118"/>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711506598"/>
              </p:ext>
            </p:extLst>
          </p:nvPr>
        </p:nvGraphicFramePr>
        <p:xfrm>
          <a:off x="2529601" y="4651916"/>
          <a:ext cx="3821248" cy="1924043"/>
        </p:xfrm>
        <a:graphic>
          <a:graphicData uri="http://schemas.openxmlformats.org/drawingml/2006/table">
            <a:tbl>
              <a:tblPr firstRow="1" bandRow="1">
                <a:tableStyleId>{5C22544A-7EE6-4342-B048-85BDC9FD1C3A}</a:tableStyleId>
              </a:tblPr>
              <a:tblGrid>
                <a:gridCol w="1662582">
                  <a:extLst>
                    <a:ext uri="{9D8B030D-6E8A-4147-A177-3AD203B41FA5}">
                      <a16:colId xmlns:a16="http://schemas.microsoft.com/office/drawing/2014/main" val="2367110448"/>
                    </a:ext>
                  </a:extLst>
                </a:gridCol>
                <a:gridCol w="2158666">
                  <a:extLst>
                    <a:ext uri="{9D8B030D-6E8A-4147-A177-3AD203B41FA5}">
                      <a16:colId xmlns:a16="http://schemas.microsoft.com/office/drawing/2014/main" val="808286868"/>
                    </a:ext>
                  </a:extLst>
                </a:gridCol>
              </a:tblGrid>
              <a:tr h="266458">
                <a:tc gridSpan="2">
                  <a:txBody>
                    <a:bodyPr/>
                    <a:lstStyle/>
                    <a:p>
                      <a:pPr algn="ctr"/>
                      <a:r>
                        <a:rPr lang="en-GB" sz="1000" dirty="0" smtClean="0">
                          <a:solidFill>
                            <a:schemeClr val="tx1"/>
                          </a:solidFill>
                          <a:latin typeface="Tahoma" panose="020B0604030504040204" pitchFamily="34" charset="0"/>
                          <a:ea typeface="Tahoma" panose="020B0604030504040204" pitchFamily="34" charset="0"/>
                          <a:cs typeface="Tahoma" panose="020B0604030504040204" pitchFamily="34" charset="0"/>
                        </a:rPr>
                        <a:t>Marc</a:t>
                      </a:r>
                      <a:r>
                        <a:rPr lang="en-GB" sz="1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Newson</a:t>
                      </a:r>
                      <a:endParaRPr lang="en-GB" sz="10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GB"/>
                    </a:p>
                  </a:txBody>
                  <a:tcPr/>
                </a:tc>
                <a:extLst>
                  <a:ext uri="{0D108BD9-81ED-4DB2-BD59-A6C34878D82A}">
                    <a16:rowId xmlns:a16="http://schemas.microsoft.com/office/drawing/2014/main" val="653806417"/>
                  </a:ext>
                </a:extLst>
              </a:tr>
              <a:tr h="250489">
                <a:tc>
                  <a:txBody>
                    <a:bodyPr/>
                    <a:lstStyle/>
                    <a:p>
                      <a:pPr algn="ctr"/>
                      <a:r>
                        <a:rPr lang="en-GB" sz="1000" b="1" baseline="0" dirty="0" smtClean="0">
                          <a:latin typeface="Tahoma" panose="020B0604030504040204" pitchFamily="34" charset="0"/>
                          <a:ea typeface="Tahoma" panose="020B0604030504040204" pitchFamily="34" charset="0"/>
                          <a:cs typeface="Tahoma" panose="020B0604030504040204" pitchFamily="34" charset="0"/>
                        </a:rPr>
                        <a:t>Image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b="1" baseline="0" dirty="0" smtClean="0">
                          <a:latin typeface="Tahoma" panose="020B0604030504040204" pitchFamily="34" charset="0"/>
                          <a:ea typeface="Tahoma" panose="020B0604030504040204" pitchFamily="34" charset="0"/>
                          <a:cs typeface="Tahoma" panose="020B0604030504040204" pitchFamily="34" charset="0"/>
                        </a:rPr>
                        <a:t>Lockheed Lounge (1986)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7412297"/>
                  </a:ext>
                </a:extLst>
              </a:tr>
              <a:tr h="1407096">
                <a:tc>
                  <a:txBody>
                    <a:bodyPr/>
                    <a:lstStyle/>
                    <a:p>
                      <a:pPr marL="171450" indent="-171450" algn="ctr">
                        <a:buFont typeface="Arial" panose="020B0604020202020204" pitchFamily="34" charset="0"/>
                        <a:buChar char="•"/>
                      </a:pPr>
                      <a:endParaRPr lang="en-GB" sz="1000" baseline="0" dirty="0" smtClean="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Arial" panose="020B0604020202020204" pitchFamily="34" charset="0"/>
                        <a:buChar char="•"/>
                      </a:pPr>
                      <a:r>
                        <a:rPr lang="en-GB" sz="1000" baseline="0" dirty="0" smtClean="0">
                          <a:latin typeface="Tahoma" panose="020B0604030504040204" pitchFamily="34" charset="0"/>
                          <a:ea typeface="Tahoma" panose="020B0604030504040204" pitchFamily="34" charset="0"/>
                          <a:cs typeface="Tahoma" panose="020B0604030504040204" pitchFamily="34" charset="0"/>
                        </a:rPr>
                        <a:t>Aircraft style rivet construction</a:t>
                      </a:r>
                    </a:p>
                    <a:p>
                      <a:pPr marL="171450" indent="-171450" algn="ctr">
                        <a:buFont typeface="Arial" panose="020B0604020202020204" pitchFamily="34" charset="0"/>
                        <a:buChar char="•"/>
                      </a:pPr>
                      <a:r>
                        <a:rPr lang="en-GB" sz="1000" baseline="0" dirty="0" smtClean="0">
                          <a:latin typeface="Tahoma" panose="020B0604030504040204" pitchFamily="34" charset="0"/>
                          <a:ea typeface="Tahoma" panose="020B0604030504040204" pitchFamily="34" charset="0"/>
                          <a:cs typeface="Tahoma" panose="020B0604030504040204" pitchFamily="34" charset="0"/>
                        </a:rPr>
                        <a:t>Styled on mercury “blob”</a:t>
                      </a:r>
                    </a:p>
                    <a:p>
                      <a:pPr marL="171450" indent="-171450" algn="ctr">
                        <a:buFont typeface="Arial" panose="020B0604020202020204" pitchFamily="34" charset="0"/>
                        <a:buChar char="•"/>
                      </a:pPr>
                      <a:r>
                        <a:rPr lang="en-GB" sz="1000" baseline="0" dirty="0" smtClean="0">
                          <a:latin typeface="Tahoma" panose="020B0604030504040204" pitchFamily="34" charset="0"/>
                          <a:ea typeface="Tahoma" panose="020B0604030504040204" pitchFamily="34" charset="0"/>
                          <a:cs typeface="Tahoma" panose="020B0604030504040204" pitchFamily="34" charset="0"/>
                        </a:rPr>
                        <a:t>Statement piece rather than functional</a:t>
                      </a:r>
                    </a:p>
                    <a:p>
                      <a:pPr marL="171450" indent="-171450" algn="ctr">
                        <a:buFont typeface="Arial" panose="020B0604020202020204" pitchFamily="34" charset="0"/>
                        <a:buChar char="•"/>
                      </a:pPr>
                      <a:r>
                        <a:rPr lang="en-GB" sz="1000" baseline="0" dirty="0" smtClean="0">
                          <a:latin typeface="Tahoma" panose="020B0604030504040204" pitchFamily="34" charset="0"/>
                          <a:ea typeface="Tahoma" panose="020B0604030504040204" pitchFamily="34" charset="0"/>
                          <a:cs typeface="Tahoma" panose="020B0604030504040204" pitchFamily="34" charset="0"/>
                        </a:rPr>
                        <a:t>Limited batch made</a:t>
                      </a:r>
                    </a:p>
                    <a:p>
                      <a:pPr marL="171450" indent="-171450" algn="ctr">
                        <a:buFont typeface="Arial" panose="020B0604020202020204" pitchFamily="34" charset="0"/>
                        <a:buChar char="•"/>
                      </a:pPr>
                      <a:r>
                        <a:rPr lang="en-GB" sz="1000" baseline="0" dirty="0" smtClean="0">
                          <a:latin typeface="Tahoma" panose="020B0604030504040204" pitchFamily="34" charset="0"/>
                          <a:ea typeface="Tahoma" panose="020B0604030504040204" pitchFamily="34" charset="0"/>
                          <a:cs typeface="Tahoma" panose="020B0604030504040204" pitchFamily="34" charset="0"/>
                        </a:rPr>
                        <a:t>Only needed to be “more comfortable than a bus stop”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8119118"/>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645601313"/>
              </p:ext>
            </p:extLst>
          </p:nvPr>
        </p:nvGraphicFramePr>
        <p:xfrm>
          <a:off x="6635588" y="4651916"/>
          <a:ext cx="2813304" cy="1924043"/>
        </p:xfrm>
        <a:graphic>
          <a:graphicData uri="http://schemas.openxmlformats.org/drawingml/2006/table">
            <a:tbl>
              <a:tblPr firstRow="1" bandRow="1">
                <a:tableStyleId>{5C22544A-7EE6-4342-B048-85BDC9FD1C3A}</a:tableStyleId>
              </a:tblPr>
              <a:tblGrid>
                <a:gridCol w="943561">
                  <a:extLst>
                    <a:ext uri="{9D8B030D-6E8A-4147-A177-3AD203B41FA5}">
                      <a16:colId xmlns:a16="http://schemas.microsoft.com/office/drawing/2014/main" val="2367110448"/>
                    </a:ext>
                  </a:extLst>
                </a:gridCol>
                <a:gridCol w="1869743">
                  <a:extLst>
                    <a:ext uri="{9D8B030D-6E8A-4147-A177-3AD203B41FA5}">
                      <a16:colId xmlns:a16="http://schemas.microsoft.com/office/drawing/2014/main" val="808286868"/>
                    </a:ext>
                  </a:extLst>
                </a:gridCol>
              </a:tblGrid>
              <a:tr h="266458">
                <a:tc gridSpan="2">
                  <a:txBody>
                    <a:bodyPr/>
                    <a:lstStyle/>
                    <a:p>
                      <a:pPr algn="ctr"/>
                      <a:r>
                        <a:rPr lang="en-GB" sz="1000" dirty="0" smtClean="0">
                          <a:solidFill>
                            <a:schemeClr val="tx1"/>
                          </a:solidFill>
                          <a:latin typeface="Tahoma" panose="020B0604030504040204" pitchFamily="34" charset="0"/>
                          <a:ea typeface="Tahoma" panose="020B0604030504040204" pitchFamily="34" charset="0"/>
                          <a:cs typeface="Tahoma" panose="020B0604030504040204" pitchFamily="34" charset="0"/>
                        </a:rPr>
                        <a:t>Marianne Brandt</a:t>
                      </a:r>
                      <a:endParaRPr lang="en-GB" sz="10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GB"/>
                    </a:p>
                  </a:txBody>
                  <a:tcPr/>
                </a:tc>
                <a:extLst>
                  <a:ext uri="{0D108BD9-81ED-4DB2-BD59-A6C34878D82A}">
                    <a16:rowId xmlns:a16="http://schemas.microsoft.com/office/drawing/2014/main" val="653806417"/>
                  </a:ext>
                </a:extLst>
              </a:tr>
              <a:tr h="250489">
                <a:tc>
                  <a:txBody>
                    <a:bodyPr/>
                    <a:lstStyle/>
                    <a:p>
                      <a:pPr algn="ctr"/>
                      <a:r>
                        <a:rPr lang="en-GB" sz="1000" b="1" baseline="0" dirty="0" smtClean="0">
                          <a:latin typeface="Tahoma" panose="020B0604030504040204" pitchFamily="34" charset="0"/>
                          <a:ea typeface="Tahoma" panose="020B0604030504040204" pitchFamily="34" charset="0"/>
                          <a:cs typeface="Tahoma" panose="020B0604030504040204" pitchFamily="34" charset="0"/>
                        </a:rPr>
                        <a:t>Image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b="1" baseline="0" dirty="0" smtClean="0">
                          <a:latin typeface="Tahoma" panose="020B0604030504040204" pitchFamily="34" charset="0"/>
                          <a:ea typeface="Tahoma" panose="020B0604030504040204" pitchFamily="34" charset="0"/>
                          <a:cs typeface="Tahoma" panose="020B0604030504040204" pitchFamily="34" charset="0"/>
                        </a:rPr>
                        <a:t>Tea Infuser MT49 (1924)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7412297"/>
                  </a:ext>
                </a:extLst>
              </a:tr>
              <a:tr h="1407096">
                <a:tc>
                  <a:txBody>
                    <a:bodyPr/>
                    <a:lstStyle/>
                    <a:p>
                      <a:pPr marL="171450" indent="-171450" algn="ctr">
                        <a:buFont typeface="Arial" panose="020B0604020202020204" pitchFamily="34" charset="0"/>
                        <a:buChar char="•"/>
                      </a:pPr>
                      <a:endParaRPr lang="en-GB" sz="1000" baseline="0" dirty="0" smtClean="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Arial" panose="020B0604020202020204" pitchFamily="34" charset="0"/>
                        <a:buChar char="•"/>
                      </a:pPr>
                      <a:r>
                        <a:rPr lang="en-GB" sz="1000" baseline="0" dirty="0" smtClean="0">
                          <a:latin typeface="Tahoma" panose="020B0604030504040204" pitchFamily="34" charset="0"/>
                          <a:ea typeface="Tahoma" panose="020B0604030504040204" pitchFamily="34" charset="0"/>
                          <a:cs typeface="Tahoma" panose="020B0604030504040204" pitchFamily="34" charset="0"/>
                        </a:rPr>
                        <a:t>Typical Bauhaus design </a:t>
                      </a:r>
                    </a:p>
                    <a:p>
                      <a:pPr marL="171450" indent="-171450" algn="ctr">
                        <a:buFont typeface="Arial" panose="020B0604020202020204" pitchFamily="34" charset="0"/>
                        <a:buChar char="•"/>
                      </a:pPr>
                      <a:r>
                        <a:rPr lang="en-GB" sz="1000" baseline="0" dirty="0" smtClean="0">
                          <a:latin typeface="Tahoma" panose="020B0604030504040204" pitchFamily="34" charset="0"/>
                          <a:ea typeface="Tahoma" panose="020B0604030504040204" pitchFamily="34" charset="0"/>
                          <a:cs typeface="Tahoma" panose="020B0604030504040204" pitchFamily="34" charset="0"/>
                        </a:rPr>
                        <a:t>Simple geometric form</a:t>
                      </a:r>
                    </a:p>
                    <a:p>
                      <a:pPr marL="171450" indent="-171450" algn="ctr">
                        <a:buFont typeface="Arial" panose="020B0604020202020204" pitchFamily="34" charset="0"/>
                        <a:buChar char="•"/>
                      </a:pPr>
                      <a:r>
                        <a:rPr lang="en-GB" sz="1000" baseline="0" dirty="0" smtClean="0">
                          <a:latin typeface="Tahoma" panose="020B0604030504040204" pitchFamily="34" charset="0"/>
                          <a:ea typeface="Tahoma" panose="020B0604030504040204" pitchFamily="34" charset="0"/>
                          <a:cs typeface="Tahoma" panose="020B0604030504040204" pitchFamily="34" charset="0"/>
                        </a:rPr>
                        <a:t>Offset lid is functional for preventing drips</a:t>
                      </a:r>
                    </a:p>
                    <a:p>
                      <a:pPr marL="171450" indent="-171450" algn="ctr">
                        <a:buFont typeface="Arial" panose="020B0604020202020204" pitchFamily="34" charset="0"/>
                        <a:buChar char="•"/>
                      </a:pPr>
                      <a:r>
                        <a:rPr lang="en-GB" sz="1000" baseline="0" dirty="0" smtClean="0">
                          <a:latin typeface="Tahoma" panose="020B0604030504040204" pitchFamily="34" charset="0"/>
                          <a:ea typeface="Tahoma" panose="020B0604030504040204" pitchFamily="34" charset="0"/>
                          <a:cs typeface="Tahoma" panose="020B0604030504040204" pitchFamily="34" charset="0"/>
                        </a:rPr>
                        <a:t>Ebony handle positioned for ease of pouring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8119118"/>
                  </a:ext>
                </a:extLst>
              </a:tr>
            </a:tbl>
          </a:graphicData>
        </a:graphic>
      </p:graphicFrame>
      <p:pic>
        <p:nvPicPr>
          <p:cNvPr id="12" name="Picture 11"/>
          <p:cNvPicPr>
            <a:picLocks noChangeAspect="1"/>
          </p:cNvPicPr>
          <p:nvPr/>
        </p:nvPicPr>
        <p:blipFill rotWithShape="1">
          <a:blip r:embed="rId2"/>
          <a:srcRect l="17065" r="16587"/>
          <a:stretch/>
        </p:blipFill>
        <p:spPr>
          <a:xfrm>
            <a:off x="1194615" y="1052287"/>
            <a:ext cx="764274" cy="1151918"/>
          </a:xfrm>
          <a:prstGeom prst="rect">
            <a:avLst/>
          </a:prstGeom>
        </p:spPr>
      </p:pic>
      <p:pic>
        <p:nvPicPr>
          <p:cNvPr id="13" name="Picture 12"/>
          <p:cNvPicPr>
            <a:picLocks noChangeAspect="1"/>
          </p:cNvPicPr>
          <p:nvPr/>
        </p:nvPicPr>
        <p:blipFill rotWithShape="1">
          <a:blip r:embed="rId3"/>
          <a:srcRect l="35474" t="2246" r="33579" b="-2246"/>
          <a:stretch/>
        </p:blipFill>
        <p:spPr>
          <a:xfrm>
            <a:off x="4461458" y="1014693"/>
            <a:ext cx="496461" cy="1203158"/>
          </a:xfrm>
          <a:prstGeom prst="rect">
            <a:avLst/>
          </a:prstGeom>
        </p:spPr>
      </p:pic>
      <p:pic>
        <p:nvPicPr>
          <p:cNvPr id="14" name="Picture 13"/>
          <p:cNvPicPr>
            <a:picLocks noChangeAspect="1"/>
          </p:cNvPicPr>
          <p:nvPr/>
        </p:nvPicPr>
        <p:blipFill>
          <a:blip r:embed="rId4"/>
          <a:stretch>
            <a:fillRect/>
          </a:stretch>
        </p:blipFill>
        <p:spPr>
          <a:xfrm>
            <a:off x="7611069" y="1080956"/>
            <a:ext cx="881214" cy="1101517"/>
          </a:xfrm>
          <a:prstGeom prst="rect">
            <a:avLst/>
          </a:prstGeom>
        </p:spPr>
      </p:pic>
      <p:pic>
        <p:nvPicPr>
          <p:cNvPr id="15" name="Picture 14"/>
          <p:cNvPicPr>
            <a:picLocks noChangeAspect="1"/>
          </p:cNvPicPr>
          <p:nvPr/>
        </p:nvPicPr>
        <p:blipFill>
          <a:blip r:embed="rId5"/>
          <a:stretch>
            <a:fillRect/>
          </a:stretch>
        </p:blipFill>
        <p:spPr>
          <a:xfrm>
            <a:off x="2202261" y="3230886"/>
            <a:ext cx="1275347" cy="1094341"/>
          </a:xfrm>
          <a:prstGeom prst="rect">
            <a:avLst/>
          </a:prstGeom>
        </p:spPr>
      </p:pic>
      <p:pic>
        <p:nvPicPr>
          <p:cNvPr id="16" name="Picture 15"/>
          <p:cNvPicPr>
            <a:picLocks noChangeAspect="1"/>
          </p:cNvPicPr>
          <p:nvPr/>
        </p:nvPicPr>
        <p:blipFill>
          <a:blip r:embed="rId6"/>
          <a:stretch>
            <a:fillRect/>
          </a:stretch>
        </p:blipFill>
        <p:spPr>
          <a:xfrm>
            <a:off x="6068408" y="3122858"/>
            <a:ext cx="1633294" cy="1166274"/>
          </a:xfrm>
          <a:prstGeom prst="rect">
            <a:avLst/>
          </a:prstGeom>
        </p:spPr>
      </p:pic>
      <p:pic>
        <p:nvPicPr>
          <p:cNvPr id="17" name="Picture 16"/>
          <p:cNvPicPr>
            <a:picLocks noChangeAspect="1"/>
          </p:cNvPicPr>
          <p:nvPr/>
        </p:nvPicPr>
        <p:blipFill>
          <a:blip r:embed="rId7"/>
          <a:stretch>
            <a:fillRect/>
          </a:stretch>
        </p:blipFill>
        <p:spPr>
          <a:xfrm>
            <a:off x="2756949" y="5235261"/>
            <a:ext cx="1240005" cy="1240005"/>
          </a:xfrm>
          <a:prstGeom prst="rect">
            <a:avLst/>
          </a:prstGeom>
        </p:spPr>
      </p:pic>
      <p:pic>
        <p:nvPicPr>
          <p:cNvPr id="18" name="Picture 17"/>
          <p:cNvPicPr>
            <a:picLocks noChangeAspect="1"/>
          </p:cNvPicPr>
          <p:nvPr/>
        </p:nvPicPr>
        <p:blipFill>
          <a:blip r:embed="rId8"/>
          <a:stretch>
            <a:fillRect/>
          </a:stretch>
        </p:blipFill>
        <p:spPr>
          <a:xfrm>
            <a:off x="6714887" y="5410408"/>
            <a:ext cx="810425" cy="810425"/>
          </a:xfrm>
          <a:prstGeom prst="rect">
            <a:avLst/>
          </a:prstGeom>
        </p:spPr>
      </p:pic>
    </p:spTree>
    <p:extLst>
      <p:ext uri="{BB962C8B-B14F-4D97-AF65-F5344CB8AC3E}">
        <p14:creationId xmlns:p14="http://schemas.microsoft.com/office/powerpoint/2010/main" val="1790707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Santiago Calatrava - Valencia on Behan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89228" y="271707"/>
            <a:ext cx="2946141" cy="1549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52" name="Picture 4" descr="Santiago Calatrava: Oceanographic Building in Valencia Notes from Spain |  Architectures - Womens Sty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2803" y="1370920"/>
            <a:ext cx="2621227" cy="137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53" name="Picture 5" descr="Santiago Calatrava - Wikipe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8990" y="3330080"/>
            <a:ext cx="1852795" cy="930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54" name="Picture 6" descr="Florida Polytechnic University by Santiago Calatrava | Inhabitat - Green  Design, Innovation, Architecture, Green Build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8881" y="3284720"/>
            <a:ext cx="1477022" cy="96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55" name="Picture 7" descr="Student suicide at Florida Polytechnic spurs debate on mental health  services | Blog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38383" y="4671707"/>
            <a:ext cx="2664562" cy="1401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56" name="Picture 8" descr="Mediopadana Station by Santiago Calatrava - ParametricArchitectur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76486" y="3085697"/>
            <a:ext cx="2176628" cy="1144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57" name="Picture 9" descr="Santiago Calatrava - Alchetron, The Free Social Encyclopedia"/>
          <p:cNvPicPr>
            <a:picLocks noChangeAspect="1" noChangeArrowheads="1"/>
          </p:cNvPicPr>
          <p:nvPr/>
        </p:nvPicPr>
        <p:blipFill>
          <a:blip r:embed="rId8" cstate="print">
            <a:extLst>
              <a:ext uri="{28A0092B-C50C-407E-A947-70E740481C1C}">
                <a14:useLocalDpi xmlns:a14="http://schemas.microsoft.com/office/drawing/2010/main" val="0"/>
              </a:ext>
            </a:extLst>
          </a:blip>
          <a:srcRect l="41425"/>
          <a:stretch>
            <a:fillRect/>
          </a:stretch>
        </p:blipFill>
        <p:spPr bwMode="auto">
          <a:xfrm>
            <a:off x="10062173" y="4307286"/>
            <a:ext cx="1611667" cy="111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58" name="Picture 10" descr="Santiago Calatrava - Wikiped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41179" y="5545547"/>
            <a:ext cx="1857665" cy="1099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59" name="Picture 11" descr="Santiago Calatrava reveals UAE Pavilion at Dubai Exp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75393" y="2154912"/>
            <a:ext cx="2620326" cy="206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AutoShape 12"/>
          <p:cNvSpPr>
            <a:spLocks noChangeArrowheads="1"/>
          </p:cNvSpPr>
          <p:nvPr/>
        </p:nvSpPr>
        <p:spPr bwMode="auto">
          <a:xfrm>
            <a:off x="0" y="607706"/>
            <a:ext cx="5406698" cy="2722373"/>
          </a:xfrm>
          <a:prstGeom prst="flowChartInputOutput">
            <a:avLst/>
          </a:prstGeom>
          <a:solidFill>
            <a:srgbClr val="FFF3CC"/>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ts val="1400"/>
              </a:spcAft>
              <a:buClrTx/>
              <a:buSzTx/>
              <a:buFontTx/>
              <a:buNone/>
              <a:tabLst/>
            </a:pPr>
            <a:r>
              <a:rPr kumimoji="0" lang="en-GB" altLang="en-US" sz="900" b="0" i="0" u="none" strike="noStrike" cap="none" normalizeH="0" baseline="0" dirty="0" smtClean="0">
                <a:ln>
                  <a:noFill/>
                </a:ln>
                <a:solidFill>
                  <a:srgbClr val="000000"/>
                </a:solidFill>
                <a:effectLst/>
                <a:latin typeface="Calibri" panose="020F0502020204030204" pitchFamily="34" charset="0"/>
              </a:rPr>
              <a:t>One of the most well-known and celebrated architects of our times is the Spanish architect Santiago </a:t>
            </a:r>
            <a:r>
              <a:rPr kumimoji="0" lang="en-GB" altLang="en-US" sz="900" b="0" i="0" u="none" strike="noStrike" cap="none" normalizeH="0" baseline="0" dirty="0" err="1" smtClean="0">
                <a:ln>
                  <a:noFill/>
                </a:ln>
                <a:solidFill>
                  <a:srgbClr val="000000"/>
                </a:solidFill>
                <a:effectLst/>
                <a:latin typeface="Calibri" panose="020F0502020204030204" pitchFamily="34" charset="0"/>
              </a:rPr>
              <a:t>Calatrava</a:t>
            </a:r>
            <a:r>
              <a:rPr kumimoji="0" lang="en-GB" altLang="en-US" sz="900" b="0" i="0" u="none" strike="noStrike" cap="none" normalizeH="0" baseline="0" dirty="0" smtClean="0">
                <a:ln>
                  <a:noFill/>
                </a:ln>
                <a:solidFill>
                  <a:srgbClr val="000000"/>
                </a:solidFill>
                <a:effectLst/>
                <a:latin typeface="Calibri" panose="020F0502020204030204" pitchFamily="34" charset="0"/>
              </a:rPr>
              <a:t>. Known for his innovative and dynamic architectural style, </a:t>
            </a:r>
            <a:r>
              <a:rPr kumimoji="0" lang="en-GB" altLang="en-US" sz="900" b="0" i="0" u="none" strike="noStrike" cap="none" normalizeH="0" baseline="0" dirty="0" err="1" smtClean="0">
                <a:ln>
                  <a:noFill/>
                </a:ln>
                <a:solidFill>
                  <a:srgbClr val="000000"/>
                </a:solidFill>
                <a:effectLst/>
                <a:latin typeface="Calibri" panose="020F0502020204030204" pitchFamily="34" charset="0"/>
              </a:rPr>
              <a:t>Calatrava</a:t>
            </a:r>
            <a:r>
              <a:rPr kumimoji="0" lang="en-GB" altLang="en-US" sz="900" b="0" i="0" u="none" strike="noStrike" cap="none" normalizeH="0" baseline="0" dirty="0" smtClean="0">
                <a:ln>
                  <a:noFill/>
                </a:ln>
                <a:solidFill>
                  <a:srgbClr val="000000"/>
                </a:solidFill>
                <a:effectLst/>
                <a:latin typeface="Calibri" panose="020F0502020204030204" pitchFamily="34" charset="0"/>
              </a:rPr>
              <a:t> has       designed some of the most famous buildings in the world      including the Olympic Sports Complex of Athens and the      Turning Torso in Malmo, Sweden. </a:t>
            </a:r>
          </a:p>
          <a:p>
            <a:pPr marL="0" marR="0" lvl="0" indent="0" algn="just" defTabSz="914400" rtl="0" eaLnBrk="0" fontAlgn="base" latinLnBrk="0" hangingPunct="0">
              <a:lnSpc>
                <a:spcPct val="100000"/>
              </a:lnSpc>
              <a:spcBef>
                <a:spcPct val="0"/>
              </a:spcBef>
              <a:spcAft>
                <a:spcPts val="1400"/>
              </a:spcAft>
              <a:buClrTx/>
              <a:buSzTx/>
              <a:buFontTx/>
              <a:buNone/>
              <a:tabLst/>
            </a:pPr>
            <a:r>
              <a:rPr kumimoji="0" lang="en-GB" altLang="en-US" sz="900" b="0" i="0" u="none" strike="noStrike" cap="none" normalizeH="0" baseline="0" dirty="0" err="1" smtClean="0">
                <a:ln>
                  <a:noFill/>
                </a:ln>
                <a:solidFill>
                  <a:srgbClr val="000000"/>
                </a:solidFill>
                <a:effectLst/>
                <a:latin typeface="Calibri" panose="020F0502020204030204" pitchFamily="34" charset="0"/>
              </a:rPr>
              <a:t>Calatrava</a:t>
            </a:r>
            <a:r>
              <a:rPr kumimoji="0" lang="en-GB" altLang="en-US" sz="900" b="0" i="0" u="none" strike="noStrike" cap="none" normalizeH="0" baseline="0" dirty="0" smtClean="0">
                <a:ln>
                  <a:noFill/>
                </a:ln>
                <a:solidFill>
                  <a:srgbClr val="000000"/>
                </a:solidFill>
                <a:effectLst/>
                <a:latin typeface="Calibri" panose="020F0502020204030204" pitchFamily="34" charset="0"/>
              </a:rPr>
              <a:t> started his career as a structural engineer, who gained fame for the unmistakable beauty of his designs. Even though he started practicing in 1981, he received international attention several years later in 1987 after he finished designing his first bridge in Barcelona. This was the beginning of a career filled with many spectacular bridges, amongst other structures. He has designed over 47 bridges so far, in cities all over the globe. These bridges, inspired by elements of nature, are   a perfect blend of technological prowess and aesthetical beauty. This has been a recurring trend of </a:t>
            </a:r>
            <a:r>
              <a:rPr kumimoji="0" lang="en-GB" altLang="en-US" sz="900" b="0" i="0" u="none" strike="noStrike" cap="none" normalizeH="0" baseline="0" dirty="0" err="1" smtClean="0">
                <a:ln>
                  <a:noFill/>
                </a:ln>
                <a:solidFill>
                  <a:srgbClr val="000000"/>
                </a:solidFill>
                <a:effectLst/>
                <a:latin typeface="Calibri" panose="020F0502020204030204" pitchFamily="34" charset="0"/>
              </a:rPr>
              <a:t>Calatrava’s</a:t>
            </a:r>
            <a:r>
              <a:rPr kumimoji="0" lang="en-GB" altLang="en-US" sz="900" b="0" i="0" u="none" strike="noStrike" cap="none" normalizeH="0" baseline="0" dirty="0" smtClean="0">
                <a:ln>
                  <a:noFill/>
                </a:ln>
                <a:solidFill>
                  <a:srgbClr val="000000"/>
                </a:solidFill>
                <a:effectLst/>
                <a:latin typeface="Calibri" panose="020F0502020204030204" pitchFamily="34" charset="0"/>
              </a:rPr>
              <a:t> throughout his career. His refusal to compromise on his artistic vision ensures that he is increasingly bold and daring with how technology is incorporated in his designs. </a:t>
            </a:r>
            <a:endParaRPr kumimoji="0" lang="en-US" altLang="en-US" sz="1100" b="0" i="0" u="none" strike="noStrike" cap="none" normalizeH="0" baseline="0" dirty="0" smtClean="0">
              <a:ln>
                <a:noFill/>
              </a:ln>
              <a:solidFill>
                <a:schemeClr val="tx1"/>
              </a:solidFill>
              <a:effectLst/>
              <a:latin typeface="Arial" panose="020B0604020202020204" pitchFamily="34" charset="0"/>
            </a:endParaRPr>
          </a:p>
        </p:txBody>
      </p:sp>
      <p:pic>
        <p:nvPicPr>
          <p:cNvPr id="2061" name="Picture 13" descr="Santiago Calatrava Designs Two Stunning Pavilions for Expo 2020 Dubai -  Galeri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01524" y="346825"/>
            <a:ext cx="2774962" cy="1368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AutoShape 14"/>
          <p:cNvSpPr>
            <a:spLocks noChangeArrowheads="1"/>
          </p:cNvSpPr>
          <p:nvPr/>
        </p:nvSpPr>
        <p:spPr bwMode="auto">
          <a:xfrm>
            <a:off x="6648289" y="2749459"/>
            <a:ext cx="4940168" cy="1922248"/>
          </a:xfrm>
          <a:prstGeom prst="flowChartInputOutput">
            <a:avLst/>
          </a:prstGeom>
          <a:solidFill>
            <a:srgbClr val="FFE699"/>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ts val="1400"/>
              </a:spcAft>
              <a:buClrTx/>
              <a:buSzTx/>
              <a:buFontTx/>
              <a:buNone/>
              <a:tabLst/>
            </a:pPr>
            <a:r>
              <a:rPr kumimoji="0" lang="en-GB" altLang="en-US" sz="900" b="0" i="0" u="none" strike="noStrike" cap="none" normalizeH="0" baseline="0" smtClean="0">
                <a:ln>
                  <a:noFill/>
                </a:ln>
                <a:solidFill>
                  <a:srgbClr val="000000"/>
                </a:solidFill>
                <a:effectLst/>
                <a:latin typeface="Calibri" panose="020F0502020204030204" pitchFamily="34" charset="0"/>
              </a:rPr>
              <a:t>Along with being a talented architect and structural       engineer, Calatrava is also a sculptor and painter. While he has claimed to not follow any particular architectural style or movement, he has drawn inspiration from the works of engineers and sculptors. As an architect, Calatrava is fascinated by the concept of movement in buildings and sculptures. He has often tried to translate this idea of the flexibility of structures into many of his projects with varied success. The Turning Torso in Malmo is one of his most popular designs which originally started as a sculpture. His designs have proven that art in its many forms is an intrinsic  component of architecture. </a:t>
            </a:r>
            <a:endParaRPr kumimoji="0" lang="en-US" altLang="en-US" sz="1100" b="0" i="0" u="none" strike="noStrike" cap="none" normalizeH="0" baseline="0" smtClean="0">
              <a:ln>
                <a:noFill/>
              </a:ln>
              <a:solidFill>
                <a:schemeClr val="tx1"/>
              </a:solidFill>
              <a:effectLst/>
              <a:latin typeface="Arial" panose="020B0604020202020204" pitchFamily="34" charset="0"/>
            </a:endParaRPr>
          </a:p>
        </p:txBody>
      </p:sp>
      <p:pic>
        <p:nvPicPr>
          <p:cNvPr id="2063" name="Picture 15" descr="Understanding the design philosophy of Santiago Calatrava - Sheet3"/>
          <p:cNvPicPr>
            <a:picLocks noChangeAspect="1" noChangeArrowheads="1"/>
          </p:cNvPicPr>
          <p:nvPr/>
        </p:nvPicPr>
        <p:blipFill>
          <a:blip r:embed="rId12" cstate="print">
            <a:extLst>
              <a:ext uri="{28A0092B-C50C-407E-A947-70E740481C1C}">
                <a14:useLocalDpi xmlns:a14="http://schemas.microsoft.com/office/drawing/2010/main" val="0"/>
              </a:ext>
            </a:extLst>
          </a:blip>
          <a:srcRect r="38416"/>
          <a:stretch>
            <a:fillRect/>
          </a:stretch>
        </p:blipFill>
        <p:spPr bwMode="auto">
          <a:xfrm>
            <a:off x="5836812" y="4360161"/>
            <a:ext cx="1523082" cy="2136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 name="AutoShape 16"/>
          <p:cNvSpPr>
            <a:spLocks noChangeArrowheads="1"/>
          </p:cNvSpPr>
          <p:nvPr/>
        </p:nvSpPr>
        <p:spPr bwMode="auto">
          <a:xfrm>
            <a:off x="195019" y="4360161"/>
            <a:ext cx="6076661" cy="2325108"/>
          </a:xfrm>
          <a:prstGeom prst="flowChartInputOutput">
            <a:avLst/>
          </a:prstGeom>
          <a:solidFill>
            <a:srgbClr val="FFDA6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ts val="1400"/>
              </a:spcAft>
              <a:buClrTx/>
              <a:buSzTx/>
              <a:buFontTx/>
              <a:buNone/>
              <a:tabLst/>
            </a:pPr>
            <a:r>
              <a:rPr kumimoji="0" lang="en-GB" altLang="en-US" sz="900" b="0" i="0" u="none" strike="noStrike" cap="none" normalizeH="0" baseline="0" smtClean="0">
                <a:ln>
                  <a:noFill/>
                </a:ln>
                <a:solidFill>
                  <a:srgbClr val="000000"/>
                </a:solidFill>
                <a:effectLst/>
                <a:latin typeface="Calibri" panose="020F0502020204030204" pitchFamily="34" charset="0"/>
              </a:rPr>
              <a:t>The human body has also been one of the major inspirations for Calatrava’s designs. From the Turning Torso to buildings like the L’Hemisferic and Museu de les Ciencies Principe Felipe in the City of Arts and Sciences in Valencia, Calatrava, like many artists and architects before him, Leonardo Da Vinci to name one, has been fascinated by the complexities of the human body. He is also inspired by numerous other natural elements like sea waves and bird wings. Several of his buildings and bridges open like a bird extending its wings, graceful and beautiful at the same Calatrava’s designs look towards the future, not just in terms of technology but also through the materials that the architect uses. Indeed, Santiago Calatrava has revolutionized the usage of       concrete and steel in architecture. Calatrava also has a predilection of using the colour white. This stems from the fond memories of         whitewashed Mediterranean buildings of his childhood. This usage of white colour lends a certain airiness and lightness to his structures, combined with his organic designs, the final buildings appear almost ethereal and other-worldly. </a:t>
            </a:r>
            <a:endParaRPr kumimoji="0" lang="en-US" altLang="en-US" sz="1100" b="0" i="0" u="none" strike="noStrike" cap="none" normalizeH="0" baseline="0" smtClean="0">
              <a:ln>
                <a:noFill/>
              </a:ln>
              <a:solidFill>
                <a:schemeClr val="tx1"/>
              </a:solidFill>
              <a:effectLst/>
              <a:latin typeface="Arial" panose="020B0604020202020204" pitchFamily="34" charset="0"/>
            </a:endParaRPr>
          </a:p>
        </p:txBody>
      </p:sp>
      <p:sp>
        <p:nvSpPr>
          <p:cNvPr id="8" name="Text Box 17"/>
          <p:cNvSpPr txBox="1">
            <a:spLocks noChangeArrowheads="1"/>
          </p:cNvSpPr>
          <p:nvPr/>
        </p:nvSpPr>
        <p:spPr bwMode="auto">
          <a:xfrm>
            <a:off x="228711" y="271707"/>
            <a:ext cx="3858763" cy="3898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000000"/>
                </a:solidFill>
                <a:effectLst/>
                <a:latin typeface="Forte" panose="03060902040502070203" pitchFamily="66" charset="0"/>
              </a:rPr>
              <a:t>Santiago Calatrava</a:t>
            </a:r>
            <a:endParaRPr kumimoji="0" lang="en-US" altLang="en-US" sz="11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48399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49A32C44A77E046BF43233EC5A609E9" ma:contentTypeVersion="8" ma:contentTypeDescription="Create a new document." ma:contentTypeScope="" ma:versionID="92f103b1dbf296f928e8d1d10608ef5c">
  <xsd:schema xmlns:xsd="http://www.w3.org/2001/XMLSchema" xmlns:xs="http://www.w3.org/2001/XMLSchema" xmlns:p="http://schemas.microsoft.com/office/2006/metadata/properties" xmlns:ns2="da318f30-fb3f-484b-bab5-a53ac9e4c045" xmlns:ns3="3dc99054-b3ce-4bed-b8ac-9279ca89ab2a" targetNamespace="http://schemas.microsoft.com/office/2006/metadata/properties" ma:root="true" ma:fieldsID="92437c3de8a896cc56f628e8a7518a97" ns2:_="" ns3:_="">
    <xsd:import namespace="da318f30-fb3f-484b-bab5-a53ac9e4c045"/>
    <xsd:import namespace="3dc99054-b3ce-4bed-b8ac-9279ca89ab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318f30-fb3f-484b-bab5-a53ac9e4c0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dc99054-b3ce-4bed-b8ac-9279ca89ab2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B5FAE6-CF78-4E0C-8AE7-02F3FD28ECA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9453C01-676B-4027-9D1E-6E686CACF791}">
  <ds:schemaRefs>
    <ds:schemaRef ds:uri="http://schemas.microsoft.com/sharepoint/v3/contenttype/forms"/>
  </ds:schemaRefs>
</ds:datastoreItem>
</file>

<file path=customXml/itemProps3.xml><?xml version="1.0" encoding="utf-8"?>
<ds:datastoreItem xmlns:ds="http://schemas.openxmlformats.org/officeDocument/2006/customXml" ds:itemID="{F1FB2F40-5D88-4F48-8278-CADD3F747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318f30-fb3f-484b-bab5-a53ac9e4c045"/>
    <ds:schemaRef ds:uri="3dc99054-b3ce-4bed-b8ac-9279ca89ab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107</TotalTime>
  <Words>993</Words>
  <Application>Microsoft Office PowerPoint</Application>
  <PresentationFormat>Widescreen</PresentationFormat>
  <Paragraphs>74</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Forte</vt:lpstr>
      <vt:lpstr>Tahoma</vt:lpstr>
      <vt:lpstr>Office Theme</vt:lpstr>
      <vt:lpstr>PowerPoint Presentation</vt:lpstr>
      <vt:lpstr>PowerPoint Presentation</vt:lpstr>
      <vt:lpstr>PowerPoint Presentation</vt:lpstr>
    </vt:vector>
  </TitlesOfParts>
  <Company>Newcastle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McVay, Catherine</dc:creator>
  <cp:lastModifiedBy>Turnbull, James</cp:lastModifiedBy>
  <cp:revision>16</cp:revision>
  <dcterms:created xsi:type="dcterms:W3CDTF">2023-06-06T18:12:56Z</dcterms:created>
  <dcterms:modified xsi:type="dcterms:W3CDTF">2023-06-26T15:02:42Z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0x010100E49A32C44A77E046BF43233EC5A609E9</vt:lpwstr>
  </property>
</Properties>
</file>