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7" r:id="rId5"/>
    <p:sldId id="258" r:id="rId6"/>
    <p:sldId id="259" r:id="rId7"/>
    <p:sldId id="262" r:id="rId8"/>
    <p:sldId id="275" r:id="rId9"/>
    <p:sldId id="263" r:id="rId10"/>
    <p:sldId id="264" r:id="rId11"/>
    <p:sldId id="265" r:id="rId12"/>
    <p:sldId id="269" r:id="rId13"/>
    <p:sldId id="270" r:id="rId14"/>
    <p:sldId id="271" r:id="rId15"/>
    <p:sldId id="272" r:id="rId16"/>
    <p:sldId id="273" r:id="rId17"/>
    <p:sldId id="276"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AE682E-8903-4CDA-B129-477882371043}" v="46" dt="2023-06-23T07:56:58.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it, Kathrine" userId="S::kathrine.tait@st-marys.newcastle.sch.uk::66f72f0e-1d7e-434f-9aa9-adc8b64a0a44" providerId="AD" clId="Web-{77AE682E-8903-4CDA-B129-477882371043}"/>
    <pc:docChg chg="modSld">
      <pc:chgData name="Tait, Kathrine" userId="S::kathrine.tait@st-marys.newcastle.sch.uk::66f72f0e-1d7e-434f-9aa9-adc8b64a0a44" providerId="AD" clId="Web-{77AE682E-8903-4CDA-B129-477882371043}" dt="2023-06-23T07:56:58.142" v="43"/>
      <pc:docMkLst>
        <pc:docMk/>
      </pc:docMkLst>
      <pc:sldChg chg="modSp">
        <pc:chgData name="Tait, Kathrine" userId="S::kathrine.tait@st-marys.newcastle.sch.uk::66f72f0e-1d7e-434f-9aa9-adc8b64a0a44" providerId="AD" clId="Web-{77AE682E-8903-4CDA-B129-477882371043}" dt="2023-06-23T07:56:58.142" v="43"/>
        <pc:sldMkLst>
          <pc:docMk/>
          <pc:sldMk cId="2169082921" sldId="259"/>
        </pc:sldMkLst>
        <pc:graphicFrameChg chg="mod modGraphic">
          <ac:chgData name="Tait, Kathrine" userId="S::kathrine.tait@st-marys.newcastle.sch.uk::66f72f0e-1d7e-434f-9aa9-adc8b64a0a44" providerId="AD" clId="Web-{77AE682E-8903-4CDA-B129-477882371043}" dt="2023-06-23T07:56:58.142" v="43"/>
          <ac:graphicFrameMkLst>
            <pc:docMk/>
            <pc:sldMk cId="2169082921" sldId="259"/>
            <ac:graphicFrameMk id="8"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48B7C-9413-4C2A-B0CC-D2A362EF1DA2}" type="datetimeFigureOut">
              <a:rPr lang="en-GB" smtClean="0"/>
              <a:t>23/06/2023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E636C-7DA9-447B-9EB4-F468A87BE1D0}" type="slidenum">
              <a:rPr lang="en-GB" smtClean="0"/>
              <a:t>‹#›</a:t>
            </a:fld>
            <a:endParaRPr lang="en-GB"/>
          </a:p>
        </p:txBody>
      </p:sp>
    </p:spTree>
    <p:extLst>
      <p:ext uri="{BB962C8B-B14F-4D97-AF65-F5344CB8AC3E}">
        <p14:creationId xmlns:p14="http://schemas.microsoft.com/office/powerpoint/2010/main" val="120225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56324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b75a52ab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b75a52ab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5242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b75a52ab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b75a52ab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77333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C4B97E0-6EFE-41CF-BCE9-B1526F3D680E}"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FD72F2-7E21-4A06-9AC3-54D0C0D17D7A}" type="slidenum">
              <a:rPr lang="en-GB" smtClean="0"/>
              <a:t>‹#›</a:t>
            </a:fld>
            <a:endParaRPr lang="en-GB"/>
          </a:p>
        </p:txBody>
      </p:sp>
    </p:spTree>
    <p:extLst>
      <p:ext uri="{BB962C8B-B14F-4D97-AF65-F5344CB8AC3E}">
        <p14:creationId xmlns:p14="http://schemas.microsoft.com/office/powerpoint/2010/main" val="2904279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4B97E0-6EFE-41CF-BCE9-B1526F3D680E}"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FD72F2-7E21-4A06-9AC3-54D0C0D17D7A}" type="slidenum">
              <a:rPr lang="en-GB" smtClean="0"/>
              <a:t>‹#›</a:t>
            </a:fld>
            <a:endParaRPr lang="en-GB"/>
          </a:p>
        </p:txBody>
      </p:sp>
    </p:spTree>
    <p:extLst>
      <p:ext uri="{BB962C8B-B14F-4D97-AF65-F5344CB8AC3E}">
        <p14:creationId xmlns:p14="http://schemas.microsoft.com/office/powerpoint/2010/main" val="706405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4B97E0-6EFE-41CF-BCE9-B1526F3D680E}"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FD72F2-7E21-4A06-9AC3-54D0C0D17D7A}" type="slidenum">
              <a:rPr lang="en-GB" smtClean="0"/>
              <a:t>‹#›</a:t>
            </a:fld>
            <a:endParaRPr lang="en-GB"/>
          </a:p>
        </p:txBody>
      </p:sp>
    </p:spTree>
    <p:extLst>
      <p:ext uri="{BB962C8B-B14F-4D97-AF65-F5344CB8AC3E}">
        <p14:creationId xmlns:p14="http://schemas.microsoft.com/office/powerpoint/2010/main" val="3059173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95072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4B97E0-6EFE-41CF-BCE9-B1526F3D680E}"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FD72F2-7E21-4A06-9AC3-54D0C0D17D7A}" type="slidenum">
              <a:rPr lang="en-GB" smtClean="0"/>
              <a:t>‹#›</a:t>
            </a:fld>
            <a:endParaRPr lang="en-GB"/>
          </a:p>
        </p:txBody>
      </p:sp>
    </p:spTree>
    <p:extLst>
      <p:ext uri="{BB962C8B-B14F-4D97-AF65-F5344CB8AC3E}">
        <p14:creationId xmlns:p14="http://schemas.microsoft.com/office/powerpoint/2010/main" val="3030659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4B97E0-6EFE-41CF-BCE9-B1526F3D680E}"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FD72F2-7E21-4A06-9AC3-54D0C0D17D7A}" type="slidenum">
              <a:rPr lang="en-GB" smtClean="0"/>
              <a:t>‹#›</a:t>
            </a:fld>
            <a:endParaRPr lang="en-GB"/>
          </a:p>
        </p:txBody>
      </p:sp>
    </p:spTree>
    <p:extLst>
      <p:ext uri="{BB962C8B-B14F-4D97-AF65-F5344CB8AC3E}">
        <p14:creationId xmlns:p14="http://schemas.microsoft.com/office/powerpoint/2010/main" val="2699803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C4B97E0-6EFE-41CF-BCE9-B1526F3D680E}"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FD72F2-7E21-4A06-9AC3-54D0C0D17D7A}" type="slidenum">
              <a:rPr lang="en-GB" smtClean="0"/>
              <a:t>‹#›</a:t>
            </a:fld>
            <a:endParaRPr lang="en-GB"/>
          </a:p>
        </p:txBody>
      </p:sp>
    </p:spTree>
    <p:extLst>
      <p:ext uri="{BB962C8B-B14F-4D97-AF65-F5344CB8AC3E}">
        <p14:creationId xmlns:p14="http://schemas.microsoft.com/office/powerpoint/2010/main" val="46513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C4B97E0-6EFE-41CF-BCE9-B1526F3D680E}" type="datetimeFigureOut">
              <a:rPr lang="en-GB" smtClean="0"/>
              <a:t>23/06/2023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7FD72F2-7E21-4A06-9AC3-54D0C0D17D7A}" type="slidenum">
              <a:rPr lang="en-GB" smtClean="0"/>
              <a:t>‹#›</a:t>
            </a:fld>
            <a:endParaRPr lang="en-GB"/>
          </a:p>
        </p:txBody>
      </p:sp>
    </p:spTree>
    <p:extLst>
      <p:ext uri="{BB962C8B-B14F-4D97-AF65-F5344CB8AC3E}">
        <p14:creationId xmlns:p14="http://schemas.microsoft.com/office/powerpoint/2010/main" val="2238132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C4B97E0-6EFE-41CF-BCE9-B1526F3D680E}" type="datetimeFigureOut">
              <a:rPr lang="en-GB" smtClean="0"/>
              <a:t>23/06/2023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7FD72F2-7E21-4A06-9AC3-54D0C0D17D7A}" type="slidenum">
              <a:rPr lang="en-GB" smtClean="0"/>
              <a:t>‹#›</a:t>
            </a:fld>
            <a:endParaRPr lang="en-GB"/>
          </a:p>
        </p:txBody>
      </p:sp>
    </p:spTree>
    <p:extLst>
      <p:ext uri="{BB962C8B-B14F-4D97-AF65-F5344CB8AC3E}">
        <p14:creationId xmlns:p14="http://schemas.microsoft.com/office/powerpoint/2010/main" val="1633964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B97E0-6EFE-41CF-BCE9-B1526F3D680E}" type="datetimeFigureOut">
              <a:rPr lang="en-GB" smtClean="0"/>
              <a:t>23/06/2023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7FD72F2-7E21-4A06-9AC3-54D0C0D17D7A}" type="slidenum">
              <a:rPr lang="en-GB" smtClean="0"/>
              <a:t>‹#›</a:t>
            </a:fld>
            <a:endParaRPr lang="en-GB"/>
          </a:p>
        </p:txBody>
      </p:sp>
    </p:spTree>
    <p:extLst>
      <p:ext uri="{BB962C8B-B14F-4D97-AF65-F5344CB8AC3E}">
        <p14:creationId xmlns:p14="http://schemas.microsoft.com/office/powerpoint/2010/main" val="3044059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4B97E0-6EFE-41CF-BCE9-B1526F3D680E}"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FD72F2-7E21-4A06-9AC3-54D0C0D17D7A}" type="slidenum">
              <a:rPr lang="en-GB" smtClean="0"/>
              <a:t>‹#›</a:t>
            </a:fld>
            <a:endParaRPr lang="en-GB"/>
          </a:p>
        </p:txBody>
      </p:sp>
    </p:spTree>
    <p:extLst>
      <p:ext uri="{BB962C8B-B14F-4D97-AF65-F5344CB8AC3E}">
        <p14:creationId xmlns:p14="http://schemas.microsoft.com/office/powerpoint/2010/main" val="118344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4B97E0-6EFE-41CF-BCE9-B1526F3D680E}"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FD72F2-7E21-4A06-9AC3-54D0C0D17D7A}" type="slidenum">
              <a:rPr lang="en-GB" smtClean="0"/>
              <a:t>‹#›</a:t>
            </a:fld>
            <a:endParaRPr lang="en-GB"/>
          </a:p>
        </p:txBody>
      </p:sp>
    </p:spTree>
    <p:extLst>
      <p:ext uri="{BB962C8B-B14F-4D97-AF65-F5344CB8AC3E}">
        <p14:creationId xmlns:p14="http://schemas.microsoft.com/office/powerpoint/2010/main" val="1787601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B97E0-6EFE-41CF-BCE9-B1526F3D680E}" type="datetimeFigureOut">
              <a:rPr lang="en-GB" smtClean="0"/>
              <a:t>23/06/2023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FD72F2-7E21-4A06-9AC3-54D0C0D17D7A}" type="slidenum">
              <a:rPr lang="en-GB" smtClean="0"/>
              <a:t>‹#›</a:t>
            </a:fld>
            <a:endParaRPr lang="en-GB"/>
          </a:p>
        </p:txBody>
      </p:sp>
    </p:spTree>
    <p:extLst>
      <p:ext uri="{BB962C8B-B14F-4D97-AF65-F5344CB8AC3E}">
        <p14:creationId xmlns:p14="http://schemas.microsoft.com/office/powerpoint/2010/main" val="3614858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Gu5ly-pN034" TargetMode="External"/><Relationship Id="rId2" Type="http://schemas.openxmlformats.org/officeDocument/2006/relationships/hyperlink" Target="https://pixlr.com/e/"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mymodernmet.com/all-about-photo-awards-2020/?fbclid=IwAR3Eyck25SD2IQRHassg2PK8s1jW76KaANq19P6GRvjDM-La25PfxMvpTjw"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8749" y="143057"/>
            <a:ext cx="2035629" cy="862784"/>
          </a:xfrm>
          <a:solidFill>
            <a:schemeClr val="accent2"/>
          </a:solidFill>
        </p:spPr>
        <p:txBody>
          <a:bodyPr/>
          <a:lstStyle/>
          <a:p>
            <a:r>
              <a:rPr lang="en-GB" dirty="0"/>
              <a:t>RECAP </a:t>
            </a:r>
          </a:p>
        </p:txBody>
      </p:sp>
      <p:sp>
        <p:nvSpPr>
          <p:cNvPr id="3" name="Content Placeholder 2"/>
          <p:cNvSpPr>
            <a:spLocks noGrp="1"/>
          </p:cNvSpPr>
          <p:nvPr>
            <p:ph idx="1"/>
          </p:nvPr>
        </p:nvSpPr>
        <p:spPr>
          <a:xfrm>
            <a:off x="209005" y="3477719"/>
            <a:ext cx="2309343" cy="3065004"/>
          </a:xfrm>
          <a:ln>
            <a:solidFill>
              <a:schemeClr val="bg1"/>
            </a:solidFill>
          </a:ln>
        </p:spPr>
        <p:txBody>
          <a:bodyPr>
            <a:normAutofit fontScale="55000" lnSpcReduction="20000"/>
          </a:bodyPr>
          <a:lstStyle/>
          <a:p>
            <a:r>
              <a:rPr lang="en-GB" dirty="0">
                <a:solidFill>
                  <a:schemeClr val="bg1"/>
                </a:solidFill>
              </a:rPr>
              <a:t>Hong Kong, China</a:t>
            </a:r>
          </a:p>
          <a:p>
            <a:r>
              <a:rPr lang="en-GB" dirty="0">
                <a:solidFill>
                  <a:schemeClr val="bg1"/>
                </a:solidFill>
              </a:rPr>
              <a:t>A man plays a piano inside a truck, hired by a music school. In attempt to keep their business running during the coronavirus pandemic, Ming’s Piano, a music school with 12 teachers and about 200 students, has hired three trucks to deliver lessons to students’ doorsteps</a:t>
            </a:r>
          </a:p>
          <a:p>
            <a:r>
              <a:rPr lang="en-GB" dirty="0">
                <a:solidFill>
                  <a:schemeClr val="bg1"/>
                </a:solidFill>
              </a:rPr>
              <a:t>Photograph: Billy HC Kwok/Getty Images</a:t>
            </a:r>
          </a:p>
          <a:p>
            <a:pPr marL="0" indent="0">
              <a:buNone/>
            </a:pPr>
            <a:endParaRPr lang="en-GB" dirty="0"/>
          </a:p>
        </p:txBody>
      </p:sp>
      <p:pic>
        <p:nvPicPr>
          <p:cNvPr id="4" name="Picture 3"/>
          <p:cNvPicPr>
            <a:picLocks noChangeAspect="1"/>
          </p:cNvPicPr>
          <p:nvPr/>
        </p:nvPicPr>
        <p:blipFill>
          <a:blip r:embed="rId2"/>
          <a:stretch>
            <a:fillRect/>
          </a:stretch>
        </p:blipFill>
        <p:spPr>
          <a:xfrm>
            <a:off x="2700062" y="-1"/>
            <a:ext cx="9377076" cy="5621311"/>
          </a:xfrm>
          <a:prstGeom prst="rect">
            <a:avLst/>
          </a:prstGeom>
        </p:spPr>
      </p:pic>
      <p:sp>
        <p:nvSpPr>
          <p:cNvPr id="5" name="TextBox 4"/>
          <p:cNvSpPr txBox="1"/>
          <p:nvPr/>
        </p:nvSpPr>
        <p:spPr>
          <a:xfrm>
            <a:off x="3117954" y="5621310"/>
            <a:ext cx="8304551" cy="923330"/>
          </a:xfrm>
          <a:prstGeom prst="rect">
            <a:avLst/>
          </a:prstGeom>
          <a:noFill/>
          <a:ln>
            <a:solidFill>
              <a:schemeClr val="bg1"/>
            </a:solidFill>
          </a:ln>
        </p:spPr>
        <p:txBody>
          <a:bodyPr wrap="square" rtlCol="0">
            <a:spAutoFit/>
          </a:bodyPr>
          <a:lstStyle/>
          <a:p>
            <a:r>
              <a:rPr lang="en-GB" dirty="0">
                <a:solidFill>
                  <a:schemeClr val="bg1"/>
                </a:solidFill>
              </a:rPr>
              <a:t>What do you notice about the light in this composition?</a:t>
            </a:r>
          </a:p>
          <a:p>
            <a:r>
              <a:rPr lang="en-GB" dirty="0">
                <a:solidFill>
                  <a:schemeClr val="bg1"/>
                </a:solidFill>
              </a:rPr>
              <a:t>What is the effect of this light on the subject? </a:t>
            </a:r>
          </a:p>
          <a:p>
            <a:r>
              <a:rPr lang="en-GB" dirty="0">
                <a:solidFill>
                  <a:schemeClr val="bg1"/>
                </a:solidFill>
              </a:rPr>
              <a:t>What interest you the most in the frame?  </a:t>
            </a:r>
          </a:p>
        </p:txBody>
      </p:sp>
    </p:spTree>
    <p:extLst>
      <p:ext uri="{BB962C8B-B14F-4D97-AF65-F5344CB8AC3E}">
        <p14:creationId xmlns:p14="http://schemas.microsoft.com/office/powerpoint/2010/main" val="3370351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p:nvPr/>
        </p:nvSpPr>
        <p:spPr>
          <a:xfrm>
            <a:off x="7064500" y="2628167"/>
            <a:ext cx="4307600" cy="40744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r>
              <a:rPr lang="en" u="sng" dirty="0"/>
              <a:t>Personal Opinion</a:t>
            </a:r>
            <a:endParaRPr u="sng" dirty="0"/>
          </a:p>
          <a:p>
            <a:r>
              <a:rPr lang="en" dirty="0"/>
              <a:t>What was your first reaction to your shoot? </a:t>
            </a:r>
            <a:endParaRPr dirty="0"/>
          </a:p>
          <a:p>
            <a:r>
              <a:rPr lang="en" dirty="0"/>
              <a:t>What mood have you created and how have you done this? </a:t>
            </a:r>
            <a:endParaRPr dirty="0"/>
          </a:p>
          <a:p>
            <a:r>
              <a:rPr lang="en" dirty="0"/>
              <a:t> Are you trying to make a statement /give a message through the photograoh? </a:t>
            </a:r>
            <a:endParaRPr dirty="0"/>
          </a:p>
          <a:p>
            <a:r>
              <a:rPr lang="en" dirty="0"/>
              <a:t>What has been successful about the photograph?</a:t>
            </a:r>
            <a:endParaRPr dirty="0"/>
          </a:p>
          <a:p>
            <a:r>
              <a:rPr lang="en" dirty="0"/>
              <a:t>Is there anything you would develop further or tweak in your next shoot? </a:t>
            </a:r>
            <a:endParaRPr dirty="0"/>
          </a:p>
          <a:p>
            <a:r>
              <a:rPr lang="en" sz="2400" dirty="0"/>
              <a:t> </a:t>
            </a:r>
            <a:endParaRPr sz="2400" dirty="0"/>
          </a:p>
        </p:txBody>
      </p:sp>
      <p:sp>
        <p:nvSpPr>
          <p:cNvPr id="91" name="Google Shape;91;p17"/>
          <p:cNvSpPr txBox="1"/>
          <p:nvPr/>
        </p:nvSpPr>
        <p:spPr>
          <a:xfrm>
            <a:off x="0" y="31100"/>
            <a:ext cx="5365200" cy="38412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r>
              <a:rPr lang="en" u="sng" dirty="0"/>
              <a:t>Content/Description of photograph </a:t>
            </a:r>
            <a:endParaRPr u="sng" dirty="0"/>
          </a:p>
          <a:p>
            <a:r>
              <a:rPr lang="en" dirty="0"/>
              <a:t>Does the photograph have a title? </a:t>
            </a:r>
            <a:endParaRPr dirty="0"/>
          </a:p>
          <a:p>
            <a:r>
              <a:rPr lang="en" dirty="0"/>
              <a:t>What is the photograph? (portrait, landscape etc) </a:t>
            </a:r>
            <a:endParaRPr dirty="0"/>
          </a:p>
          <a:p>
            <a:r>
              <a:rPr lang="en" dirty="0"/>
              <a:t>What is it about? What is happening in the frame? (Describe it) </a:t>
            </a:r>
            <a:endParaRPr dirty="0"/>
          </a:p>
          <a:p>
            <a:r>
              <a:rPr lang="en" dirty="0"/>
              <a:t>Describe the techniques you have used. (lighting; contrast; colour; pose; depth; composition; speed; exposure)</a:t>
            </a:r>
            <a:endParaRPr dirty="0"/>
          </a:p>
          <a:p>
            <a:r>
              <a:rPr lang="en" dirty="0"/>
              <a:t>Are you trying to create a theme within the work? </a:t>
            </a:r>
            <a:endParaRPr dirty="0"/>
          </a:p>
          <a:p>
            <a:r>
              <a:rPr lang="en" dirty="0"/>
              <a:t>Are you trying to communicate a message or a feeling within your photos? </a:t>
            </a:r>
            <a:endParaRPr dirty="0"/>
          </a:p>
        </p:txBody>
      </p:sp>
      <p:sp>
        <p:nvSpPr>
          <p:cNvPr id="92" name="Google Shape;92;p17"/>
          <p:cNvSpPr txBox="1"/>
          <p:nvPr/>
        </p:nvSpPr>
        <p:spPr>
          <a:xfrm>
            <a:off x="6298167" y="31100"/>
            <a:ext cx="5707200" cy="23948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r>
              <a:rPr lang="en" u="sng" dirty="0"/>
              <a:t>Visual/Form Analysis </a:t>
            </a:r>
            <a:endParaRPr u="sng" dirty="0"/>
          </a:p>
          <a:p>
            <a:r>
              <a:rPr lang="en" dirty="0"/>
              <a:t>What grabs your attention first within the frame? </a:t>
            </a:r>
            <a:endParaRPr dirty="0"/>
          </a:p>
          <a:p>
            <a:r>
              <a:rPr lang="en" dirty="0"/>
              <a:t>How is do you want the view to be led around your image?  </a:t>
            </a:r>
            <a:endParaRPr dirty="0"/>
          </a:p>
          <a:p>
            <a:r>
              <a:rPr lang="en" dirty="0"/>
              <a:t>How is the image composed? (light source, backdrop; shape, prespective etc) </a:t>
            </a:r>
            <a:endParaRPr dirty="0"/>
          </a:p>
          <a:p>
            <a:r>
              <a:rPr lang="en" dirty="0"/>
              <a:t>Where did you take the photograph from? (above, below the subject?)</a:t>
            </a:r>
            <a:endParaRPr dirty="0"/>
          </a:p>
          <a:p>
            <a:endParaRPr sz="2400" dirty="0"/>
          </a:p>
          <a:p>
            <a:endParaRPr sz="2400" u="sng" dirty="0"/>
          </a:p>
        </p:txBody>
      </p:sp>
      <p:sp>
        <p:nvSpPr>
          <p:cNvPr id="93" name="Google Shape;93;p17"/>
          <p:cNvSpPr txBox="1"/>
          <p:nvPr/>
        </p:nvSpPr>
        <p:spPr>
          <a:xfrm>
            <a:off x="0" y="3872300"/>
            <a:ext cx="5582800" cy="29548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r>
              <a:rPr lang="en" u="sng" dirty="0"/>
              <a:t>Process </a:t>
            </a:r>
            <a:endParaRPr u="sng" dirty="0"/>
          </a:p>
          <a:p>
            <a:r>
              <a:rPr lang="en" dirty="0"/>
              <a:t>How did you prepare for the photoshoot? (set up of the shoot; costume; props; location; time; camera setting) </a:t>
            </a:r>
            <a:endParaRPr dirty="0"/>
          </a:p>
          <a:p>
            <a:r>
              <a:rPr lang="en" dirty="0"/>
              <a:t>Has the image been enhanced/manipulated by editing or dark room work? (Show your edits) </a:t>
            </a:r>
            <a:endParaRPr dirty="0"/>
          </a:p>
          <a:p>
            <a:r>
              <a:rPr lang="en" dirty="0"/>
              <a:t>What techniques have you explored? (depth of field; shutter speeds; exposure; lighting; filters etc)</a:t>
            </a:r>
            <a:r>
              <a:rPr lang="en" u="sng" dirty="0"/>
              <a:t> </a:t>
            </a:r>
            <a:endParaRPr u="sng" dirty="0"/>
          </a:p>
          <a:p>
            <a:endParaRPr sz="2400" u="sng" dirty="0"/>
          </a:p>
        </p:txBody>
      </p:sp>
      <p:sp>
        <p:nvSpPr>
          <p:cNvPr id="94" name="Google Shape;94;p17"/>
          <p:cNvSpPr txBox="1">
            <a:spLocks noGrp="1"/>
          </p:cNvSpPr>
          <p:nvPr>
            <p:ph type="title" idx="4294967295"/>
          </p:nvPr>
        </p:nvSpPr>
        <p:spPr>
          <a:xfrm rot="5399320">
            <a:off x="2799273" y="2759400"/>
            <a:ext cx="6064800" cy="763600"/>
          </a:xfrm>
          <a:prstGeom prst="rect">
            <a:avLst/>
          </a:prstGeom>
          <a:solidFill>
            <a:srgbClr val="B6D7A8"/>
          </a:solidFill>
        </p:spPr>
        <p:txBody>
          <a:bodyPr spcFirstLastPara="1" vert="horz" wrap="square" lIns="121900" tIns="121900" rIns="121900" bIns="121900" rtlCol="0" anchor="t" anchorCtr="0">
            <a:noAutofit/>
          </a:bodyPr>
          <a:lstStyle/>
          <a:p>
            <a:pPr>
              <a:spcBef>
                <a:spcPts val="0"/>
              </a:spcBef>
            </a:pPr>
            <a:r>
              <a:rPr lang="en" sz="3200" dirty="0"/>
              <a:t>Analysing my own photography </a:t>
            </a:r>
            <a:endParaRPr sz="3200" dirty="0"/>
          </a:p>
        </p:txBody>
      </p:sp>
    </p:spTree>
    <p:extLst>
      <p:ext uri="{BB962C8B-B14F-4D97-AF65-F5344CB8AC3E}">
        <p14:creationId xmlns:p14="http://schemas.microsoft.com/office/powerpoint/2010/main" val="4160705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rot="-585">
            <a:off x="203567" y="603"/>
            <a:ext cx="7098623" cy="665601"/>
          </a:xfrm>
          <a:prstGeom prst="rect">
            <a:avLst/>
          </a:prstGeom>
          <a:solidFill>
            <a:srgbClr val="B6D7A8"/>
          </a:solidFill>
        </p:spPr>
        <p:txBody>
          <a:bodyPr spcFirstLastPara="1" vert="horz" wrap="square" lIns="121900" tIns="121900" rIns="121900" bIns="121900" rtlCol="0" anchor="t" anchorCtr="0">
            <a:noAutofit/>
          </a:bodyPr>
          <a:lstStyle/>
          <a:p>
            <a:r>
              <a:rPr lang="en" sz="2800" dirty="0"/>
              <a:t>KEYWORDS</a:t>
            </a:r>
            <a:r>
              <a:rPr lang="en" dirty="0"/>
              <a:t> </a:t>
            </a:r>
            <a:endParaRPr dirty="0"/>
          </a:p>
        </p:txBody>
      </p:sp>
      <p:sp>
        <p:nvSpPr>
          <p:cNvPr id="100" name="Google Shape;100;p18"/>
          <p:cNvSpPr txBox="1"/>
          <p:nvPr/>
        </p:nvSpPr>
        <p:spPr>
          <a:xfrm>
            <a:off x="326565" y="954658"/>
            <a:ext cx="4119211" cy="5660567"/>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r>
              <a:rPr lang="en" dirty="0"/>
              <a:t>Landscape</a:t>
            </a:r>
            <a:endParaRPr dirty="0"/>
          </a:p>
          <a:p>
            <a:r>
              <a:rPr lang="en" dirty="0"/>
              <a:t>Portrait </a:t>
            </a:r>
            <a:endParaRPr dirty="0"/>
          </a:p>
          <a:p>
            <a:r>
              <a:rPr lang="en" dirty="0"/>
              <a:t>Abstract </a:t>
            </a:r>
            <a:endParaRPr dirty="0"/>
          </a:p>
          <a:p>
            <a:r>
              <a:rPr lang="en" dirty="0"/>
              <a:t>Expressive </a:t>
            </a:r>
            <a:endParaRPr dirty="0"/>
          </a:p>
          <a:p>
            <a:r>
              <a:rPr lang="en" dirty="0"/>
              <a:t>Content (the subject)</a:t>
            </a:r>
            <a:endParaRPr dirty="0"/>
          </a:p>
          <a:p>
            <a:r>
              <a:rPr lang="en" dirty="0"/>
              <a:t>Focus </a:t>
            </a:r>
            <a:endParaRPr dirty="0"/>
          </a:p>
          <a:p>
            <a:r>
              <a:rPr lang="en" dirty="0"/>
              <a:t>Automatic</a:t>
            </a:r>
            <a:endParaRPr dirty="0"/>
          </a:p>
          <a:p>
            <a:r>
              <a:rPr lang="en" dirty="0"/>
              <a:t>Manual </a:t>
            </a:r>
            <a:endParaRPr dirty="0"/>
          </a:p>
          <a:p>
            <a:r>
              <a:rPr lang="en" dirty="0"/>
              <a:t>Shutter speed </a:t>
            </a:r>
            <a:endParaRPr dirty="0"/>
          </a:p>
          <a:p>
            <a:r>
              <a:rPr lang="en" dirty="0"/>
              <a:t>Aperture (measured in f stops)</a:t>
            </a:r>
            <a:endParaRPr dirty="0"/>
          </a:p>
          <a:p>
            <a:r>
              <a:rPr lang="en" dirty="0"/>
              <a:t>Depth of field (focus/focal point)</a:t>
            </a:r>
            <a:endParaRPr dirty="0"/>
          </a:p>
          <a:p>
            <a:r>
              <a:rPr lang="en" dirty="0"/>
              <a:t>Artificial light (lamps) </a:t>
            </a:r>
            <a:endParaRPr dirty="0"/>
          </a:p>
          <a:p>
            <a:r>
              <a:rPr lang="en" dirty="0"/>
              <a:t>Natural light </a:t>
            </a:r>
            <a:endParaRPr dirty="0"/>
          </a:p>
          <a:p>
            <a:r>
              <a:rPr lang="en" dirty="0"/>
              <a:t>Highlights </a:t>
            </a:r>
            <a:endParaRPr dirty="0"/>
          </a:p>
          <a:p>
            <a:r>
              <a:rPr lang="en" dirty="0"/>
              <a:t>Shadows</a:t>
            </a:r>
            <a:endParaRPr dirty="0"/>
          </a:p>
          <a:p>
            <a:r>
              <a:rPr lang="en" dirty="0"/>
              <a:t>Contrast</a:t>
            </a:r>
            <a:endParaRPr dirty="0"/>
          </a:p>
          <a:p>
            <a:r>
              <a:rPr lang="en" dirty="0"/>
              <a:t>Double Exposure </a:t>
            </a:r>
            <a:endParaRPr dirty="0"/>
          </a:p>
          <a:p>
            <a:r>
              <a:rPr lang="en" dirty="0"/>
              <a:t>Angle</a:t>
            </a:r>
            <a:endParaRPr dirty="0"/>
          </a:p>
          <a:p>
            <a:r>
              <a:rPr lang="en" dirty="0"/>
              <a:t>Viewpoint </a:t>
            </a:r>
          </a:p>
          <a:p>
            <a:r>
              <a:rPr lang="en" dirty="0"/>
              <a:t>Macro Photography ( extreme close up )</a:t>
            </a:r>
            <a:endParaRPr dirty="0"/>
          </a:p>
          <a:p>
            <a:r>
              <a:rPr lang="en" dirty="0"/>
              <a:t> </a:t>
            </a:r>
            <a:endParaRPr dirty="0"/>
          </a:p>
        </p:txBody>
      </p:sp>
      <p:sp>
        <p:nvSpPr>
          <p:cNvPr id="101" name="Google Shape;101;p18"/>
          <p:cNvSpPr txBox="1"/>
          <p:nvPr/>
        </p:nvSpPr>
        <p:spPr>
          <a:xfrm>
            <a:off x="4647267" y="799784"/>
            <a:ext cx="3701200" cy="5660565"/>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r>
              <a:rPr lang="en" dirty="0"/>
              <a:t>Shape </a:t>
            </a:r>
            <a:endParaRPr dirty="0"/>
          </a:p>
          <a:p>
            <a:r>
              <a:rPr lang="en" dirty="0"/>
              <a:t>Texture </a:t>
            </a:r>
            <a:endParaRPr dirty="0"/>
          </a:p>
          <a:p>
            <a:r>
              <a:rPr lang="en" dirty="0"/>
              <a:t>Surface </a:t>
            </a:r>
          </a:p>
          <a:p>
            <a:r>
              <a:rPr lang="en" dirty="0"/>
              <a:t>Tone</a:t>
            </a:r>
            <a:endParaRPr dirty="0"/>
          </a:p>
          <a:p>
            <a:r>
              <a:rPr lang="en" dirty="0"/>
              <a:t>Pattern </a:t>
            </a:r>
            <a:endParaRPr dirty="0"/>
          </a:p>
          <a:p>
            <a:r>
              <a:rPr lang="en" dirty="0"/>
              <a:t>Repetition</a:t>
            </a:r>
            <a:endParaRPr dirty="0"/>
          </a:p>
          <a:p>
            <a:r>
              <a:rPr lang="en" dirty="0"/>
              <a:t>Colour </a:t>
            </a:r>
            <a:endParaRPr dirty="0"/>
          </a:p>
          <a:p>
            <a:r>
              <a:rPr lang="en" dirty="0"/>
              <a:t>Space</a:t>
            </a:r>
            <a:endParaRPr dirty="0"/>
          </a:p>
          <a:p>
            <a:r>
              <a:rPr lang="en" dirty="0"/>
              <a:t>Focal point </a:t>
            </a:r>
            <a:endParaRPr dirty="0"/>
          </a:p>
          <a:p>
            <a:r>
              <a:rPr lang="en" dirty="0"/>
              <a:t>Background</a:t>
            </a:r>
            <a:endParaRPr dirty="0"/>
          </a:p>
          <a:p>
            <a:r>
              <a:rPr lang="en" dirty="0"/>
              <a:t>Composition</a:t>
            </a:r>
            <a:endParaRPr dirty="0"/>
          </a:p>
          <a:p>
            <a:r>
              <a:rPr lang="en" dirty="0"/>
              <a:t>Setting/environment</a:t>
            </a:r>
            <a:endParaRPr dirty="0"/>
          </a:p>
          <a:p>
            <a:r>
              <a:rPr lang="en" dirty="0"/>
              <a:t>Framing </a:t>
            </a:r>
            <a:endParaRPr dirty="0"/>
          </a:p>
          <a:p>
            <a:r>
              <a:rPr lang="en" dirty="0"/>
              <a:t>Macro </a:t>
            </a:r>
            <a:endParaRPr dirty="0"/>
          </a:p>
          <a:p>
            <a:r>
              <a:rPr lang="en" dirty="0"/>
              <a:t>Zoom </a:t>
            </a:r>
            <a:endParaRPr dirty="0"/>
          </a:p>
          <a:p>
            <a:r>
              <a:rPr lang="en" dirty="0"/>
              <a:t>Editing </a:t>
            </a:r>
            <a:endParaRPr dirty="0"/>
          </a:p>
          <a:p>
            <a:r>
              <a:rPr lang="en" dirty="0"/>
              <a:t>Tripod </a:t>
            </a:r>
            <a:endParaRPr dirty="0"/>
          </a:p>
          <a:p>
            <a:r>
              <a:rPr lang="en" dirty="0"/>
              <a:t>Digital Negative</a:t>
            </a:r>
            <a:endParaRPr dirty="0"/>
          </a:p>
          <a:p>
            <a:r>
              <a:rPr lang="en" dirty="0"/>
              <a:t>Photogram </a:t>
            </a:r>
            <a:endParaRPr dirty="0"/>
          </a:p>
          <a:p>
            <a:r>
              <a:rPr lang="en" dirty="0"/>
              <a:t>Contour </a:t>
            </a:r>
            <a:endParaRPr dirty="0"/>
          </a:p>
          <a:p>
            <a:endParaRPr sz="2400" dirty="0"/>
          </a:p>
          <a:p>
            <a:endParaRPr sz="2400" dirty="0"/>
          </a:p>
        </p:txBody>
      </p:sp>
      <p:sp>
        <p:nvSpPr>
          <p:cNvPr id="102" name="Google Shape;102;p18"/>
          <p:cNvSpPr txBox="1"/>
          <p:nvPr/>
        </p:nvSpPr>
        <p:spPr>
          <a:xfrm>
            <a:off x="8549957" y="194064"/>
            <a:ext cx="3545600" cy="5417200"/>
          </a:xfrm>
          <a:prstGeom prst="rect">
            <a:avLst/>
          </a:prstGeom>
          <a:noFill/>
          <a:ln w="2857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r>
              <a:rPr lang="en" b="1" u="sng" dirty="0"/>
              <a:t>Add your own keywords here:</a:t>
            </a:r>
            <a:endParaRPr b="1" u="sng" dirty="0"/>
          </a:p>
        </p:txBody>
      </p:sp>
    </p:spTree>
    <p:extLst>
      <p:ext uri="{BB962C8B-B14F-4D97-AF65-F5344CB8AC3E}">
        <p14:creationId xmlns:p14="http://schemas.microsoft.com/office/powerpoint/2010/main" val="1718448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9705" y="284813"/>
            <a:ext cx="2698229" cy="523220"/>
          </a:xfrm>
          <a:prstGeom prst="rect">
            <a:avLst/>
          </a:prstGeom>
          <a:solidFill>
            <a:schemeClr val="accent1">
              <a:lumMod val="40000"/>
              <a:lumOff val="60000"/>
            </a:schemeClr>
          </a:solidFill>
        </p:spPr>
        <p:txBody>
          <a:bodyPr wrap="square" rtlCol="0">
            <a:spAutoFit/>
          </a:bodyPr>
          <a:lstStyle/>
          <a:p>
            <a:r>
              <a:rPr lang="en-GB" sz="2800" u="sng" dirty="0"/>
              <a:t>TASK 2 </a:t>
            </a:r>
          </a:p>
        </p:txBody>
      </p:sp>
      <p:sp>
        <p:nvSpPr>
          <p:cNvPr id="3" name="TextBox 2"/>
          <p:cNvSpPr txBox="1"/>
          <p:nvPr/>
        </p:nvSpPr>
        <p:spPr>
          <a:xfrm>
            <a:off x="449705" y="974361"/>
            <a:ext cx="6421357" cy="2246769"/>
          </a:xfrm>
          <a:prstGeom prst="rect">
            <a:avLst/>
          </a:prstGeom>
          <a:solidFill>
            <a:schemeClr val="accent1">
              <a:lumMod val="60000"/>
              <a:lumOff val="40000"/>
            </a:schemeClr>
          </a:solidFill>
          <a:ln>
            <a:solidFill>
              <a:schemeClr val="accent1"/>
            </a:solidFill>
          </a:ln>
        </p:spPr>
        <p:txBody>
          <a:bodyPr wrap="square" rtlCol="0">
            <a:spAutoFit/>
          </a:bodyPr>
          <a:lstStyle/>
          <a:p>
            <a:r>
              <a:rPr lang="en-GB" sz="2000" dirty="0"/>
              <a:t>Task Take a set of </a:t>
            </a:r>
            <a:r>
              <a:rPr lang="en-GB" sz="2000" u="sng" dirty="0"/>
              <a:t>photographs in the style </a:t>
            </a:r>
            <a:r>
              <a:rPr lang="en-GB" sz="2000" dirty="0"/>
              <a:t>of your chosen photographers/artists. You could combine ideas or have a separate shoot for each photographer. </a:t>
            </a:r>
          </a:p>
          <a:p>
            <a:endParaRPr lang="en-GB" sz="2000" dirty="0"/>
          </a:p>
          <a:p>
            <a:r>
              <a:rPr lang="en-GB" sz="2000" dirty="0"/>
              <a:t>Aim 10- 15 Photographs (This will include photographs of the same subject, but making changes to the angles, lighting, pose etc. ) </a:t>
            </a:r>
          </a:p>
        </p:txBody>
      </p:sp>
      <p:sp>
        <p:nvSpPr>
          <p:cNvPr id="4" name="TextBox 3"/>
          <p:cNvSpPr txBox="1"/>
          <p:nvPr/>
        </p:nvSpPr>
        <p:spPr>
          <a:xfrm>
            <a:off x="789340" y="3993521"/>
            <a:ext cx="5324078" cy="2031325"/>
          </a:xfrm>
          <a:prstGeom prst="rect">
            <a:avLst/>
          </a:prstGeom>
          <a:solidFill>
            <a:schemeClr val="accent1">
              <a:lumMod val="60000"/>
              <a:lumOff val="40000"/>
            </a:schemeClr>
          </a:solidFill>
          <a:ln>
            <a:solidFill>
              <a:schemeClr val="tx1"/>
            </a:solidFill>
          </a:ln>
        </p:spPr>
        <p:txBody>
          <a:bodyPr wrap="square" rtlCol="0">
            <a:spAutoFit/>
          </a:bodyPr>
          <a:lstStyle/>
          <a:p>
            <a:r>
              <a:rPr lang="en-GB" dirty="0"/>
              <a:t>REMEMBER! </a:t>
            </a:r>
          </a:p>
          <a:p>
            <a:endParaRPr lang="en-GB" dirty="0"/>
          </a:p>
          <a:p>
            <a:r>
              <a:rPr lang="en-GB" dirty="0"/>
              <a:t>YOU ARE NOT MAKING COPIES OF THEIR WORK YOU ARE USING THEM AS INSPIRATION. </a:t>
            </a:r>
          </a:p>
          <a:p>
            <a:endParaRPr lang="en-GB" dirty="0"/>
          </a:p>
          <a:p>
            <a:r>
              <a:rPr lang="en-GB"/>
              <a:t>TAKE YOUR TIME </a:t>
            </a:r>
            <a:r>
              <a:rPr lang="en-GB">
                <a:sym typeface="Wingdings" panose="05000000000000000000" pitchFamily="2" charset="2"/>
              </a:rPr>
              <a:t> </a:t>
            </a:r>
            <a:endParaRPr lang="en-GB" dirty="0"/>
          </a:p>
          <a:p>
            <a:endParaRPr lang="en-GB" dirty="0"/>
          </a:p>
        </p:txBody>
      </p:sp>
      <p:sp>
        <p:nvSpPr>
          <p:cNvPr id="5" name="TextBox 4"/>
          <p:cNvSpPr txBox="1"/>
          <p:nvPr/>
        </p:nvSpPr>
        <p:spPr>
          <a:xfrm>
            <a:off x="7251169" y="546423"/>
            <a:ext cx="4152276" cy="5632311"/>
          </a:xfrm>
          <a:prstGeom prst="rect">
            <a:avLst/>
          </a:prstGeom>
          <a:solidFill>
            <a:srgbClr val="92D050"/>
          </a:solidFill>
          <a:ln>
            <a:solidFill>
              <a:schemeClr val="tx1"/>
            </a:solidFill>
          </a:ln>
        </p:spPr>
        <p:txBody>
          <a:bodyPr wrap="square" rtlCol="0">
            <a:spAutoFit/>
          </a:bodyPr>
          <a:lstStyle/>
          <a:p>
            <a:r>
              <a:rPr lang="en-GB" dirty="0"/>
              <a:t>Consider: </a:t>
            </a:r>
          </a:p>
          <a:p>
            <a:endParaRPr lang="en-GB" dirty="0"/>
          </a:p>
          <a:p>
            <a:r>
              <a:rPr lang="en-GB" dirty="0"/>
              <a:t>Location: Where will you take your selection of image? Do you need a particular backdrop? </a:t>
            </a:r>
          </a:p>
          <a:p>
            <a:endParaRPr lang="en-GB" dirty="0"/>
          </a:p>
          <a:p>
            <a:r>
              <a:rPr lang="en-GB" dirty="0"/>
              <a:t>Lighting: What light source will you use and where will it be in relation to your subject t? e.g. natural, lamps, street light, phone light. </a:t>
            </a:r>
          </a:p>
          <a:p>
            <a:endParaRPr lang="en-GB" dirty="0"/>
          </a:p>
          <a:p>
            <a:r>
              <a:rPr lang="en-GB" dirty="0"/>
              <a:t>Composition: Where will you place your main subject? What do you want the viewer to notice first? </a:t>
            </a:r>
          </a:p>
          <a:p>
            <a:endParaRPr lang="en-GB" dirty="0"/>
          </a:p>
          <a:p>
            <a:r>
              <a:rPr lang="en-GB" dirty="0"/>
              <a:t>Viewpoint: Where will be when taking the photographs? Try taking the same view from different heights. </a:t>
            </a:r>
          </a:p>
          <a:p>
            <a:endParaRPr lang="en-GB" dirty="0"/>
          </a:p>
          <a:p>
            <a:endParaRPr lang="en-GB" dirty="0"/>
          </a:p>
        </p:txBody>
      </p:sp>
    </p:spTree>
    <p:extLst>
      <p:ext uri="{BB962C8B-B14F-4D97-AF65-F5344CB8AC3E}">
        <p14:creationId xmlns:p14="http://schemas.microsoft.com/office/powerpoint/2010/main" val="1342793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490" y="400050"/>
            <a:ext cx="5737860" cy="6463308"/>
          </a:xfrm>
          <a:prstGeom prst="rect">
            <a:avLst/>
          </a:prstGeom>
          <a:solidFill>
            <a:schemeClr val="accent1">
              <a:lumMod val="40000"/>
              <a:lumOff val="60000"/>
            </a:schemeClr>
          </a:solidFill>
        </p:spPr>
        <p:txBody>
          <a:bodyPr wrap="square" rtlCol="0">
            <a:spAutoFit/>
          </a:bodyPr>
          <a:lstStyle/>
          <a:p>
            <a:r>
              <a:rPr lang="en-GB" u="sng" dirty="0"/>
              <a:t>TASK 3 EDITING &amp; PRESENTING YOUR PHOTOSHOOTS.  </a:t>
            </a:r>
          </a:p>
          <a:p>
            <a:pPr marL="342900" indent="-342900">
              <a:buAutoNum type="alphaLcParenR"/>
            </a:pPr>
            <a:r>
              <a:rPr lang="en-GB" dirty="0"/>
              <a:t>UPLOAD YOUR PHOTOGRAPHS TO THE COMPUTER. </a:t>
            </a:r>
          </a:p>
          <a:p>
            <a:endParaRPr lang="en-GB" dirty="0"/>
          </a:p>
          <a:p>
            <a:r>
              <a:rPr lang="en-GB" dirty="0"/>
              <a:t>b/ You can use free software PIXLR </a:t>
            </a:r>
            <a:r>
              <a:rPr lang="en-GB" dirty="0">
                <a:hlinkClick r:id="rId2"/>
              </a:rPr>
              <a:t>https://pixlr.com/e/</a:t>
            </a:r>
            <a:r>
              <a:rPr lang="en-GB" dirty="0"/>
              <a:t> to edit your images. Some photographs don’t need to be edited And are better left alone. ONLY EDIT YOUR IMAGES IF YOU THINK THEY NEED IT. E.G Changing the contrast, cropping, colour saturation. </a:t>
            </a:r>
          </a:p>
          <a:p>
            <a:endParaRPr lang="en-GB" dirty="0"/>
          </a:p>
          <a:p>
            <a:endParaRPr lang="en-GB" dirty="0"/>
          </a:p>
          <a:p>
            <a:r>
              <a:rPr lang="en-GB" dirty="0"/>
              <a:t>There are lots of help videos available on YOU TUBE. </a:t>
            </a:r>
          </a:p>
          <a:p>
            <a:endParaRPr lang="en-GB" dirty="0"/>
          </a:p>
          <a:p>
            <a:r>
              <a:rPr lang="en-GB" dirty="0">
                <a:hlinkClick r:id="rId3"/>
              </a:rPr>
              <a:t>https://www.youtube.com/watch?v=Gu5ly-pN034</a:t>
            </a:r>
            <a:r>
              <a:rPr lang="en-GB" dirty="0"/>
              <a:t> (CHANGING YOUR COLOUR IMAGE TO BACK &amp; WHITE) </a:t>
            </a:r>
          </a:p>
          <a:p>
            <a:endParaRPr lang="en-GB" dirty="0"/>
          </a:p>
          <a:p>
            <a:r>
              <a:rPr lang="en-GB" dirty="0"/>
              <a:t>Save images as JPEG file and then organise them into a photography folder. </a:t>
            </a:r>
          </a:p>
          <a:p>
            <a:endParaRPr lang="en-GB" dirty="0"/>
          </a:p>
          <a:p>
            <a:r>
              <a:rPr lang="en-GB" dirty="0"/>
              <a:t>C) You can then present your originals and edits  on </a:t>
            </a:r>
            <a:r>
              <a:rPr lang="en-GB" dirty="0" err="1"/>
              <a:t>powerpoint</a:t>
            </a:r>
            <a:r>
              <a:rPr lang="en-GB" dirty="0"/>
              <a:t> slides or you can print them off at home and arrange them in a sketchbook. </a:t>
            </a:r>
          </a:p>
          <a:p>
            <a:endParaRPr lang="en-GB" dirty="0"/>
          </a:p>
          <a:p>
            <a:endParaRPr lang="en-GB" dirty="0"/>
          </a:p>
        </p:txBody>
      </p:sp>
      <p:pic>
        <p:nvPicPr>
          <p:cNvPr id="5" name="Picture 4"/>
          <p:cNvPicPr>
            <a:picLocks noChangeAspect="1"/>
          </p:cNvPicPr>
          <p:nvPr/>
        </p:nvPicPr>
        <p:blipFill>
          <a:blip r:embed="rId4"/>
          <a:stretch>
            <a:fillRect/>
          </a:stretch>
        </p:blipFill>
        <p:spPr>
          <a:xfrm>
            <a:off x="9575959" y="3425190"/>
            <a:ext cx="2574608" cy="3432810"/>
          </a:xfrm>
          <a:prstGeom prst="rect">
            <a:avLst/>
          </a:prstGeom>
        </p:spPr>
      </p:pic>
      <p:pic>
        <p:nvPicPr>
          <p:cNvPr id="6" name="Picture 5"/>
          <p:cNvPicPr>
            <a:picLocks noChangeAspect="1"/>
          </p:cNvPicPr>
          <p:nvPr/>
        </p:nvPicPr>
        <p:blipFill>
          <a:blip r:embed="rId5"/>
          <a:stretch>
            <a:fillRect/>
          </a:stretch>
        </p:blipFill>
        <p:spPr>
          <a:xfrm>
            <a:off x="6622859" y="247650"/>
            <a:ext cx="5569141" cy="3348037"/>
          </a:xfrm>
          <a:prstGeom prst="rect">
            <a:avLst/>
          </a:prstGeom>
        </p:spPr>
      </p:pic>
      <p:sp>
        <p:nvSpPr>
          <p:cNvPr id="7" name="TextBox 6"/>
          <p:cNvSpPr txBox="1"/>
          <p:nvPr/>
        </p:nvSpPr>
        <p:spPr>
          <a:xfrm>
            <a:off x="6781800" y="3810000"/>
            <a:ext cx="2457450" cy="1754326"/>
          </a:xfrm>
          <a:prstGeom prst="rect">
            <a:avLst/>
          </a:prstGeom>
          <a:noFill/>
          <a:ln>
            <a:solidFill>
              <a:schemeClr val="bg2">
                <a:lumMod val="75000"/>
              </a:schemeClr>
            </a:solidFill>
          </a:ln>
        </p:spPr>
        <p:txBody>
          <a:bodyPr wrap="square" rtlCol="0">
            <a:spAutoFit/>
          </a:bodyPr>
          <a:lstStyle/>
          <a:p>
            <a:r>
              <a:rPr lang="en-GB" dirty="0"/>
              <a:t>THINK ABOUT THE LAYOUT &amp; ADDING TITLES TO YOUR WORK. </a:t>
            </a:r>
          </a:p>
          <a:p>
            <a:endParaRPr lang="en-GB" dirty="0"/>
          </a:p>
          <a:p>
            <a:r>
              <a:rPr lang="en-GB" dirty="0"/>
              <a:t>EXPLAIN ANY EDITS YOU’VE MADE. </a:t>
            </a:r>
          </a:p>
        </p:txBody>
      </p:sp>
    </p:spTree>
    <p:extLst>
      <p:ext uri="{BB962C8B-B14F-4D97-AF65-F5344CB8AC3E}">
        <p14:creationId xmlns:p14="http://schemas.microsoft.com/office/powerpoint/2010/main" val="2238966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0445"/>
            <a:ext cx="5721531" cy="369332"/>
          </a:xfrm>
          <a:prstGeom prst="rect">
            <a:avLst/>
          </a:prstGeom>
          <a:solidFill>
            <a:schemeClr val="tx2">
              <a:lumMod val="40000"/>
              <a:lumOff val="60000"/>
            </a:schemeClr>
          </a:solidFill>
        </p:spPr>
        <p:txBody>
          <a:bodyPr wrap="square" rtlCol="0">
            <a:spAutoFit/>
          </a:bodyPr>
          <a:lstStyle/>
          <a:p>
            <a:r>
              <a:rPr lang="en-GB" dirty="0"/>
              <a:t>KEEP SNAPPING </a:t>
            </a:r>
          </a:p>
        </p:txBody>
      </p:sp>
      <p:sp>
        <p:nvSpPr>
          <p:cNvPr id="3" name="TextBox 2"/>
          <p:cNvSpPr txBox="1"/>
          <p:nvPr/>
        </p:nvSpPr>
        <p:spPr>
          <a:xfrm>
            <a:off x="457200" y="1084217"/>
            <a:ext cx="5865223" cy="3970318"/>
          </a:xfrm>
          <a:prstGeom prst="rect">
            <a:avLst/>
          </a:prstGeom>
          <a:solidFill>
            <a:schemeClr val="accent1">
              <a:lumMod val="60000"/>
              <a:lumOff val="40000"/>
            </a:schemeClr>
          </a:solidFill>
        </p:spPr>
        <p:txBody>
          <a:bodyPr wrap="square" rtlCol="0">
            <a:spAutoFit/>
          </a:bodyPr>
          <a:lstStyle/>
          <a:p>
            <a:r>
              <a:rPr lang="en-GB" dirty="0"/>
              <a:t>Over the summer, get out with your camera/phone and take interesting photographs. This will really help you build up your skills and develop your eye for a great composition! </a:t>
            </a:r>
            <a:r>
              <a:rPr lang="en-GB" dirty="0">
                <a:sym typeface="Wingdings" panose="05000000000000000000" pitchFamily="2" charset="2"/>
              </a:rPr>
              <a:t> Enjoy. </a:t>
            </a:r>
            <a:endParaRPr lang="en-GB" dirty="0"/>
          </a:p>
          <a:p>
            <a:endParaRPr lang="en-GB" b="1" u="sng" dirty="0"/>
          </a:p>
          <a:p>
            <a:r>
              <a:rPr lang="en-GB" b="1" u="sng" dirty="0"/>
              <a:t>IDEAS OF THINGS TO PHOTOGRAPH: </a:t>
            </a:r>
          </a:p>
          <a:p>
            <a:endParaRPr lang="en-GB" dirty="0"/>
          </a:p>
          <a:p>
            <a:r>
              <a:rPr lang="en-GB" dirty="0"/>
              <a:t>PORTRAITS</a:t>
            </a:r>
          </a:p>
          <a:p>
            <a:r>
              <a:rPr lang="en-GB" dirty="0"/>
              <a:t>PEOPLE </a:t>
            </a:r>
          </a:p>
          <a:p>
            <a:r>
              <a:rPr lang="en-GB" dirty="0"/>
              <a:t>OBJECTS </a:t>
            </a:r>
          </a:p>
          <a:p>
            <a:r>
              <a:rPr lang="en-GB" dirty="0"/>
              <a:t>MOVEMENT </a:t>
            </a:r>
          </a:p>
          <a:p>
            <a:r>
              <a:rPr lang="en-GB" dirty="0"/>
              <a:t>LANDSCAPES </a:t>
            </a:r>
          </a:p>
          <a:p>
            <a:r>
              <a:rPr lang="en-GB" dirty="0"/>
              <a:t>ANIMALS </a:t>
            </a:r>
          </a:p>
          <a:p>
            <a:r>
              <a:rPr lang="en-GB" dirty="0"/>
              <a:t>HAVE FUN WITH WEIRD ANGLES AND USUSUAL LIGHTING. </a:t>
            </a:r>
          </a:p>
        </p:txBody>
      </p:sp>
      <p:pic>
        <p:nvPicPr>
          <p:cNvPr id="4" name="Picture 3"/>
          <p:cNvPicPr>
            <a:picLocks noChangeAspect="1"/>
          </p:cNvPicPr>
          <p:nvPr/>
        </p:nvPicPr>
        <p:blipFill>
          <a:blip r:embed="rId2"/>
          <a:stretch>
            <a:fillRect/>
          </a:stretch>
        </p:blipFill>
        <p:spPr>
          <a:xfrm>
            <a:off x="8246471" y="209005"/>
            <a:ext cx="3679883" cy="3679883"/>
          </a:xfrm>
          <a:prstGeom prst="rect">
            <a:avLst/>
          </a:prstGeom>
        </p:spPr>
      </p:pic>
      <p:pic>
        <p:nvPicPr>
          <p:cNvPr id="6" name="Picture 5"/>
          <p:cNvPicPr>
            <a:picLocks noChangeAspect="1"/>
          </p:cNvPicPr>
          <p:nvPr/>
        </p:nvPicPr>
        <p:blipFill>
          <a:blip r:embed="rId3"/>
          <a:stretch>
            <a:fillRect/>
          </a:stretch>
        </p:blipFill>
        <p:spPr>
          <a:xfrm>
            <a:off x="6454108" y="3069376"/>
            <a:ext cx="2688575" cy="3765182"/>
          </a:xfrm>
          <a:prstGeom prst="rect">
            <a:avLst/>
          </a:prstGeom>
        </p:spPr>
      </p:pic>
    </p:spTree>
    <p:extLst>
      <p:ext uri="{BB962C8B-B14F-4D97-AF65-F5344CB8AC3E}">
        <p14:creationId xmlns:p14="http://schemas.microsoft.com/office/powerpoint/2010/main" val="307814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753" y="299803"/>
            <a:ext cx="3837482" cy="369332"/>
          </a:xfrm>
          <a:prstGeom prst="rect">
            <a:avLst/>
          </a:prstGeom>
          <a:solidFill>
            <a:schemeClr val="accent1">
              <a:lumMod val="40000"/>
              <a:lumOff val="60000"/>
            </a:schemeClr>
          </a:solidFill>
        </p:spPr>
        <p:txBody>
          <a:bodyPr wrap="square" rtlCol="0">
            <a:spAutoFit/>
          </a:bodyPr>
          <a:lstStyle/>
          <a:p>
            <a:r>
              <a:rPr lang="en-GB" dirty="0"/>
              <a:t>EXTRA ARTICLES </a:t>
            </a:r>
          </a:p>
        </p:txBody>
      </p:sp>
      <p:sp>
        <p:nvSpPr>
          <p:cNvPr id="3" name="Rectangle 2"/>
          <p:cNvSpPr/>
          <p:nvPr/>
        </p:nvSpPr>
        <p:spPr>
          <a:xfrm>
            <a:off x="374753" y="1243466"/>
            <a:ext cx="6096000" cy="923330"/>
          </a:xfrm>
          <a:prstGeom prst="rect">
            <a:avLst/>
          </a:prstGeom>
        </p:spPr>
        <p:txBody>
          <a:bodyPr>
            <a:spAutoFit/>
          </a:bodyPr>
          <a:lstStyle/>
          <a:p>
            <a:r>
              <a:rPr lang="en-GB" dirty="0">
                <a:hlinkClick r:id="rId2"/>
              </a:rPr>
              <a:t>https://mymodernmet.com/all-about-photo-awards-2020/?fbclid=IwAR3Eyck25SD2IQRHassg2PK8s1jW76KaANq19P6GRvjDM-La25PfxMvpTjw</a:t>
            </a:r>
            <a:r>
              <a:rPr lang="en-GB" dirty="0"/>
              <a:t>   PHOTOGRAPH AWARDS </a:t>
            </a:r>
          </a:p>
        </p:txBody>
      </p:sp>
    </p:spTree>
    <p:extLst>
      <p:ext uri="{BB962C8B-B14F-4D97-AF65-F5344CB8AC3E}">
        <p14:creationId xmlns:p14="http://schemas.microsoft.com/office/powerpoint/2010/main" val="190973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8749" y="143057"/>
            <a:ext cx="2035629" cy="862784"/>
          </a:xfrm>
          <a:solidFill>
            <a:schemeClr val="accent2"/>
          </a:solidFill>
        </p:spPr>
        <p:txBody>
          <a:bodyPr/>
          <a:lstStyle/>
          <a:p>
            <a:r>
              <a:rPr lang="en-GB" dirty="0"/>
              <a:t>RECAP </a:t>
            </a:r>
          </a:p>
        </p:txBody>
      </p:sp>
      <p:sp>
        <p:nvSpPr>
          <p:cNvPr id="3" name="Content Placeholder 2"/>
          <p:cNvSpPr>
            <a:spLocks noGrp="1"/>
          </p:cNvSpPr>
          <p:nvPr>
            <p:ph idx="1"/>
          </p:nvPr>
        </p:nvSpPr>
        <p:spPr>
          <a:xfrm>
            <a:off x="209005" y="3477719"/>
            <a:ext cx="2309343" cy="3065004"/>
          </a:xfrm>
          <a:ln>
            <a:solidFill>
              <a:schemeClr val="bg1"/>
            </a:solidFill>
          </a:ln>
        </p:spPr>
        <p:txBody>
          <a:bodyPr>
            <a:normAutofit fontScale="55000" lnSpcReduction="20000"/>
          </a:bodyPr>
          <a:lstStyle/>
          <a:p>
            <a:r>
              <a:rPr lang="en-GB" dirty="0">
                <a:solidFill>
                  <a:schemeClr val="bg1"/>
                </a:solidFill>
              </a:rPr>
              <a:t>Hong Kong, China</a:t>
            </a:r>
          </a:p>
          <a:p>
            <a:r>
              <a:rPr lang="en-GB" dirty="0">
                <a:solidFill>
                  <a:schemeClr val="bg1"/>
                </a:solidFill>
              </a:rPr>
              <a:t>A man plays a piano inside a truck, hired by a music school. In attempt to keep their business running during the coronavirus pandemic, Ming’s Piano, a music school with 12 teachers and about 200 students, has hired three trucks to deliver lessons to students’ doorsteps</a:t>
            </a:r>
          </a:p>
          <a:p>
            <a:r>
              <a:rPr lang="en-GB" dirty="0">
                <a:solidFill>
                  <a:schemeClr val="bg1"/>
                </a:solidFill>
              </a:rPr>
              <a:t>Photograph: Billy HC Kwok/Getty Images</a:t>
            </a:r>
          </a:p>
          <a:p>
            <a:pPr marL="0" indent="0">
              <a:buNone/>
            </a:pPr>
            <a:endParaRPr lang="en-GB" dirty="0"/>
          </a:p>
        </p:txBody>
      </p:sp>
      <p:pic>
        <p:nvPicPr>
          <p:cNvPr id="4" name="Picture 3"/>
          <p:cNvPicPr>
            <a:picLocks noChangeAspect="1"/>
          </p:cNvPicPr>
          <p:nvPr/>
        </p:nvPicPr>
        <p:blipFill>
          <a:blip r:embed="rId2"/>
          <a:stretch>
            <a:fillRect/>
          </a:stretch>
        </p:blipFill>
        <p:spPr>
          <a:xfrm>
            <a:off x="2700062" y="-1"/>
            <a:ext cx="9377076" cy="5621311"/>
          </a:xfrm>
          <a:prstGeom prst="rect">
            <a:avLst/>
          </a:prstGeom>
        </p:spPr>
      </p:pic>
      <p:sp>
        <p:nvSpPr>
          <p:cNvPr id="5" name="TextBox 4"/>
          <p:cNvSpPr txBox="1"/>
          <p:nvPr/>
        </p:nvSpPr>
        <p:spPr>
          <a:xfrm>
            <a:off x="3117954" y="5621310"/>
            <a:ext cx="8304551" cy="923330"/>
          </a:xfrm>
          <a:prstGeom prst="rect">
            <a:avLst/>
          </a:prstGeom>
          <a:noFill/>
          <a:ln>
            <a:solidFill>
              <a:schemeClr val="bg1"/>
            </a:solidFill>
          </a:ln>
        </p:spPr>
        <p:txBody>
          <a:bodyPr wrap="square" rtlCol="0">
            <a:spAutoFit/>
          </a:bodyPr>
          <a:lstStyle/>
          <a:p>
            <a:r>
              <a:rPr lang="en-GB" dirty="0">
                <a:solidFill>
                  <a:schemeClr val="bg1"/>
                </a:solidFill>
              </a:rPr>
              <a:t>Artificial Light illuminates the main focus of the image i.e. the music teacher </a:t>
            </a:r>
          </a:p>
          <a:p>
            <a:r>
              <a:rPr lang="en-GB" dirty="0">
                <a:solidFill>
                  <a:schemeClr val="bg1"/>
                </a:solidFill>
              </a:rPr>
              <a:t>The piano teacher looks isolated aware from the other life going on in the street. </a:t>
            </a:r>
          </a:p>
          <a:p>
            <a:r>
              <a:rPr lang="en-GB" dirty="0">
                <a:solidFill>
                  <a:schemeClr val="bg1"/>
                </a:solidFill>
              </a:rPr>
              <a:t>The other artificial lights in the frame highlight other areas of the composition </a:t>
            </a:r>
          </a:p>
        </p:txBody>
      </p:sp>
    </p:spTree>
    <p:extLst>
      <p:ext uri="{BB962C8B-B14F-4D97-AF65-F5344CB8AC3E}">
        <p14:creationId xmlns:p14="http://schemas.microsoft.com/office/powerpoint/2010/main" val="3874008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13" y="147412"/>
            <a:ext cx="7699103" cy="592818"/>
          </a:xfrm>
          <a:solidFill>
            <a:schemeClr val="accent1">
              <a:lumMod val="40000"/>
              <a:lumOff val="60000"/>
            </a:schemeClr>
          </a:solidFill>
        </p:spPr>
        <p:txBody>
          <a:bodyPr>
            <a:normAutofit fontScale="90000"/>
          </a:bodyPr>
          <a:lstStyle/>
          <a:p>
            <a:r>
              <a:rPr lang="en-GB" dirty="0"/>
              <a:t>Week 3  PHOTOGRAPHY Outline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789088906"/>
              </p:ext>
            </p:extLst>
          </p:nvPr>
        </p:nvGraphicFramePr>
        <p:xfrm>
          <a:off x="243113" y="1200209"/>
          <a:ext cx="5764638" cy="5110649"/>
        </p:xfrm>
        <a:graphic>
          <a:graphicData uri="http://schemas.openxmlformats.org/drawingml/2006/table">
            <a:tbl>
              <a:tblPr firstRow="1" firstCol="1" bandRow="1">
                <a:tableStyleId>{5C22544A-7EE6-4342-B048-85BDC9FD1C3A}</a:tableStyleId>
              </a:tblPr>
              <a:tblGrid>
                <a:gridCol w="5764638">
                  <a:extLst>
                    <a:ext uri="{9D8B030D-6E8A-4147-A177-3AD203B41FA5}">
                      <a16:colId xmlns:a16="http://schemas.microsoft.com/office/drawing/2014/main" val="3084309713"/>
                    </a:ext>
                  </a:extLst>
                </a:gridCol>
              </a:tblGrid>
              <a:tr h="5110649">
                <a:tc>
                  <a:txBody>
                    <a:bodyPr/>
                    <a:lstStyle/>
                    <a:p>
                      <a:pPr marL="285750" lvl="0" indent="-285750" algn="just">
                        <a:spcAft>
                          <a:spcPts val="0"/>
                        </a:spcAft>
                        <a:buFont typeface="Arial" panose="020B0604020202020204" pitchFamily="34" charset="0"/>
                        <a:buChar char="•"/>
                      </a:pPr>
                      <a:r>
                        <a:rPr lang="en-GB" sz="1800" dirty="0">
                          <a:solidFill>
                            <a:schemeClr val="bg1"/>
                          </a:solidFill>
                          <a:effectLst/>
                          <a:latin typeface="Calibri"/>
                          <a:ea typeface="Calibri" panose="020F0502020204030204" pitchFamily="34" charset="0"/>
                          <a:cs typeface="Times New Roman"/>
                        </a:rPr>
                        <a:t>This</a:t>
                      </a:r>
                      <a:r>
                        <a:rPr lang="en-GB" sz="1800" baseline="0" dirty="0">
                          <a:solidFill>
                            <a:schemeClr val="bg1"/>
                          </a:solidFill>
                          <a:effectLst/>
                          <a:latin typeface="Calibri"/>
                          <a:ea typeface="Calibri" panose="020F0502020204030204" pitchFamily="34" charset="0"/>
                          <a:cs typeface="Times New Roman"/>
                        </a:rPr>
                        <a:t> week you will be collecting ideas for a FINAL SET OF </a:t>
                      </a:r>
                      <a:r>
                        <a:rPr lang="en-GB" sz="1800" baseline="0">
                          <a:solidFill>
                            <a:schemeClr val="bg1"/>
                          </a:solidFill>
                          <a:effectLst/>
                          <a:latin typeface="Calibri"/>
                          <a:ea typeface="Calibri" panose="020F0502020204030204" pitchFamily="34" charset="0"/>
                          <a:cs typeface="Times New Roman"/>
                        </a:rPr>
                        <a:t>PHOTOGRAPHS FOR Structures. This theme will continue when you return to school. </a:t>
                      </a:r>
                      <a:endParaRPr lang="en-GB" sz="1800" baseline="0" dirty="0">
                        <a:solidFill>
                          <a:schemeClr val="bg1"/>
                        </a:solidFill>
                        <a:effectLst/>
                        <a:latin typeface="Calibri"/>
                        <a:ea typeface="Calibri" panose="020F0502020204030204" pitchFamily="34" charset="0"/>
                        <a:cs typeface="Times New Roman" panose="02020603050405020304" pitchFamily="18" charset="0"/>
                      </a:endParaRPr>
                    </a:p>
                    <a:p>
                      <a:pPr marL="285750" lvl="0" indent="-285750" algn="just">
                        <a:spcAft>
                          <a:spcPts val="0"/>
                        </a:spcAft>
                        <a:buFont typeface="Arial" panose="020B0604020202020204" pitchFamily="34" charset="0"/>
                        <a:buChar char="•"/>
                      </a:pPr>
                      <a:endParaRPr lang="en-GB" sz="18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Arial" panose="020B0604020202020204" pitchFamily="34" charset="0"/>
                        <a:buChar char="•"/>
                      </a:pPr>
                      <a:r>
                        <a:rPr lang="en-GB" sz="18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 will consider alternative ideas for arranging your photographs. </a:t>
                      </a:r>
                    </a:p>
                    <a:p>
                      <a:pPr marL="0" lvl="0" indent="0" algn="just">
                        <a:spcAft>
                          <a:spcPts val="0"/>
                        </a:spcAft>
                        <a:buFont typeface="Symbol" panose="05050102010706020507" pitchFamily="18" charset="2"/>
                        <a:buNone/>
                      </a:pPr>
                      <a:endParaRPr lang="en-GB" sz="18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Arial" panose="020B0604020202020204" pitchFamily="34" charset="0"/>
                        <a:buChar char="•"/>
                      </a:pPr>
                      <a:r>
                        <a:rPr lang="en-GB" sz="18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 will refer back to earlier experiments to plan your final images. </a:t>
                      </a:r>
                    </a:p>
                    <a:p>
                      <a:pPr marL="0" lvl="0" indent="0" algn="just">
                        <a:spcAft>
                          <a:spcPts val="0"/>
                        </a:spcAft>
                        <a:buFont typeface="Symbol" panose="05050102010706020507" pitchFamily="18" charset="2"/>
                        <a:buNone/>
                      </a:pPr>
                      <a:endParaRPr lang="en-GB" sz="18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spcAft>
                          <a:spcPts val="0"/>
                        </a:spcAft>
                        <a:buFont typeface="Arial" panose="020B0604020202020204" pitchFamily="34" charset="0"/>
                        <a:buChar char="•"/>
                      </a:pPr>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 will visually analyse</a:t>
                      </a:r>
                      <a:r>
                        <a:rPr lang="en-GB" sz="18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 work of photographers and use appropriate language to discuss their work. </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spcAft>
                          <a:spcPts val="0"/>
                        </a:spcAft>
                        <a:buFont typeface="Symbol" panose="05050102010706020507" pitchFamily="18" charset="2"/>
                        <a:buNone/>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spcAft>
                          <a:spcPts val="0"/>
                        </a:spcAft>
                        <a:buFont typeface="Symbol" panose="05050102010706020507" pitchFamily="18" charset="2"/>
                        <a:buNone/>
                      </a:pPr>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just">
                        <a:spcAft>
                          <a:spcPts val="0"/>
                        </a:spcAft>
                        <a:buFont typeface="Symbol" panose="05050102010706020507" pitchFamily="18" charset="2"/>
                        <a:buNone/>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solidFill>
                      <a:schemeClr val="tx1"/>
                    </a:solidFill>
                  </a:tcPr>
                </a:tc>
                <a:extLst>
                  <a:ext uri="{0D108BD9-81ED-4DB2-BD59-A6C34878D82A}">
                    <a16:rowId xmlns:a16="http://schemas.microsoft.com/office/drawing/2014/main" val="4010960450"/>
                  </a:ext>
                </a:extLst>
              </a:tr>
            </a:tbl>
          </a:graphicData>
        </a:graphic>
      </p:graphicFrame>
      <p:pic>
        <p:nvPicPr>
          <p:cNvPr id="6" name="Picture 5"/>
          <p:cNvPicPr>
            <a:picLocks noChangeAspect="1"/>
          </p:cNvPicPr>
          <p:nvPr/>
        </p:nvPicPr>
        <p:blipFill>
          <a:blip r:embed="rId2"/>
          <a:stretch>
            <a:fillRect/>
          </a:stretch>
        </p:blipFill>
        <p:spPr>
          <a:xfrm>
            <a:off x="7498339" y="147412"/>
            <a:ext cx="4316342" cy="3164098"/>
          </a:xfrm>
          <a:prstGeom prst="rect">
            <a:avLst/>
          </a:prstGeom>
        </p:spPr>
      </p:pic>
      <p:pic>
        <p:nvPicPr>
          <p:cNvPr id="3" name="Picture 2"/>
          <p:cNvPicPr>
            <a:picLocks noChangeAspect="1"/>
          </p:cNvPicPr>
          <p:nvPr/>
        </p:nvPicPr>
        <p:blipFill>
          <a:blip r:embed="rId3"/>
          <a:stretch>
            <a:fillRect/>
          </a:stretch>
        </p:blipFill>
        <p:spPr>
          <a:xfrm>
            <a:off x="6169196" y="3474427"/>
            <a:ext cx="4383404" cy="3383573"/>
          </a:xfrm>
          <a:prstGeom prst="rect">
            <a:avLst/>
          </a:prstGeom>
        </p:spPr>
      </p:pic>
    </p:spTree>
    <p:extLst>
      <p:ext uri="{BB962C8B-B14F-4D97-AF65-F5344CB8AC3E}">
        <p14:creationId xmlns:p14="http://schemas.microsoft.com/office/powerpoint/2010/main" val="2169082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505" y="226949"/>
            <a:ext cx="10515600" cy="1325563"/>
          </a:xfrm>
        </p:spPr>
        <p:txBody>
          <a:bodyPr/>
          <a:lstStyle/>
          <a:p>
            <a:r>
              <a:rPr lang="en-GB" dirty="0"/>
              <a:t>Task 1: </a:t>
            </a:r>
          </a:p>
        </p:txBody>
      </p:sp>
      <p:sp>
        <p:nvSpPr>
          <p:cNvPr id="3" name="Content Placeholder 2"/>
          <p:cNvSpPr>
            <a:spLocks noGrp="1"/>
          </p:cNvSpPr>
          <p:nvPr>
            <p:ph idx="1"/>
          </p:nvPr>
        </p:nvSpPr>
        <p:spPr>
          <a:xfrm>
            <a:off x="373505" y="1409078"/>
            <a:ext cx="6536961" cy="4228242"/>
          </a:xfrm>
          <a:ln>
            <a:solidFill>
              <a:schemeClr val="tx1"/>
            </a:solidFill>
          </a:ln>
        </p:spPr>
        <p:txBody>
          <a:bodyPr>
            <a:normAutofit fontScale="85000" lnSpcReduction="10000"/>
          </a:bodyPr>
          <a:lstStyle/>
          <a:p>
            <a:pPr marL="0" indent="0">
              <a:buNone/>
            </a:pPr>
            <a:r>
              <a:rPr lang="en-GB" dirty="0"/>
              <a:t>1/ Choose two of the photographers or fine artists from the following slides. You will be photographing using their style or technique. </a:t>
            </a:r>
          </a:p>
          <a:p>
            <a:pPr marL="0" indent="0">
              <a:buNone/>
            </a:pPr>
            <a:endParaRPr lang="en-GB" dirty="0"/>
          </a:p>
          <a:p>
            <a:pPr marL="0" indent="0">
              <a:buNone/>
            </a:pPr>
            <a:r>
              <a:rPr lang="en-GB" dirty="0"/>
              <a:t>2/ Using the </a:t>
            </a:r>
            <a:r>
              <a:rPr lang="en-GB" i="1" dirty="0"/>
              <a:t>Talking about Photographs </a:t>
            </a:r>
            <a:r>
              <a:rPr lang="en-GB" dirty="0"/>
              <a:t>slide and the keywords write about your chosen artists/photographers. This could be handwritten or typed up with images of their work. </a:t>
            </a:r>
          </a:p>
          <a:p>
            <a:pPr marL="0" indent="0">
              <a:buNone/>
            </a:pPr>
            <a:endParaRPr lang="en-GB" dirty="0"/>
          </a:p>
          <a:p>
            <a:pPr marL="0" indent="0">
              <a:buNone/>
            </a:pPr>
            <a:r>
              <a:rPr lang="en-GB" dirty="0"/>
              <a:t>You can use a photographer or artist for this! </a:t>
            </a:r>
            <a:r>
              <a:rPr lang="en-GB" u="sng" dirty="0"/>
              <a:t>A Level Photographers are often taking inspiration from paintings and drawings for their photographs.  </a:t>
            </a:r>
          </a:p>
          <a:p>
            <a:pPr marL="0" indent="0">
              <a:buNone/>
            </a:pPr>
            <a:endParaRPr lang="en-GB" dirty="0"/>
          </a:p>
          <a:p>
            <a:pPr marL="0" indent="0">
              <a:buNone/>
            </a:pPr>
            <a:endParaRPr lang="en-GB" dirty="0"/>
          </a:p>
        </p:txBody>
      </p:sp>
      <p:pic>
        <p:nvPicPr>
          <p:cNvPr id="4" name="Picture 3"/>
          <p:cNvPicPr>
            <a:picLocks noChangeAspect="1"/>
          </p:cNvPicPr>
          <p:nvPr/>
        </p:nvPicPr>
        <p:blipFill>
          <a:blip r:embed="rId2"/>
          <a:stretch>
            <a:fillRect/>
          </a:stretch>
        </p:blipFill>
        <p:spPr>
          <a:xfrm>
            <a:off x="7405014" y="226949"/>
            <a:ext cx="4786986" cy="3263661"/>
          </a:xfrm>
          <a:prstGeom prst="rect">
            <a:avLst/>
          </a:prstGeom>
        </p:spPr>
      </p:pic>
      <p:pic>
        <p:nvPicPr>
          <p:cNvPr id="6" name="Picture 5"/>
          <p:cNvPicPr>
            <a:picLocks noChangeAspect="1"/>
          </p:cNvPicPr>
          <p:nvPr/>
        </p:nvPicPr>
        <p:blipFill>
          <a:blip r:embed="rId3"/>
          <a:stretch>
            <a:fillRect/>
          </a:stretch>
        </p:blipFill>
        <p:spPr>
          <a:xfrm>
            <a:off x="7405014" y="3523199"/>
            <a:ext cx="4786986" cy="3510937"/>
          </a:xfrm>
          <a:prstGeom prst="rect">
            <a:avLst/>
          </a:prstGeom>
        </p:spPr>
      </p:pic>
    </p:spTree>
    <p:extLst>
      <p:ext uri="{BB962C8B-B14F-4D97-AF65-F5344CB8AC3E}">
        <p14:creationId xmlns:p14="http://schemas.microsoft.com/office/powerpoint/2010/main" val="1525461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43" y="312874"/>
            <a:ext cx="5379720" cy="614589"/>
          </a:xfrm>
        </p:spPr>
        <p:txBody>
          <a:bodyPr>
            <a:normAutofit fontScale="90000"/>
          </a:bodyPr>
          <a:lstStyle/>
          <a:p>
            <a:r>
              <a:rPr lang="en-GB" dirty="0"/>
              <a:t>Henri Cartier-Bresson</a:t>
            </a:r>
          </a:p>
        </p:txBody>
      </p:sp>
      <p:pic>
        <p:nvPicPr>
          <p:cNvPr id="4" name="Picture 3"/>
          <p:cNvPicPr>
            <a:picLocks noChangeAspect="1"/>
          </p:cNvPicPr>
          <p:nvPr/>
        </p:nvPicPr>
        <p:blipFill>
          <a:blip r:embed="rId2"/>
          <a:stretch>
            <a:fillRect/>
          </a:stretch>
        </p:blipFill>
        <p:spPr>
          <a:xfrm>
            <a:off x="7714935" y="3836671"/>
            <a:ext cx="4224516" cy="2847293"/>
          </a:xfrm>
          <a:prstGeom prst="rect">
            <a:avLst/>
          </a:prstGeom>
        </p:spPr>
      </p:pic>
      <p:pic>
        <p:nvPicPr>
          <p:cNvPr id="5" name="Picture 4"/>
          <p:cNvPicPr>
            <a:picLocks noChangeAspect="1"/>
          </p:cNvPicPr>
          <p:nvPr/>
        </p:nvPicPr>
        <p:blipFill>
          <a:blip r:embed="rId3"/>
          <a:stretch>
            <a:fillRect/>
          </a:stretch>
        </p:blipFill>
        <p:spPr>
          <a:xfrm>
            <a:off x="275272" y="1190167"/>
            <a:ext cx="3682774" cy="5476244"/>
          </a:xfrm>
          <a:prstGeom prst="rect">
            <a:avLst/>
          </a:prstGeom>
        </p:spPr>
      </p:pic>
      <p:pic>
        <p:nvPicPr>
          <p:cNvPr id="6" name="Picture 5"/>
          <p:cNvPicPr>
            <a:picLocks noChangeAspect="1"/>
          </p:cNvPicPr>
          <p:nvPr/>
        </p:nvPicPr>
        <p:blipFill>
          <a:blip r:embed="rId4"/>
          <a:stretch>
            <a:fillRect/>
          </a:stretch>
        </p:blipFill>
        <p:spPr>
          <a:xfrm>
            <a:off x="4715692" y="0"/>
            <a:ext cx="4970918" cy="3751490"/>
          </a:xfrm>
          <a:prstGeom prst="rect">
            <a:avLst/>
          </a:prstGeom>
        </p:spPr>
      </p:pic>
      <p:sp>
        <p:nvSpPr>
          <p:cNvPr id="7" name="Rectangle 6"/>
          <p:cNvSpPr/>
          <p:nvPr/>
        </p:nvSpPr>
        <p:spPr>
          <a:xfrm>
            <a:off x="4186216" y="4454434"/>
            <a:ext cx="3300549" cy="1200329"/>
          </a:xfrm>
          <a:prstGeom prst="rect">
            <a:avLst/>
          </a:prstGeom>
          <a:solidFill>
            <a:schemeClr val="accent2"/>
          </a:solidFill>
        </p:spPr>
        <p:txBody>
          <a:bodyPr wrap="square">
            <a:spAutoFit/>
          </a:bodyPr>
          <a:lstStyle/>
          <a:p>
            <a:pPr algn="ctr"/>
            <a:r>
              <a:rPr lang="en-GB" dirty="0">
                <a:solidFill>
                  <a:srgbClr val="302D2D"/>
                </a:solidFill>
                <a:latin typeface="garamond-premier-pro-display"/>
              </a:rPr>
              <a:t>"To take a photograph is to align the head, the eye and the heart. It's a way of life"</a:t>
            </a:r>
          </a:p>
          <a:p>
            <a:pPr algn="ctr"/>
            <a:r>
              <a:rPr lang="en-GB" dirty="0">
                <a:solidFill>
                  <a:srgbClr val="B9B9B9"/>
                </a:solidFill>
                <a:latin typeface="fira-sans"/>
              </a:rPr>
              <a:t>- Henri Cartier-Bresson</a:t>
            </a:r>
            <a:endParaRPr lang="en-GB" b="0" i="0" dirty="0">
              <a:solidFill>
                <a:srgbClr val="B9B9B9"/>
              </a:solidFill>
              <a:effectLst/>
              <a:latin typeface="fira-sans"/>
            </a:endParaRPr>
          </a:p>
        </p:txBody>
      </p:sp>
    </p:spTree>
    <p:extLst>
      <p:ext uri="{BB962C8B-B14F-4D97-AF65-F5344CB8AC3E}">
        <p14:creationId xmlns:p14="http://schemas.microsoft.com/office/powerpoint/2010/main" val="1235964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258065" y="3631956"/>
            <a:ext cx="4142842" cy="2922586"/>
          </a:xfrm>
          <a:prstGeom prst="rect">
            <a:avLst/>
          </a:prstGeom>
        </p:spPr>
      </p:pic>
      <p:sp>
        <p:nvSpPr>
          <p:cNvPr id="2" name="TextBox 1"/>
          <p:cNvSpPr txBox="1"/>
          <p:nvPr/>
        </p:nvSpPr>
        <p:spPr>
          <a:xfrm>
            <a:off x="132806" y="71574"/>
            <a:ext cx="6457950" cy="369332"/>
          </a:xfrm>
          <a:prstGeom prst="rect">
            <a:avLst/>
          </a:prstGeom>
          <a:solidFill>
            <a:schemeClr val="tx2">
              <a:lumMod val="60000"/>
              <a:lumOff val="40000"/>
            </a:schemeClr>
          </a:solidFill>
        </p:spPr>
        <p:txBody>
          <a:bodyPr wrap="square" rtlCol="0">
            <a:spAutoFit/>
          </a:bodyPr>
          <a:lstStyle/>
          <a:p>
            <a:r>
              <a:rPr lang="en-GB" dirty="0"/>
              <a:t>MASTERS OF PHOTOGRAPHY </a:t>
            </a:r>
          </a:p>
        </p:txBody>
      </p:sp>
      <p:sp>
        <p:nvSpPr>
          <p:cNvPr id="4" name="Rectangle 3"/>
          <p:cNvSpPr/>
          <p:nvPr/>
        </p:nvSpPr>
        <p:spPr>
          <a:xfrm>
            <a:off x="205643" y="6246729"/>
            <a:ext cx="3271088" cy="369332"/>
          </a:xfrm>
          <a:prstGeom prst="rect">
            <a:avLst/>
          </a:prstGeom>
        </p:spPr>
        <p:txBody>
          <a:bodyPr wrap="none">
            <a:spAutoFit/>
          </a:bodyPr>
          <a:lstStyle/>
          <a:p>
            <a:r>
              <a:rPr lang="en-GB" dirty="0">
                <a:solidFill>
                  <a:srgbClr val="333333"/>
                </a:solidFill>
                <a:latin typeface="Open Sans"/>
              </a:rPr>
              <a:t>André </a:t>
            </a:r>
            <a:r>
              <a:rPr lang="en-GB" dirty="0" err="1">
                <a:solidFill>
                  <a:srgbClr val="333333"/>
                </a:solidFill>
                <a:latin typeface="Open Sans"/>
              </a:rPr>
              <a:t>Kertész</a:t>
            </a:r>
            <a:r>
              <a:rPr lang="en-GB" dirty="0">
                <a:solidFill>
                  <a:srgbClr val="333333"/>
                </a:solidFill>
                <a:latin typeface="Open Sans"/>
              </a:rPr>
              <a:t>: Window Views</a:t>
            </a:r>
            <a:endParaRPr lang="en-GB" b="0" i="0" dirty="0">
              <a:solidFill>
                <a:srgbClr val="333333"/>
              </a:solidFill>
              <a:effectLst/>
              <a:latin typeface="Open Sans"/>
            </a:endParaRPr>
          </a:p>
        </p:txBody>
      </p:sp>
      <p:sp>
        <p:nvSpPr>
          <p:cNvPr id="7" name="Rectangle 6"/>
          <p:cNvSpPr/>
          <p:nvPr/>
        </p:nvSpPr>
        <p:spPr>
          <a:xfrm>
            <a:off x="4434304" y="832111"/>
            <a:ext cx="5959170" cy="2308324"/>
          </a:xfrm>
          <a:prstGeom prst="rect">
            <a:avLst/>
          </a:prstGeom>
          <a:solidFill>
            <a:schemeClr val="bg1">
              <a:lumMod val="75000"/>
            </a:schemeClr>
          </a:solidFill>
          <a:ln>
            <a:solidFill>
              <a:schemeClr val="bg1">
                <a:lumMod val="85000"/>
              </a:schemeClr>
            </a:solidFill>
          </a:ln>
        </p:spPr>
        <p:txBody>
          <a:bodyPr wrap="square">
            <a:spAutoFit/>
          </a:bodyPr>
          <a:lstStyle/>
          <a:p>
            <a:r>
              <a:rPr lang="en-GB" dirty="0">
                <a:latin typeface="Roboto"/>
              </a:rPr>
              <a:t>Andre </a:t>
            </a:r>
            <a:r>
              <a:rPr lang="en-GB" dirty="0" err="1">
                <a:latin typeface="Roboto"/>
              </a:rPr>
              <a:t>Kertesz</a:t>
            </a:r>
            <a:r>
              <a:rPr lang="en-GB" dirty="0">
                <a:latin typeface="Roboto"/>
              </a:rPr>
              <a:t> BBC Master Photographers (1983)</a:t>
            </a:r>
          </a:p>
          <a:p>
            <a:endParaRPr lang="en-GB" b="0" i="0" dirty="0">
              <a:effectLst/>
              <a:latin typeface="Roboto"/>
            </a:endParaRPr>
          </a:p>
          <a:p>
            <a:r>
              <a:rPr lang="en-GB" dirty="0">
                <a:latin typeface="Roboto"/>
              </a:rPr>
              <a:t>Capturing the world around him, often photographing subjects from his window or front door. </a:t>
            </a:r>
          </a:p>
          <a:p>
            <a:endParaRPr lang="en-GB" b="0" i="0" dirty="0">
              <a:effectLst/>
              <a:latin typeface="Roboto"/>
            </a:endParaRPr>
          </a:p>
          <a:p>
            <a:r>
              <a:rPr lang="en-GB" dirty="0">
                <a:latin typeface="Roboto"/>
              </a:rPr>
              <a:t>The camera was a sketchbook to him. Shooting with the camera and making mistakes. Learning from each mistake. </a:t>
            </a:r>
            <a:endParaRPr lang="en-GB" b="0" i="0" dirty="0">
              <a:effectLst/>
              <a:latin typeface="Roboto"/>
            </a:endParaRPr>
          </a:p>
        </p:txBody>
      </p:sp>
      <p:pic>
        <p:nvPicPr>
          <p:cNvPr id="8" name="Picture 7"/>
          <p:cNvPicPr>
            <a:picLocks noChangeAspect="1"/>
          </p:cNvPicPr>
          <p:nvPr/>
        </p:nvPicPr>
        <p:blipFill>
          <a:blip r:embed="rId3"/>
          <a:stretch>
            <a:fillRect/>
          </a:stretch>
        </p:blipFill>
        <p:spPr>
          <a:xfrm>
            <a:off x="10445937" y="2740368"/>
            <a:ext cx="1737372" cy="1783175"/>
          </a:xfrm>
          <a:prstGeom prst="rect">
            <a:avLst/>
          </a:prstGeom>
        </p:spPr>
      </p:pic>
      <p:pic>
        <p:nvPicPr>
          <p:cNvPr id="11" name="Picture 10"/>
          <p:cNvPicPr>
            <a:picLocks noChangeAspect="1"/>
          </p:cNvPicPr>
          <p:nvPr/>
        </p:nvPicPr>
        <p:blipFill>
          <a:blip r:embed="rId4"/>
          <a:stretch>
            <a:fillRect/>
          </a:stretch>
        </p:blipFill>
        <p:spPr>
          <a:xfrm>
            <a:off x="205643" y="504375"/>
            <a:ext cx="4048797" cy="2970345"/>
          </a:xfrm>
          <a:prstGeom prst="rect">
            <a:avLst/>
          </a:prstGeom>
        </p:spPr>
      </p:pic>
      <p:pic>
        <p:nvPicPr>
          <p:cNvPr id="12" name="Picture 11"/>
          <p:cNvPicPr>
            <a:picLocks noChangeAspect="1"/>
          </p:cNvPicPr>
          <p:nvPr/>
        </p:nvPicPr>
        <p:blipFill>
          <a:blip r:embed="rId5"/>
          <a:stretch>
            <a:fillRect/>
          </a:stretch>
        </p:blipFill>
        <p:spPr>
          <a:xfrm>
            <a:off x="205643" y="3631955"/>
            <a:ext cx="3271088" cy="2644130"/>
          </a:xfrm>
          <a:prstGeom prst="rect">
            <a:avLst/>
          </a:prstGeom>
        </p:spPr>
      </p:pic>
      <p:pic>
        <p:nvPicPr>
          <p:cNvPr id="13" name="Picture 12"/>
          <p:cNvPicPr>
            <a:picLocks noChangeAspect="1"/>
          </p:cNvPicPr>
          <p:nvPr/>
        </p:nvPicPr>
        <p:blipFill>
          <a:blip r:embed="rId6"/>
          <a:stretch>
            <a:fillRect/>
          </a:stretch>
        </p:blipFill>
        <p:spPr>
          <a:xfrm>
            <a:off x="10437247" y="71574"/>
            <a:ext cx="1754753" cy="2562670"/>
          </a:xfrm>
          <a:prstGeom prst="rect">
            <a:avLst/>
          </a:prstGeom>
        </p:spPr>
      </p:pic>
      <p:pic>
        <p:nvPicPr>
          <p:cNvPr id="3" name="Picture 2"/>
          <p:cNvPicPr>
            <a:picLocks noChangeAspect="1"/>
          </p:cNvPicPr>
          <p:nvPr/>
        </p:nvPicPr>
        <p:blipFill>
          <a:blip r:embed="rId7"/>
          <a:stretch>
            <a:fillRect/>
          </a:stretch>
        </p:blipFill>
        <p:spPr>
          <a:xfrm>
            <a:off x="3644803" y="3581798"/>
            <a:ext cx="2445190" cy="3099853"/>
          </a:xfrm>
          <a:prstGeom prst="rect">
            <a:avLst/>
          </a:prstGeom>
        </p:spPr>
      </p:pic>
    </p:spTree>
    <p:extLst>
      <p:ext uri="{BB962C8B-B14F-4D97-AF65-F5344CB8AC3E}">
        <p14:creationId xmlns:p14="http://schemas.microsoft.com/office/powerpoint/2010/main" val="759349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5175068" y="6148870"/>
            <a:ext cx="5928360" cy="586060"/>
          </a:xfrm>
        </p:spPr>
        <p:txBody>
          <a:bodyPr/>
          <a:lstStyle/>
          <a:p>
            <a:pPr marL="0" indent="0">
              <a:buNone/>
            </a:pPr>
            <a:r>
              <a:rPr lang="en-GB" dirty="0"/>
              <a:t>Andrew Wyeth </a:t>
            </a:r>
          </a:p>
        </p:txBody>
      </p:sp>
      <p:pic>
        <p:nvPicPr>
          <p:cNvPr id="4" name="Picture 3"/>
          <p:cNvPicPr>
            <a:picLocks noChangeAspect="1"/>
          </p:cNvPicPr>
          <p:nvPr/>
        </p:nvPicPr>
        <p:blipFill>
          <a:blip r:embed="rId2"/>
          <a:stretch>
            <a:fillRect/>
          </a:stretch>
        </p:blipFill>
        <p:spPr>
          <a:xfrm>
            <a:off x="5937999" y="4990730"/>
            <a:ext cx="6145301" cy="1048603"/>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5333406" y="205156"/>
            <a:ext cx="6858594" cy="4676037"/>
          </a:xfrm>
          <a:prstGeom prst="rect">
            <a:avLst/>
          </a:prstGeom>
        </p:spPr>
      </p:pic>
      <p:pic>
        <p:nvPicPr>
          <p:cNvPr id="6" name="Picture 5"/>
          <p:cNvPicPr>
            <a:picLocks noChangeAspect="1"/>
          </p:cNvPicPr>
          <p:nvPr/>
        </p:nvPicPr>
        <p:blipFill>
          <a:blip r:embed="rId4"/>
          <a:stretch>
            <a:fillRect/>
          </a:stretch>
        </p:blipFill>
        <p:spPr>
          <a:xfrm>
            <a:off x="179544" y="205156"/>
            <a:ext cx="4315662" cy="3078506"/>
          </a:xfrm>
          <a:prstGeom prst="rect">
            <a:avLst/>
          </a:prstGeom>
        </p:spPr>
      </p:pic>
      <p:pic>
        <p:nvPicPr>
          <p:cNvPr id="7" name="Picture 6"/>
          <p:cNvPicPr>
            <a:picLocks noChangeAspect="1"/>
          </p:cNvPicPr>
          <p:nvPr/>
        </p:nvPicPr>
        <p:blipFill>
          <a:blip r:embed="rId5"/>
          <a:stretch>
            <a:fillRect/>
          </a:stretch>
        </p:blipFill>
        <p:spPr>
          <a:xfrm>
            <a:off x="70844" y="3393199"/>
            <a:ext cx="4661512" cy="3135644"/>
          </a:xfrm>
          <a:prstGeom prst="rect">
            <a:avLst/>
          </a:prstGeom>
        </p:spPr>
      </p:pic>
    </p:spTree>
    <p:extLst>
      <p:ext uri="{BB962C8B-B14F-4D97-AF65-F5344CB8AC3E}">
        <p14:creationId xmlns:p14="http://schemas.microsoft.com/office/powerpoint/2010/main" val="4002502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017"/>
            <a:ext cx="5715000" cy="687820"/>
          </a:xfrm>
          <a:ln>
            <a:solidFill>
              <a:schemeClr val="tx1"/>
            </a:solidFill>
          </a:ln>
        </p:spPr>
        <p:txBody>
          <a:bodyPr>
            <a:normAutofit fontScale="90000"/>
          </a:bodyPr>
          <a:lstStyle/>
          <a:p>
            <a:r>
              <a:rPr lang="en-GB" dirty="0"/>
              <a:t>Edward Hopper </a:t>
            </a:r>
          </a:p>
        </p:txBody>
      </p:sp>
      <p:pic>
        <p:nvPicPr>
          <p:cNvPr id="7" name="Picture 6"/>
          <p:cNvPicPr>
            <a:picLocks noChangeAspect="1"/>
          </p:cNvPicPr>
          <p:nvPr/>
        </p:nvPicPr>
        <p:blipFill>
          <a:blip r:embed="rId2"/>
          <a:stretch>
            <a:fillRect/>
          </a:stretch>
        </p:blipFill>
        <p:spPr>
          <a:xfrm>
            <a:off x="202371" y="872837"/>
            <a:ext cx="4669275" cy="3276275"/>
          </a:xfrm>
          <a:prstGeom prst="rect">
            <a:avLst/>
          </a:prstGeom>
        </p:spPr>
      </p:pic>
      <p:pic>
        <p:nvPicPr>
          <p:cNvPr id="9" name="Picture 8"/>
          <p:cNvPicPr>
            <a:picLocks noChangeAspect="1"/>
          </p:cNvPicPr>
          <p:nvPr/>
        </p:nvPicPr>
        <p:blipFill>
          <a:blip r:embed="rId3"/>
          <a:stretch>
            <a:fillRect/>
          </a:stretch>
        </p:blipFill>
        <p:spPr>
          <a:xfrm>
            <a:off x="5917371" y="185017"/>
            <a:ext cx="4384935" cy="3383750"/>
          </a:xfrm>
          <a:prstGeom prst="rect">
            <a:avLst/>
          </a:prstGeom>
        </p:spPr>
      </p:pic>
      <p:pic>
        <p:nvPicPr>
          <p:cNvPr id="10" name="Picture 9"/>
          <p:cNvPicPr>
            <a:picLocks noChangeAspect="1"/>
          </p:cNvPicPr>
          <p:nvPr/>
        </p:nvPicPr>
        <p:blipFill>
          <a:blip r:embed="rId4"/>
          <a:stretch>
            <a:fillRect/>
          </a:stretch>
        </p:blipFill>
        <p:spPr>
          <a:xfrm>
            <a:off x="5074017" y="3673765"/>
            <a:ext cx="4593828" cy="3092795"/>
          </a:xfrm>
          <a:prstGeom prst="rect">
            <a:avLst/>
          </a:prstGeom>
        </p:spPr>
      </p:pic>
      <p:sp>
        <p:nvSpPr>
          <p:cNvPr id="3" name="TextBox 2"/>
          <p:cNvSpPr txBox="1"/>
          <p:nvPr/>
        </p:nvSpPr>
        <p:spPr>
          <a:xfrm>
            <a:off x="202371" y="4454434"/>
            <a:ext cx="4395755" cy="1200329"/>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GB" dirty="0"/>
              <a:t>Notice the single figure</a:t>
            </a:r>
          </a:p>
          <a:p>
            <a:pPr marL="285750" indent="-285750">
              <a:buFont typeface="Arial" panose="020B0604020202020204" pitchFamily="34" charset="0"/>
              <a:buChar char="•"/>
            </a:pPr>
            <a:r>
              <a:rPr lang="en-GB" dirty="0"/>
              <a:t>The use of light (natural &amp; artificial light) </a:t>
            </a:r>
          </a:p>
          <a:p>
            <a:pPr marL="285750" indent="-285750">
              <a:buFont typeface="Arial" panose="020B0604020202020204" pitchFamily="34" charset="0"/>
              <a:buChar char="•"/>
            </a:pPr>
            <a:r>
              <a:rPr lang="en-GB" dirty="0"/>
              <a:t>The window &amp; glass  </a:t>
            </a:r>
          </a:p>
          <a:p>
            <a:endParaRPr lang="en-GB" dirty="0"/>
          </a:p>
        </p:txBody>
      </p:sp>
    </p:spTree>
    <p:extLst>
      <p:ext uri="{BB962C8B-B14F-4D97-AF65-F5344CB8AC3E}">
        <p14:creationId xmlns:p14="http://schemas.microsoft.com/office/powerpoint/2010/main" val="374363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p:nvPr/>
        </p:nvSpPr>
        <p:spPr>
          <a:xfrm>
            <a:off x="7468800" y="2612567"/>
            <a:ext cx="4307600" cy="40744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r>
              <a:rPr lang="en" u="sng" dirty="0"/>
              <a:t>Personal Opinion</a:t>
            </a:r>
            <a:endParaRPr u="sng" dirty="0"/>
          </a:p>
          <a:p>
            <a:r>
              <a:rPr lang="en" dirty="0"/>
              <a:t>What was your first reaction? </a:t>
            </a:r>
            <a:endParaRPr dirty="0"/>
          </a:p>
          <a:p>
            <a:r>
              <a:rPr lang="en" dirty="0"/>
              <a:t>What is the mood of the photograph? </a:t>
            </a:r>
            <a:endParaRPr dirty="0"/>
          </a:p>
          <a:p>
            <a:r>
              <a:rPr lang="en" dirty="0"/>
              <a:t>Is there a message within the photograph or series of photographs? </a:t>
            </a:r>
            <a:endParaRPr dirty="0"/>
          </a:p>
          <a:p>
            <a:r>
              <a:rPr lang="en" dirty="0"/>
              <a:t>What interests you about the photograph? (use key terms to help you explain your answer) </a:t>
            </a:r>
            <a:endParaRPr dirty="0"/>
          </a:p>
          <a:p>
            <a:endParaRPr dirty="0"/>
          </a:p>
          <a:p>
            <a:r>
              <a:rPr lang="en" dirty="0"/>
              <a:t>How does the image make you feel? </a:t>
            </a:r>
            <a:endParaRPr dirty="0"/>
          </a:p>
          <a:p>
            <a:r>
              <a:rPr lang="en" dirty="0"/>
              <a:t>Why do you feel like this? </a:t>
            </a:r>
            <a:endParaRPr dirty="0"/>
          </a:p>
          <a:p>
            <a:r>
              <a:rPr lang="en" dirty="0"/>
              <a:t>Does the colour; theme; texture; or technique affect the mood? </a:t>
            </a:r>
            <a:endParaRPr dirty="0"/>
          </a:p>
        </p:txBody>
      </p:sp>
      <p:sp>
        <p:nvSpPr>
          <p:cNvPr id="81" name="Google Shape;81;p16"/>
          <p:cNvSpPr txBox="1"/>
          <p:nvPr/>
        </p:nvSpPr>
        <p:spPr>
          <a:xfrm>
            <a:off x="93300" y="171067"/>
            <a:ext cx="5365200" cy="33744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r>
              <a:rPr lang="en" u="sng" dirty="0"/>
              <a:t>Content/Description of photograph </a:t>
            </a:r>
            <a:endParaRPr u="sng" dirty="0"/>
          </a:p>
          <a:p>
            <a:r>
              <a:rPr lang="en" dirty="0"/>
              <a:t>Does the photograph have a title? Does it affect the way you feel about the image? </a:t>
            </a:r>
            <a:endParaRPr dirty="0"/>
          </a:p>
          <a:p>
            <a:r>
              <a:rPr lang="en" dirty="0"/>
              <a:t>What is the photograph? (portrait, landscape etc) </a:t>
            </a:r>
            <a:endParaRPr dirty="0"/>
          </a:p>
          <a:p>
            <a:r>
              <a:rPr lang="en" dirty="0"/>
              <a:t>What is it about? What is happening in the frame? (Describe it) </a:t>
            </a:r>
            <a:endParaRPr dirty="0"/>
          </a:p>
          <a:p>
            <a:r>
              <a:rPr lang="en" dirty="0"/>
              <a:t>Describe the techniques used in the photograph (lighting; contrast; colour; pose; depth; composition) </a:t>
            </a:r>
            <a:endParaRPr dirty="0"/>
          </a:p>
          <a:p>
            <a:r>
              <a:rPr lang="en" dirty="0"/>
              <a:t>Is there a running theme within the work? </a:t>
            </a:r>
            <a:endParaRPr dirty="0"/>
          </a:p>
        </p:txBody>
      </p:sp>
      <p:sp>
        <p:nvSpPr>
          <p:cNvPr id="82" name="Google Shape;82;p16"/>
          <p:cNvSpPr txBox="1"/>
          <p:nvPr/>
        </p:nvSpPr>
        <p:spPr>
          <a:xfrm>
            <a:off x="6298167" y="31100"/>
            <a:ext cx="5707200" cy="23948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r>
              <a:rPr lang="en" u="sng" dirty="0"/>
              <a:t>Visual/Form Analysis </a:t>
            </a:r>
            <a:endParaRPr u="sng" dirty="0"/>
          </a:p>
          <a:p>
            <a:r>
              <a:rPr lang="en" dirty="0"/>
              <a:t>What grabs your attention first within the frame? </a:t>
            </a:r>
            <a:endParaRPr dirty="0"/>
          </a:p>
          <a:p>
            <a:r>
              <a:rPr lang="en" dirty="0"/>
              <a:t>How is your eye led around the frame? </a:t>
            </a:r>
            <a:endParaRPr dirty="0"/>
          </a:p>
          <a:p>
            <a:r>
              <a:rPr lang="en" dirty="0"/>
              <a:t>How is the image composed? (light source, backdrop; shape, perspective etc) </a:t>
            </a:r>
            <a:endParaRPr dirty="0"/>
          </a:p>
          <a:p>
            <a:r>
              <a:rPr lang="en" dirty="0"/>
              <a:t>Is the photographer's position important? (above, below the subject?)</a:t>
            </a:r>
            <a:endParaRPr dirty="0"/>
          </a:p>
          <a:p>
            <a:endParaRPr sz="2400" dirty="0"/>
          </a:p>
          <a:p>
            <a:endParaRPr sz="2400" u="sng" dirty="0"/>
          </a:p>
        </p:txBody>
      </p:sp>
      <p:sp>
        <p:nvSpPr>
          <p:cNvPr id="83" name="Google Shape;83;p16"/>
          <p:cNvSpPr txBox="1"/>
          <p:nvPr/>
        </p:nvSpPr>
        <p:spPr>
          <a:xfrm>
            <a:off x="93300" y="3705113"/>
            <a:ext cx="3841200" cy="29548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r>
              <a:rPr lang="en" u="sng" dirty="0"/>
              <a:t>Process </a:t>
            </a:r>
            <a:endParaRPr u="sng" dirty="0"/>
          </a:p>
          <a:p>
            <a:r>
              <a:rPr lang="en" dirty="0"/>
              <a:t>How has the photographer set up the composition? </a:t>
            </a:r>
            <a:endParaRPr dirty="0"/>
          </a:p>
          <a:p>
            <a:r>
              <a:rPr lang="en" dirty="0"/>
              <a:t>Has the image been enhanced/manipulated by editing or dark room work? </a:t>
            </a:r>
            <a:endParaRPr dirty="0"/>
          </a:p>
          <a:p>
            <a:r>
              <a:rPr lang="en" dirty="0"/>
              <a:t>What techniques has the photographer explored? (depth of field; shutter speeds; exposure; lighting; filters etc) </a:t>
            </a:r>
            <a:endParaRPr dirty="0"/>
          </a:p>
          <a:p>
            <a:endParaRPr u="sng" dirty="0"/>
          </a:p>
        </p:txBody>
      </p:sp>
      <p:sp>
        <p:nvSpPr>
          <p:cNvPr id="84" name="Google Shape;84;p16"/>
          <p:cNvSpPr txBox="1">
            <a:spLocks noGrp="1"/>
          </p:cNvSpPr>
          <p:nvPr>
            <p:ph type="title" idx="4294967295"/>
          </p:nvPr>
        </p:nvSpPr>
        <p:spPr>
          <a:xfrm rot="-879">
            <a:off x="4270033" y="5182913"/>
            <a:ext cx="3127600" cy="1394800"/>
          </a:xfrm>
          <a:prstGeom prst="rect">
            <a:avLst/>
          </a:prstGeom>
          <a:solidFill>
            <a:srgbClr val="B6D7A8"/>
          </a:solidFill>
        </p:spPr>
        <p:txBody>
          <a:bodyPr spcFirstLastPara="1" vert="horz" wrap="square" lIns="121900" tIns="121900" rIns="121900" bIns="121900" rtlCol="0" anchor="t" anchorCtr="0">
            <a:noAutofit/>
          </a:bodyPr>
          <a:lstStyle/>
          <a:p>
            <a:pPr>
              <a:spcBef>
                <a:spcPts val="0"/>
              </a:spcBef>
            </a:pPr>
            <a:r>
              <a:rPr lang="en" sz="3200"/>
              <a:t>Talking about photography </a:t>
            </a:r>
            <a:endParaRPr sz="3200"/>
          </a:p>
        </p:txBody>
      </p:sp>
      <p:sp>
        <p:nvSpPr>
          <p:cNvPr id="85" name="Google Shape;85;p16"/>
          <p:cNvSpPr txBox="1"/>
          <p:nvPr/>
        </p:nvSpPr>
        <p:spPr>
          <a:xfrm>
            <a:off x="4351033" y="3748767"/>
            <a:ext cx="2965600" cy="12304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r>
              <a:rPr lang="en" dirty="0"/>
              <a:t>Photographer's Name Add background information about the photographer. </a:t>
            </a:r>
            <a:endParaRPr dirty="0"/>
          </a:p>
        </p:txBody>
      </p:sp>
    </p:spTree>
    <p:extLst>
      <p:ext uri="{BB962C8B-B14F-4D97-AF65-F5344CB8AC3E}">
        <p14:creationId xmlns:p14="http://schemas.microsoft.com/office/powerpoint/2010/main" val="14566503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9A32C44A77E046BF43233EC5A609E9" ma:contentTypeVersion="8" ma:contentTypeDescription="Create a new document." ma:contentTypeScope="" ma:versionID="92f103b1dbf296f928e8d1d10608ef5c">
  <xsd:schema xmlns:xsd="http://www.w3.org/2001/XMLSchema" xmlns:xs="http://www.w3.org/2001/XMLSchema" xmlns:p="http://schemas.microsoft.com/office/2006/metadata/properties" xmlns:ns2="da318f30-fb3f-484b-bab5-a53ac9e4c045" xmlns:ns3="3dc99054-b3ce-4bed-b8ac-9279ca89ab2a" targetNamespace="http://schemas.microsoft.com/office/2006/metadata/properties" ma:root="true" ma:fieldsID="92437c3de8a896cc56f628e8a7518a97" ns2:_="" ns3:_="">
    <xsd:import namespace="da318f30-fb3f-484b-bab5-a53ac9e4c045"/>
    <xsd:import namespace="3dc99054-b3ce-4bed-b8ac-9279ca89ab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318f30-fb3f-484b-bab5-a53ac9e4c0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c99054-b3ce-4bed-b8ac-9279ca89ab2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855851-4384-4E9A-B27E-C097A5927065}">
  <ds:schemaRefs>
    <ds:schemaRef ds:uri="http://schemas.microsoft.com/sharepoint/v3/contenttype/forms"/>
  </ds:schemaRefs>
</ds:datastoreItem>
</file>

<file path=customXml/itemProps2.xml><?xml version="1.0" encoding="utf-8"?>
<ds:datastoreItem xmlns:ds="http://schemas.openxmlformats.org/officeDocument/2006/customXml" ds:itemID="{F6D4C354-C595-47A9-BDAA-D759490B4B7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EB4F1BF-3BDA-40C6-9304-E2ED7BF8D5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318f30-fb3f-484b-bab5-a53ac9e4c045"/>
    <ds:schemaRef ds:uri="3dc99054-b3ce-4bed-b8ac-9279ca89ab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TotalTime>
  <Words>1477</Words>
  <Application>Microsoft Office PowerPoint</Application>
  <PresentationFormat>Widescreen</PresentationFormat>
  <Paragraphs>189</Paragraphs>
  <Slides>15</Slides>
  <Notes>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RECAP </vt:lpstr>
      <vt:lpstr>RECAP </vt:lpstr>
      <vt:lpstr>Week 3  PHOTOGRAPHY Outline </vt:lpstr>
      <vt:lpstr>Task 1: </vt:lpstr>
      <vt:lpstr>Henri Cartier-Bresson</vt:lpstr>
      <vt:lpstr>PowerPoint Presentation</vt:lpstr>
      <vt:lpstr>PowerPoint Presentation</vt:lpstr>
      <vt:lpstr>Edward Hopper </vt:lpstr>
      <vt:lpstr>Talking about photography </vt:lpstr>
      <vt:lpstr>Analysing my own photography </vt:lpstr>
      <vt:lpstr>KEYWORDS </vt:lpstr>
      <vt:lpstr>PowerPoint Presentation</vt:lpstr>
      <vt:lpstr>PowerPoint Presentation</vt:lpstr>
      <vt:lpstr>PowerPoint Presentation</vt:lpstr>
      <vt:lpstr>PowerPoint Presentation</vt:lpstr>
    </vt:vector>
  </TitlesOfParts>
  <Company>St Mary's Catholic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RECAP</dc:title>
  <dc:creator>Tait, Kathrine</dc:creator>
  <cp:lastModifiedBy>Tait, Kathrine</cp:lastModifiedBy>
  <cp:revision>14</cp:revision>
  <dcterms:created xsi:type="dcterms:W3CDTF">2020-05-10T20:49:57Z</dcterms:created>
  <dcterms:modified xsi:type="dcterms:W3CDTF">2023-06-23T07:57:08Z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0x010100E49A32C44A77E046BF43233EC5A609E9</vt:lpwstr>
  </property>
</Properties>
</file>