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75" r:id="rId6"/>
    <p:sldId id="258"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50197-E2A3-42BE-A764-C2D8B439A438}" v="129" dt="2023-06-23T07:52:01.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p:scale>
          <a:sx n="66" d="100"/>
          <a:sy n="66" d="100"/>
        </p:scale>
        <p:origin x="99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A4750197-E2A3-42BE-A764-C2D8B439A438}"/>
    <pc:docChg chg="modSld">
      <pc:chgData name="Tait, Kathrine" userId="S::kathrine.tait@st-marys.newcastle.sch.uk::66f72f0e-1d7e-434f-9aa9-adc8b64a0a44" providerId="AD" clId="Web-{A4750197-E2A3-42BE-A764-C2D8B439A438}" dt="2023-06-23T07:52:01.528" v="110" actId="20577"/>
      <pc:docMkLst>
        <pc:docMk/>
      </pc:docMkLst>
      <pc:sldChg chg="addSp modSp">
        <pc:chgData name="Tait, Kathrine" userId="S::kathrine.tait@st-marys.newcastle.sch.uk::66f72f0e-1d7e-434f-9aa9-adc8b64a0a44" providerId="AD" clId="Web-{A4750197-E2A3-42BE-A764-C2D8B439A438}" dt="2023-06-23T07:47:44.133" v="31" actId="14100"/>
        <pc:sldMkLst>
          <pc:docMk/>
          <pc:sldMk cId="4107244894" sldId="258"/>
        </pc:sldMkLst>
        <pc:spChg chg="mod">
          <ac:chgData name="Tait, Kathrine" userId="S::kathrine.tait@st-marys.newcastle.sch.uk::66f72f0e-1d7e-434f-9aa9-adc8b64a0a44" providerId="AD" clId="Web-{A4750197-E2A3-42BE-A764-C2D8B439A438}" dt="2023-06-23T07:47:37.992" v="28" actId="20577"/>
          <ac:spMkLst>
            <pc:docMk/>
            <pc:sldMk cId="4107244894" sldId="258"/>
            <ac:spMk id="3" creationId="{00000000-0000-0000-0000-000000000000}"/>
          </ac:spMkLst>
        </pc:spChg>
        <pc:spChg chg="mod">
          <ac:chgData name="Tait, Kathrine" userId="S::kathrine.tait@st-marys.newcastle.sch.uk::66f72f0e-1d7e-434f-9aa9-adc8b64a0a44" providerId="AD" clId="Web-{A4750197-E2A3-42BE-A764-C2D8B439A438}" dt="2023-06-23T07:46:24.893" v="19" actId="20577"/>
          <ac:spMkLst>
            <pc:docMk/>
            <pc:sldMk cId="4107244894" sldId="258"/>
            <ac:spMk id="7" creationId="{AF7250E3-79E2-4F86-89F4-C35858186931}"/>
          </ac:spMkLst>
        </pc:spChg>
        <pc:picChg chg="add mod">
          <ac:chgData name="Tait, Kathrine" userId="S::kathrine.tait@st-marys.newcastle.sch.uk::66f72f0e-1d7e-434f-9aa9-adc8b64a0a44" providerId="AD" clId="Web-{A4750197-E2A3-42BE-A764-C2D8B439A438}" dt="2023-06-23T07:47:44.133" v="31" actId="14100"/>
          <ac:picMkLst>
            <pc:docMk/>
            <pc:sldMk cId="4107244894" sldId="258"/>
            <ac:picMk id="5" creationId="{54677D48-1EE7-056B-C9CE-E236048B71AA}"/>
          </ac:picMkLst>
        </pc:picChg>
      </pc:sldChg>
      <pc:sldChg chg="addSp delSp modSp">
        <pc:chgData name="Tait, Kathrine" userId="S::kathrine.tait@st-marys.newcastle.sch.uk::66f72f0e-1d7e-434f-9aa9-adc8b64a0a44" providerId="AD" clId="Web-{A4750197-E2A3-42BE-A764-C2D8B439A438}" dt="2023-06-23T07:50:07.129" v="88" actId="14100"/>
        <pc:sldMkLst>
          <pc:docMk/>
          <pc:sldMk cId="3610424538" sldId="259"/>
        </pc:sldMkLst>
        <pc:spChg chg="mod">
          <ac:chgData name="Tait, Kathrine" userId="S::kathrine.tait@st-marys.newcastle.sch.uk::66f72f0e-1d7e-434f-9aa9-adc8b64a0a44" providerId="AD" clId="Web-{A4750197-E2A3-42BE-A764-C2D8B439A438}" dt="2023-06-23T07:49:24.172" v="80" actId="20577"/>
          <ac:spMkLst>
            <pc:docMk/>
            <pc:sldMk cId="3610424538" sldId="259"/>
            <ac:spMk id="2" creationId="{00000000-0000-0000-0000-000000000000}"/>
          </ac:spMkLst>
        </pc:spChg>
        <pc:picChg chg="del">
          <ac:chgData name="Tait, Kathrine" userId="S::kathrine.tait@st-marys.newcastle.sch.uk::66f72f0e-1d7e-434f-9aa9-adc8b64a0a44" providerId="AD" clId="Web-{A4750197-E2A3-42BE-A764-C2D8B439A438}" dt="2023-06-23T07:49:26.329" v="82"/>
          <ac:picMkLst>
            <pc:docMk/>
            <pc:sldMk cId="3610424538" sldId="259"/>
            <ac:picMk id="3" creationId="{00000000-0000-0000-0000-000000000000}"/>
          </ac:picMkLst>
        </pc:picChg>
        <pc:picChg chg="del">
          <ac:chgData name="Tait, Kathrine" userId="S::kathrine.tait@st-marys.newcastle.sch.uk::66f72f0e-1d7e-434f-9aa9-adc8b64a0a44" providerId="AD" clId="Web-{A4750197-E2A3-42BE-A764-C2D8B439A438}" dt="2023-06-23T07:49:24.891" v="81"/>
          <ac:picMkLst>
            <pc:docMk/>
            <pc:sldMk cId="3610424538" sldId="259"/>
            <ac:picMk id="4" creationId="{00000000-0000-0000-0000-000000000000}"/>
          </ac:picMkLst>
        </pc:picChg>
        <pc:picChg chg="add mod">
          <ac:chgData name="Tait, Kathrine" userId="S::kathrine.tait@st-marys.newcastle.sch.uk::66f72f0e-1d7e-434f-9aa9-adc8b64a0a44" providerId="AD" clId="Web-{A4750197-E2A3-42BE-A764-C2D8B439A438}" dt="2023-06-23T07:49:54.940" v="85" actId="14100"/>
          <ac:picMkLst>
            <pc:docMk/>
            <pc:sldMk cId="3610424538" sldId="259"/>
            <ac:picMk id="6" creationId="{22E78214-8B07-000C-5ECA-76B1F79B3CCF}"/>
          </ac:picMkLst>
        </pc:picChg>
        <pc:picChg chg="add mod">
          <ac:chgData name="Tait, Kathrine" userId="S::kathrine.tait@st-marys.newcastle.sch.uk::66f72f0e-1d7e-434f-9aa9-adc8b64a0a44" providerId="AD" clId="Web-{A4750197-E2A3-42BE-A764-C2D8B439A438}" dt="2023-06-23T07:50:07.129" v="88" actId="14100"/>
          <ac:picMkLst>
            <pc:docMk/>
            <pc:sldMk cId="3610424538" sldId="259"/>
            <ac:picMk id="7" creationId="{EF9F565E-5FFC-CA0D-8F6D-DA6877E6D421}"/>
          </ac:picMkLst>
        </pc:picChg>
      </pc:sldChg>
      <pc:sldChg chg="addSp delSp modSp">
        <pc:chgData name="Tait, Kathrine" userId="S::kathrine.tait@st-marys.newcastle.sch.uk::66f72f0e-1d7e-434f-9aa9-adc8b64a0a44" providerId="AD" clId="Web-{A4750197-E2A3-42BE-A764-C2D8B439A438}" dt="2023-06-23T07:51:44.199" v="107" actId="14100"/>
        <pc:sldMkLst>
          <pc:docMk/>
          <pc:sldMk cId="3271528559" sldId="263"/>
        </pc:sldMkLst>
        <pc:spChg chg="mod">
          <ac:chgData name="Tait, Kathrine" userId="S::kathrine.tait@st-marys.newcastle.sch.uk::66f72f0e-1d7e-434f-9aa9-adc8b64a0a44" providerId="AD" clId="Web-{A4750197-E2A3-42BE-A764-C2D8B439A438}" dt="2023-06-23T07:51:13.462" v="102" actId="20577"/>
          <ac:spMkLst>
            <pc:docMk/>
            <pc:sldMk cId="3271528559" sldId="263"/>
            <ac:spMk id="2" creationId="{00000000-0000-0000-0000-000000000000}"/>
          </ac:spMkLst>
        </pc:spChg>
        <pc:spChg chg="del">
          <ac:chgData name="Tait, Kathrine" userId="S::kathrine.tait@st-marys.newcastle.sch.uk::66f72f0e-1d7e-434f-9aa9-adc8b64a0a44" providerId="AD" clId="Web-{A4750197-E2A3-42BE-A764-C2D8B439A438}" dt="2023-06-23T07:50:27.240" v="90"/>
          <ac:spMkLst>
            <pc:docMk/>
            <pc:sldMk cId="3271528559" sldId="263"/>
            <ac:spMk id="3" creationId="{00000000-0000-0000-0000-000000000000}"/>
          </ac:spMkLst>
        </pc:spChg>
        <pc:spChg chg="del">
          <ac:chgData name="Tait, Kathrine" userId="S::kathrine.tait@st-marys.newcastle.sch.uk::66f72f0e-1d7e-434f-9aa9-adc8b64a0a44" providerId="AD" clId="Web-{A4750197-E2A3-42BE-A764-C2D8B439A438}" dt="2023-06-23T07:50:36.318" v="94"/>
          <ac:spMkLst>
            <pc:docMk/>
            <pc:sldMk cId="3271528559" sldId="263"/>
            <ac:spMk id="5" creationId="{00000000-0000-0000-0000-000000000000}"/>
          </ac:spMkLst>
        </pc:spChg>
        <pc:spChg chg="del">
          <ac:chgData name="Tait, Kathrine" userId="S::kathrine.tait@st-marys.newcastle.sch.uk::66f72f0e-1d7e-434f-9aa9-adc8b64a0a44" providerId="AD" clId="Web-{A4750197-E2A3-42BE-A764-C2D8B439A438}" dt="2023-06-23T07:50:40.522" v="96"/>
          <ac:spMkLst>
            <pc:docMk/>
            <pc:sldMk cId="3271528559" sldId="263"/>
            <ac:spMk id="6" creationId="{00000000-0000-0000-0000-000000000000}"/>
          </ac:spMkLst>
        </pc:spChg>
        <pc:picChg chg="del">
          <ac:chgData name="Tait, Kathrine" userId="S::kathrine.tait@st-marys.newcastle.sch.uk::66f72f0e-1d7e-434f-9aa9-adc8b64a0a44" providerId="AD" clId="Web-{A4750197-E2A3-42BE-A764-C2D8B439A438}" dt="2023-06-23T07:50:33.021" v="93"/>
          <ac:picMkLst>
            <pc:docMk/>
            <pc:sldMk cId="3271528559" sldId="263"/>
            <ac:picMk id="4" creationId="{00000000-0000-0000-0000-000000000000}"/>
          </ac:picMkLst>
        </pc:picChg>
        <pc:picChg chg="del">
          <ac:chgData name="Tait, Kathrine" userId="S::kathrine.tait@st-marys.newcastle.sch.uk::66f72f0e-1d7e-434f-9aa9-adc8b64a0a44" providerId="AD" clId="Web-{A4750197-E2A3-42BE-A764-C2D8B439A438}" dt="2023-06-23T07:50:25.224" v="89"/>
          <ac:picMkLst>
            <pc:docMk/>
            <pc:sldMk cId="3271528559" sldId="263"/>
            <ac:picMk id="7" creationId="{00000000-0000-0000-0000-000000000000}"/>
          </ac:picMkLst>
        </pc:picChg>
        <pc:picChg chg="del">
          <ac:chgData name="Tait, Kathrine" userId="S::kathrine.tait@st-marys.newcastle.sch.uk::66f72f0e-1d7e-434f-9aa9-adc8b64a0a44" providerId="AD" clId="Web-{A4750197-E2A3-42BE-A764-C2D8B439A438}" dt="2023-06-23T07:50:38.209" v="95"/>
          <ac:picMkLst>
            <pc:docMk/>
            <pc:sldMk cId="3271528559" sldId="263"/>
            <ac:picMk id="8" creationId="{00000000-0000-0000-0000-000000000000}"/>
          </ac:picMkLst>
        </pc:picChg>
        <pc:picChg chg="add mod ord">
          <ac:chgData name="Tait, Kathrine" userId="S::kathrine.tait@st-marys.newcastle.sch.uk::66f72f0e-1d7e-434f-9aa9-adc8b64a0a44" providerId="AD" clId="Web-{A4750197-E2A3-42BE-A764-C2D8B439A438}" dt="2023-06-23T07:50:31.803" v="92" actId="1076"/>
          <ac:picMkLst>
            <pc:docMk/>
            <pc:sldMk cId="3271528559" sldId="263"/>
            <ac:picMk id="11" creationId="{5B8C0829-0111-4944-5F5B-B2C75AE92E02}"/>
          </ac:picMkLst>
        </pc:picChg>
        <pc:picChg chg="add mod">
          <ac:chgData name="Tait, Kathrine" userId="S::kathrine.tait@st-marys.newcastle.sch.uk::66f72f0e-1d7e-434f-9aa9-adc8b64a0a44" providerId="AD" clId="Web-{A4750197-E2A3-42BE-A764-C2D8B439A438}" dt="2023-06-23T07:51:17.525" v="104" actId="1076"/>
          <ac:picMkLst>
            <pc:docMk/>
            <pc:sldMk cId="3271528559" sldId="263"/>
            <ac:picMk id="12" creationId="{953C51B7-7BDA-0084-DC49-915F6B778E86}"/>
          </ac:picMkLst>
        </pc:picChg>
        <pc:picChg chg="add mod">
          <ac:chgData name="Tait, Kathrine" userId="S::kathrine.tait@st-marys.newcastle.sch.uk::66f72f0e-1d7e-434f-9aa9-adc8b64a0a44" providerId="AD" clId="Web-{A4750197-E2A3-42BE-A764-C2D8B439A438}" dt="2023-06-23T07:51:44.199" v="107" actId="14100"/>
          <ac:picMkLst>
            <pc:docMk/>
            <pc:sldMk cId="3271528559" sldId="263"/>
            <ac:picMk id="13" creationId="{39634278-342D-EBBD-6415-80617A566631}"/>
          </ac:picMkLst>
        </pc:picChg>
      </pc:sldChg>
      <pc:sldChg chg="modSp">
        <pc:chgData name="Tait, Kathrine" userId="S::kathrine.tait@st-marys.newcastle.sch.uk::66f72f0e-1d7e-434f-9aa9-adc8b64a0a44" providerId="AD" clId="Web-{A4750197-E2A3-42BE-A764-C2D8B439A438}" dt="2023-06-23T07:52:01.528" v="110" actId="20577"/>
        <pc:sldMkLst>
          <pc:docMk/>
          <pc:sldMk cId="1736536636" sldId="264"/>
        </pc:sldMkLst>
        <pc:spChg chg="mod">
          <ac:chgData name="Tait, Kathrine" userId="S::kathrine.tait@st-marys.newcastle.sch.uk::66f72f0e-1d7e-434f-9aa9-adc8b64a0a44" providerId="AD" clId="Web-{A4750197-E2A3-42BE-A764-C2D8B439A438}" dt="2023-06-23T07:52:01.528" v="110" actId="20577"/>
          <ac:spMkLst>
            <pc:docMk/>
            <pc:sldMk cId="1736536636" sldId="264"/>
            <ac:spMk id="2" creationId="{00000000-0000-0000-0000-000000000000}"/>
          </ac:spMkLst>
        </pc:spChg>
        <pc:spChg chg="mod">
          <ac:chgData name="Tait, Kathrine" userId="S::kathrine.tait@st-marys.newcastle.sch.uk::66f72f0e-1d7e-434f-9aa9-adc8b64a0a44" providerId="AD" clId="Web-{A4750197-E2A3-42BE-A764-C2D8B439A438}" dt="2023-06-23T07:49:08.280" v="74" actId="20577"/>
          <ac:spMkLst>
            <pc:docMk/>
            <pc:sldMk cId="1736536636" sldId="264"/>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9A5F36-72D5-4703-9358-DDD438A8A9D3}"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5138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A5F36-72D5-4703-9358-DDD438A8A9D3}"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73279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A5F36-72D5-4703-9358-DDD438A8A9D3}"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360568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A5F36-72D5-4703-9358-DDD438A8A9D3}"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364292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9A5F36-72D5-4703-9358-DDD438A8A9D3}"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00683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B9A5F36-72D5-4703-9358-DDD438A8A9D3}"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40389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B9A5F36-72D5-4703-9358-DDD438A8A9D3}"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429479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B9A5F36-72D5-4703-9358-DDD438A8A9D3}"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17821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A5F36-72D5-4703-9358-DDD438A8A9D3}"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2974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9A5F36-72D5-4703-9358-DDD438A8A9D3}"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68964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9A5F36-72D5-4703-9358-DDD438A8A9D3}"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2EEFD-F38B-4551-BB46-EFBDD9814CF4}" type="slidenum">
              <a:rPr lang="en-GB" smtClean="0"/>
              <a:t>‹#›</a:t>
            </a:fld>
            <a:endParaRPr lang="en-GB"/>
          </a:p>
        </p:txBody>
      </p:sp>
    </p:spTree>
    <p:extLst>
      <p:ext uri="{BB962C8B-B14F-4D97-AF65-F5344CB8AC3E}">
        <p14:creationId xmlns:p14="http://schemas.microsoft.com/office/powerpoint/2010/main" val="1002984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A5F36-72D5-4703-9358-DDD438A8A9D3}"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2EEFD-F38B-4551-BB46-EFBDD9814CF4}" type="slidenum">
              <a:rPr lang="en-GB" smtClean="0"/>
              <a:t>‹#›</a:t>
            </a:fld>
            <a:endParaRPr lang="en-GB"/>
          </a:p>
        </p:txBody>
      </p:sp>
    </p:spTree>
    <p:extLst>
      <p:ext uri="{BB962C8B-B14F-4D97-AF65-F5344CB8AC3E}">
        <p14:creationId xmlns:p14="http://schemas.microsoft.com/office/powerpoint/2010/main" val="40689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u5ly-pN034" TargetMode="External"/><Relationship Id="rId2" Type="http://schemas.openxmlformats.org/officeDocument/2006/relationships/hyperlink" Target="https://pixlr.com/e/"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photopedagogy.com/"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s://www.bjp-onlin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524000" y="34992"/>
            <a:ext cx="9144000" cy="548640"/>
          </a:xfrm>
          <a:solidFill>
            <a:schemeClr val="accent1">
              <a:lumMod val="40000"/>
              <a:lumOff val="60000"/>
            </a:schemeClr>
          </a:solidFill>
        </p:spPr>
        <p:txBody>
          <a:bodyPr/>
          <a:lstStyle/>
          <a:p>
            <a:r>
              <a:rPr lang="en-GB" dirty="0"/>
              <a:t>A Level Photography Bridging Project Week 1 </a:t>
            </a:r>
          </a:p>
        </p:txBody>
      </p:sp>
      <p:pic>
        <p:nvPicPr>
          <p:cNvPr id="4" name="Picture 3"/>
          <p:cNvPicPr>
            <a:picLocks noChangeAspect="1"/>
          </p:cNvPicPr>
          <p:nvPr/>
        </p:nvPicPr>
        <p:blipFill>
          <a:blip r:embed="rId2"/>
          <a:stretch>
            <a:fillRect/>
          </a:stretch>
        </p:blipFill>
        <p:spPr>
          <a:xfrm>
            <a:off x="352770" y="255227"/>
            <a:ext cx="1407449" cy="1693173"/>
          </a:xfrm>
          <a:prstGeom prst="rect">
            <a:avLst/>
          </a:prstGeom>
        </p:spPr>
      </p:pic>
      <p:pic>
        <p:nvPicPr>
          <p:cNvPr id="8" name="Picture 7"/>
          <p:cNvPicPr>
            <a:picLocks noChangeAspect="1"/>
          </p:cNvPicPr>
          <p:nvPr/>
        </p:nvPicPr>
        <p:blipFill>
          <a:blip r:embed="rId3"/>
          <a:stretch>
            <a:fillRect/>
          </a:stretch>
        </p:blipFill>
        <p:spPr>
          <a:xfrm>
            <a:off x="0" y="2692551"/>
            <a:ext cx="3288600" cy="3235982"/>
          </a:xfrm>
          <a:prstGeom prst="rect">
            <a:avLst/>
          </a:prstGeom>
        </p:spPr>
      </p:pic>
      <p:pic>
        <p:nvPicPr>
          <p:cNvPr id="9" name="Picture 8"/>
          <p:cNvPicPr>
            <a:picLocks noChangeAspect="1"/>
          </p:cNvPicPr>
          <p:nvPr/>
        </p:nvPicPr>
        <p:blipFill>
          <a:blip r:embed="rId4"/>
          <a:stretch>
            <a:fillRect/>
          </a:stretch>
        </p:blipFill>
        <p:spPr>
          <a:xfrm>
            <a:off x="2742217" y="4313845"/>
            <a:ext cx="3566792" cy="23588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8332" y="583632"/>
            <a:ext cx="3990677" cy="2660451"/>
          </a:xfrm>
          <a:prstGeom prst="rect">
            <a:avLst/>
          </a:prstGeom>
        </p:spPr>
      </p:pic>
      <p:pic>
        <p:nvPicPr>
          <p:cNvPr id="1026" name="Picture 2" descr="70 Inspirational Quotes for Photograp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79268"/>
            <a:ext cx="5715000" cy="41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907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43" y="118662"/>
            <a:ext cx="5303520" cy="797470"/>
          </a:xfrm>
          <a:solidFill>
            <a:schemeClr val="accent1">
              <a:lumMod val="40000"/>
              <a:lumOff val="60000"/>
            </a:schemeClr>
          </a:solidFill>
        </p:spPr>
        <p:txBody>
          <a:bodyPr>
            <a:normAutofit/>
          </a:bodyPr>
          <a:lstStyle/>
          <a:p>
            <a:endParaRPr lang="en-GB" dirty="0"/>
          </a:p>
        </p:txBody>
      </p:sp>
      <p:pic>
        <p:nvPicPr>
          <p:cNvPr id="4" name="Picture 3"/>
          <p:cNvPicPr>
            <a:picLocks noChangeAspect="1"/>
          </p:cNvPicPr>
          <p:nvPr/>
        </p:nvPicPr>
        <p:blipFill>
          <a:blip r:embed="rId2"/>
          <a:stretch>
            <a:fillRect/>
          </a:stretch>
        </p:blipFill>
        <p:spPr>
          <a:xfrm>
            <a:off x="7607754" y="1054290"/>
            <a:ext cx="4286250" cy="2676525"/>
          </a:xfrm>
          <a:prstGeom prst="rect">
            <a:avLst/>
          </a:prstGeom>
        </p:spPr>
      </p:pic>
      <p:pic>
        <p:nvPicPr>
          <p:cNvPr id="5" name="Picture 4"/>
          <p:cNvPicPr>
            <a:picLocks noChangeAspect="1"/>
          </p:cNvPicPr>
          <p:nvPr/>
        </p:nvPicPr>
        <p:blipFill>
          <a:blip r:embed="rId3"/>
          <a:stretch>
            <a:fillRect/>
          </a:stretch>
        </p:blipFill>
        <p:spPr>
          <a:xfrm>
            <a:off x="7505972" y="3155722"/>
            <a:ext cx="4324350" cy="3400425"/>
          </a:xfrm>
          <a:prstGeom prst="rect">
            <a:avLst/>
          </a:prstGeom>
        </p:spPr>
      </p:pic>
      <p:sp>
        <p:nvSpPr>
          <p:cNvPr id="6" name="TextBox 5"/>
          <p:cNvSpPr txBox="1"/>
          <p:nvPr/>
        </p:nvSpPr>
        <p:spPr>
          <a:xfrm>
            <a:off x="111334" y="63808"/>
            <a:ext cx="7086299" cy="9202519"/>
          </a:xfrm>
          <a:prstGeom prst="rect">
            <a:avLst/>
          </a:prstGeom>
          <a:solidFill>
            <a:schemeClr val="accent3">
              <a:lumMod val="20000"/>
              <a:lumOff val="80000"/>
            </a:schemeClr>
          </a:solidFill>
        </p:spPr>
        <p:txBody>
          <a:bodyPr wrap="square" rtlCol="0">
            <a:spAutoFit/>
          </a:bodyPr>
          <a:lstStyle/>
          <a:p>
            <a:r>
              <a:rPr lang="en-GB" sz="2000" u="sng" dirty="0"/>
              <a:t>RULE OF THIRDS </a:t>
            </a:r>
          </a:p>
          <a:p>
            <a:endParaRPr lang="en-GB" sz="1600" u="sng" dirty="0"/>
          </a:p>
          <a:p>
            <a:r>
              <a:rPr lang="en-GB" sz="1600" dirty="0"/>
              <a:t>Imagine breaking an image down into thirds (both horizontally and vertically) so that you have 9 parts.</a:t>
            </a:r>
          </a:p>
          <a:p>
            <a:endParaRPr lang="en-GB" sz="1600" dirty="0"/>
          </a:p>
          <a:p>
            <a:r>
              <a:rPr lang="en-GB" sz="1600" dirty="0"/>
              <a:t> The grid now identifies four important parts of the image that you should consider placing points of interest in as you frame your image. (your subject or important focal points)</a:t>
            </a:r>
          </a:p>
          <a:p>
            <a:endParaRPr lang="en-GB" sz="1600" dirty="0"/>
          </a:p>
          <a:p>
            <a:r>
              <a:rPr lang="en-GB" sz="1600" dirty="0"/>
              <a:t>You could place subjects on the intersections or whole lines. </a:t>
            </a:r>
          </a:p>
          <a:p>
            <a:endParaRPr lang="en-GB" sz="1600" dirty="0"/>
          </a:p>
          <a:p>
            <a:r>
              <a:rPr lang="en-GB" sz="1600" dirty="0"/>
              <a:t>Benefits: </a:t>
            </a:r>
          </a:p>
          <a:p>
            <a:r>
              <a:rPr lang="en-GB" sz="1600" dirty="0"/>
              <a:t>Natural balance </a:t>
            </a:r>
          </a:p>
          <a:p>
            <a:r>
              <a:rPr lang="en-GB" sz="1600" dirty="0"/>
              <a:t>Can be used to guide the viewer straight to the importance parts of your photograph. </a:t>
            </a:r>
          </a:p>
          <a:p>
            <a:r>
              <a:rPr lang="en-GB" sz="1600" dirty="0"/>
              <a:t>Moves the eye around the WHOLE COMPOSITIONS </a:t>
            </a:r>
          </a:p>
          <a:p>
            <a:endParaRPr lang="en-GB" sz="1600" dirty="0"/>
          </a:p>
          <a:p>
            <a:r>
              <a:rPr lang="en-GB" sz="1600" dirty="0"/>
              <a:t>Studies have shown that when viewing images that people’s eyes usually go to one of the intersection points most naturally rather than the centre of the shot</a:t>
            </a:r>
          </a:p>
          <a:p>
            <a:endParaRPr lang="en-GB" dirty="0"/>
          </a:p>
          <a:p>
            <a:endParaRPr lang="en-GB"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pic>
        <p:nvPicPr>
          <p:cNvPr id="7" name="Picture 6"/>
          <p:cNvPicPr>
            <a:picLocks noChangeAspect="1"/>
          </p:cNvPicPr>
          <p:nvPr/>
        </p:nvPicPr>
        <p:blipFill>
          <a:blip r:embed="rId4"/>
          <a:stretch>
            <a:fillRect/>
          </a:stretch>
        </p:blipFill>
        <p:spPr>
          <a:xfrm>
            <a:off x="6735428" y="1768455"/>
            <a:ext cx="2566106" cy="1888654"/>
          </a:xfrm>
          <a:prstGeom prst="rect">
            <a:avLst/>
          </a:prstGeom>
        </p:spPr>
      </p:pic>
      <p:sp>
        <p:nvSpPr>
          <p:cNvPr id="3" name="Content Placeholder 2"/>
          <p:cNvSpPr>
            <a:spLocks noGrp="1"/>
          </p:cNvSpPr>
          <p:nvPr>
            <p:ph idx="1"/>
          </p:nvPr>
        </p:nvSpPr>
        <p:spPr>
          <a:xfrm>
            <a:off x="240194" y="4855934"/>
            <a:ext cx="6529251" cy="1670277"/>
          </a:xfrm>
          <a:solidFill>
            <a:schemeClr val="bg1">
              <a:lumMod val="85000"/>
            </a:schemeClr>
          </a:solidFill>
        </p:spPr>
        <p:txBody>
          <a:bodyPr/>
          <a:lstStyle/>
          <a:p>
            <a:r>
              <a:rPr lang="en-GB" dirty="0"/>
              <a:t>What are the points of interest in this shot?</a:t>
            </a:r>
          </a:p>
          <a:p>
            <a:r>
              <a:rPr lang="en-GB" dirty="0"/>
              <a:t>Where am I intentionally placing them?</a:t>
            </a:r>
          </a:p>
          <a:p>
            <a:pPr marL="0" indent="0">
              <a:buNone/>
            </a:pPr>
            <a:endParaRPr lang="en-GB" dirty="0"/>
          </a:p>
        </p:txBody>
      </p:sp>
    </p:spTree>
    <p:extLst>
      <p:ext uri="{BB962C8B-B14F-4D97-AF65-F5344CB8AC3E}">
        <p14:creationId xmlns:p14="http://schemas.microsoft.com/office/powerpoint/2010/main" val="60085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788"/>
            <a:ext cx="10515600" cy="1325563"/>
          </a:xfrm>
        </p:spPr>
        <p:txBody>
          <a:bodyPr>
            <a:normAutofit/>
          </a:bodyPr>
          <a:lstStyle/>
          <a:p>
            <a:r>
              <a:rPr lang="en-GB" sz="2400" dirty="0"/>
              <a:t>RELEVANT EXAMPLES FOR YOU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909358" y="38393"/>
            <a:ext cx="3807914" cy="2537989"/>
          </a:xfrm>
          <a:prstGeom prst="rect">
            <a:avLst/>
          </a:prstGeom>
        </p:spPr>
      </p:pic>
      <p:pic>
        <p:nvPicPr>
          <p:cNvPr id="5" name="Picture 4"/>
          <p:cNvPicPr>
            <a:picLocks noChangeAspect="1"/>
          </p:cNvPicPr>
          <p:nvPr/>
        </p:nvPicPr>
        <p:blipFill>
          <a:blip r:embed="rId3"/>
          <a:stretch>
            <a:fillRect/>
          </a:stretch>
        </p:blipFill>
        <p:spPr>
          <a:xfrm>
            <a:off x="6909358" y="2683007"/>
            <a:ext cx="3807914" cy="2542840"/>
          </a:xfrm>
          <a:prstGeom prst="rect">
            <a:avLst/>
          </a:prstGeom>
        </p:spPr>
      </p:pic>
      <p:pic>
        <p:nvPicPr>
          <p:cNvPr id="6" name="Picture 5"/>
          <p:cNvPicPr>
            <a:picLocks noChangeAspect="1"/>
          </p:cNvPicPr>
          <p:nvPr/>
        </p:nvPicPr>
        <p:blipFill>
          <a:blip r:embed="rId4"/>
          <a:stretch>
            <a:fillRect/>
          </a:stretch>
        </p:blipFill>
        <p:spPr>
          <a:xfrm>
            <a:off x="3086243" y="3270202"/>
            <a:ext cx="3448050" cy="2051590"/>
          </a:xfrm>
          <a:prstGeom prst="rect">
            <a:avLst/>
          </a:prstGeom>
        </p:spPr>
      </p:pic>
      <p:pic>
        <p:nvPicPr>
          <p:cNvPr id="7" name="Picture 6"/>
          <p:cNvPicPr>
            <a:picLocks noChangeAspect="1"/>
          </p:cNvPicPr>
          <p:nvPr/>
        </p:nvPicPr>
        <p:blipFill>
          <a:blip r:embed="rId5"/>
          <a:stretch>
            <a:fillRect/>
          </a:stretch>
        </p:blipFill>
        <p:spPr>
          <a:xfrm>
            <a:off x="2843347" y="494440"/>
            <a:ext cx="3933843" cy="2662369"/>
          </a:xfrm>
          <a:prstGeom prst="rect">
            <a:avLst/>
          </a:prstGeom>
        </p:spPr>
      </p:pic>
      <p:pic>
        <p:nvPicPr>
          <p:cNvPr id="8" name="Picture 7"/>
          <p:cNvPicPr>
            <a:picLocks noChangeAspect="1"/>
          </p:cNvPicPr>
          <p:nvPr/>
        </p:nvPicPr>
        <p:blipFill>
          <a:blip r:embed="rId6"/>
          <a:stretch>
            <a:fillRect/>
          </a:stretch>
        </p:blipFill>
        <p:spPr>
          <a:xfrm>
            <a:off x="201672" y="566820"/>
            <a:ext cx="2641582" cy="4019125"/>
          </a:xfrm>
          <a:prstGeom prst="rect">
            <a:avLst/>
          </a:prstGeom>
        </p:spPr>
      </p:pic>
      <p:sp>
        <p:nvSpPr>
          <p:cNvPr id="10" name="TextBox 9"/>
          <p:cNvSpPr txBox="1"/>
          <p:nvPr/>
        </p:nvSpPr>
        <p:spPr>
          <a:xfrm>
            <a:off x="640352" y="5225847"/>
            <a:ext cx="10911296" cy="1569660"/>
          </a:xfrm>
          <a:prstGeom prst="rect">
            <a:avLst/>
          </a:prstGeom>
          <a:solidFill>
            <a:schemeClr val="accent1">
              <a:lumMod val="40000"/>
              <a:lumOff val="60000"/>
            </a:schemeClr>
          </a:solidFill>
        </p:spPr>
        <p:txBody>
          <a:bodyPr wrap="square" rtlCol="0">
            <a:spAutoFit/>
          </a:bodyPr>
          <a:lstStyle/>
          <a:p>
            <a:r>
              <a:rPr lang="en-GB" sz="2000" dirty="0"/>
              <a:t>Task 5: </a:t>
            </a:r>
          </a:p>
          <a:p>
            <a:pPr marL="514350" indent="-514350">
              <a:buAutoNum type="alphaUcParenR"/>
            </a:pPr>
            <a:r>
              <a:rPr lang="en-GB" sz="2000" dirty="0"/>
              <a:t>PHOTOGRAPH AN OBJECT OR FIGURE DEMONSTRATING THE RULE OF THIRDS. Think about where you will position your subject in the frame.  Try to break the rule too! </a:t>
            </a:r>
          </a:p>
          <a:p>
            <a:endParaRPr lang="en-GB" dirty="0"/>
          </a:p>
          <a:p>
            <a:endParaRPr lang="en-GB" dirty="0"/>
          </a:p>
        </p:txBody>
      </p:sp>
    </p:spTree>
    <p:extLst>
      <p:ext uri="{BB962C8B-B14F-4D97-AF65-F5344CB8AC3E}">
        <p14:creationId xmlns:p14="http://schemas.microsoft.com/office/powerpoint/2010/main" val="86537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490" y="400050"/>
            <a:ext cx="5737860" cy="6740307"/>
          </a:xfrm>
          <a:prstGeom prst="rect">
            <a:avLst/>
          </a:prstGeom>
          <a:solidFill>
            <a:schemeClr val="accent1">
              <a:lumMod val="40000"/>
              <a:lumOff val="60000"/>
            </a:schemeClr>
          </a:solidFill>
        </p:spPr>
        <p:txBody>
          <a:bodyPr wrap="square" rtlCol="0">
            <a:spAutoFit/>
          </a:bodyPr>
          <a:lstStyle/>
          <a:p>
            <a:r>
              <a:rPr lang="en-GB" u="sng" dirty="0"/>
              <a:t>TASK 4 OPTIONAL </a:t>
            </a:r>
          </a:p>
          <a:p>
            <a:r>
              <a:rPr lang="en-GB" u="sng" dirty="0"/>
              <a:t>EDITING &amp; PRESENTING YOUR PHOTOSHOOTS.  </a:t>
            </a:r>
          </a:p>
          <a:p>
            <a:pPr marL="342900" indent="-342900">
              <a:buAutoNum type="alphaLcParenR"/>
            </a:pPr>
            <a:r>
              <a:rPr lang="en-GB" dirty="0"/>
              <a:t>UPLOAD YOUR PHOTOGRAPHS TO THE COMPUTER. </a:t>
            </a:r>
          </a:p>
          <a:p>
            <a:endParaRPr lang="en-GB" dirty="0"/>
          </a:p>
          <a:p>
            <a:r>
              <a:rPr lang="en-GB" dirty="0"/>
              <a:t>b/ You can use free software PIXLR </a:t>
            </a:r>
            <a:r>
              <a:rPr lang="en-GB" dirty="0">
                <a:hlinkClick r:id="rId2"/>
              </a:rPr>
              <a:t>https://pixlr.com/e/</a:t>
            </a:r>
            <a:r>
              <a:rPr lang="en-GB" dirty="0"/>
              <a:t> to edit your images. Spend some time familiarising yourself with the editing tools. There are lots of help videos available on YOU TUBE. </a:t>
            </a:r>
          </a:p>
          <a:p>
            <a:endParaRPr lang="en-GB" dirty="0"/>
          </a:p>
          <a:p>
            <a:r>
              <a:rPr lang="en-GB" dirty="0">
                <a:hlinkClick r:id="rId3"/>
              </a:rPr>
              <a:t>https://www.youtube.com/watch?v=Gu5ly-pN034</a:t>
            </a:r>
            <a:r>
              <a:rPr lang="en-GB" dirty="0"/>
              <a:t> (CHANGING YOUR COLOUR IMAGE TO BACK &amp; WHITE) </a:t>
            </a:r>
          </a:p>
          <a:p>
            <a:endParaRPr lang="en-GB" dirty="0"/>
          </a:p>
          <a:p>
            <a:r>
              <a:rPr lang="en-GB" dirty="0"/>
              <a:t>Save images as JPEG file and then organise them into a photography folder. </a:t>
            </a:r>
          </a:p>
          <a:p>
            <a:endParaRPr lang="en-GB" dirty="0"/>
          </a:p>
          <a:p>
            <a:r>
              <a:rPr lang="en-GB" dirty="0"/>
              <a:t>C) You can then present your originals and edits  on </a:t>
            </a:r>
            <a:r>
              <a:rPr lang="en-GB" dirty="0" err="1"/>
              <a:t>powerpoint</a:t>
            </a:r>
            <a:r>
              <a:rPr lang="en-GB" dirty="0"/>
              <a:t> slides or you can print them off at home and arrange them in a sketchbook. </a:t>
            </a:r>
          </a:p>
          <a:p>
            <a:endParaRPr lang="en-GB" dirty="0"/>
          </a:p>
          <a:p>
            <a:endParaRPr lang="en-GB" dirty="0"/>
          </a:p>
          <a:p>
            <a:r>
              <a:rPr lang="en-GB" dirty="0"/>
              <a:t>YOU SHOULD HAVE 3 SHOOTS TO UPLOAD, BUT NOT ALL IMAGES WILL NEED TO BE EDITED. </a:t>
            </a:r>
          </a:p>
          <a:p>
            <a:endParaRPr lang="en-GB" dirty="0"/>
          </a:p>
          <a:p>
            <a:endParaRPr lang="en-GB" dirty="0"/>
          </a:p>
        </p:txBody>
      </p:sp>
      <p:pic>
        <p:nvPicPr>
          <p:cNvPr id="5" name="Picture 4"/>
          <p:cNvPicPr>
            <a:picLocks noChangeAspect="1"/>
          </p:cNvPicPr>
          <p:nvPr/>
        </p:nvPicPr>
        <p:blipFill>
          <a:blip r:embed="rId4"/>
          <a:stretch>
            <a:fillRect/>
          </a:stretch>
        </p:blipFill>
        <p:spPr>
          <a:xfrm>
            <a:off x="9575959" y="3425190"/>
            <a:ext cx="2574608" cy="3432810"/>
          </a:xfrm>
          <a:prstGeom prst="rect">
            <a:avLst/>
          </a:prstGeom>
        </p:spPr>
      </p:pic>
      <p:pic>
        <p:nvPicPr>
          <p:cNvPr id="6" name="Picture 5"/>
          <p:cNvPicPr>
            <a:picLocks noChangeAspect="1"/>
          </p:cNvPicPr>
          <p:nvPr/>
        </p:nvPicPr>
        <p:blipFill>
          <a:blip r:embed="rId5"/>
          <a:stretch>
            <a:fillRect/>
          </a:stretch>
        </p:blipFill>
        <p:spPr>
          <a:xfrm>
            <a:off x="6622859" y="247650"/>
            <a:ext cx="5569141" cy="3348037"/>
          </a:xfrm>
          <a:prstGeom prst="rect">
            <a:avLst/>
          </a:prstGeom>
        </p:spPr>
      </p:pic>
      <p:sp>
        <p:nvSpPr>
          <p:cNvPr id="7" name="TextBox 6"/>
          <p:cNvSpPr txBox="1"/>
          <p:nvPr/>
        </p:nvSpPr>
        <p:spPr>
          <a:xfrm>
            <a:off x="6781800" y="3810000"/>
            <a:ext cx="2457450" cy="1754326"/>
          </a:xfrm>
          <a:prstGeom prst="rect">
            <a:avLst/>
          </a:prstGeom>
          <a:noFill/>
          <a:ln>
            <a:solidFill>
              <a:schemeClr val="bg2">
                <a:lumMod val="75000"/>
              </a:schemeClr>
            </a:solidFill>
          </a:ln>
        </p:spPr>
        <p:txBody>
          <a:bodyPr wrap="square" rtlCol="0">
            <a:spAutoFit/>
          </a:bodyPr>
          <a:lstStyle/>
          <a:p>
            <a:r>
              <a:rPr lang="en-GB" dirty="0"/>
              <a:t>THINK ABOUT THE LAYOUT &amp; ADDING TITLES TO YOUR WORK. </a:t>
            </a:r>
          </a:p>
          <a:p>
            <a:endParaRPr lang="en-GB" dirty="0"/>
          </a:p>
          <a:p>
            <a:r>
              <a:rPr lang="en-GB" dirty="0"/>
              <a:t>EXPLAIN ANY EDITS YOU’VE MADE. </a:t>
            </a:r>
          </a:p>
        </p:txBody>
      </p:sp>
    </p:spTree>
    <p:extLst>
      <p:ext uri="{BB962C8B-B14F-4D97-AF65-F5344CB8AC3E}">
        <p14:creationId xmlns:p14="http://schemas.microsoft.com/office/powerpoint/2010/main" val="110334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3011150" cy="7315200"/>
          </a:xfrm>
          <a:prstGeom prst="rect">
            <a:avLst/>
          </a:prstGeom>
        </p:spPr>
      </p:pic>
      <p:sp>
        <p:nvSpPr>
          <p:cNvPr id="3" name="TextBox 2"/>
          <p:cNvSpPr txBox="1"/>
          <p:nvPr/>
        </p:nvSpPr>
        <p:spPr>
          <a:xfrm>
            <a:off x="590550" y="2647950"/>
            <a:ext cx="3143250" cy="369332"/>
          </a:xfrm>
          <a:prstGeom prst="rect">
            <a:avLst/>
          </a:prstGeom>
          <a:solidFill>
            <a:schemeClr val="bg1">
              <a:lumMod val="85000"/>
            </a:schemeClr>
          </a:solidFill>
        </p:spPr>
        <p:txBody>
          <a:bodyPr wrap="square" rtlCol="0">
            <a:spAutoFit/>
          </a:bodyPr>
          <a:lstStyle/>
          <a:p>
            <a:r>
              <a:rPr lang="en-GB" dirty="0"/>
              <a:t>Rotate your image if needed </a:t>
            </a:r>
          </a:p>
        </p:txBody>
      </p:sp>
      <p:cxnSp>
        <p:nvCxnSpPr>
          <p:cNvPr id="5" name="Straight Arrow Connector 4"/>
          <p:cNvCxnSpPr/>
          <p:nvPr/>
        </p:nvCxnSpPr>
        <p:spPr>
          <a:xfrm flipH="1" flipV="1">
            <a:off x="1924050" y="2667000"/>
            <a:ext cx="19050" cy="5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113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0"/>
            <a:ext cx="13011150" cy="7315200"/>
          </a:xfrm>
          <a:prstGeom prst="rect">
            <a:avLst/>
          </a:prstGeom>
        </p:spPr>
      </p:pic>
      <p:sp>
        <p:nvSpPr>
          <p:cNvPr id="3" name="TextBox 2"/>
          <p:cNvSpPr txBox="1"/>
          <p:nvPr/>
        </p:nvSpPr>
        <p:spPr>
          <a:xfrm>
            <a:off x="7620000" y="1714500"/>
            <a:ext cx="3295650" cy="646331"/>
          </a:xfrm>
          <a:prstGeom prst="rect">
            <a:avLst/>
          </a:prstGeom>
          <a:solidFill>
            <a:schemeClr val="bg1">
              <a:lumMod val="85000"/>
            </a:schemeClr>
          </a:solidFill>
          <a:ln>
            <a:solidFill>
              <a:schemeClr val="tx2">
                <a:lumMod val="40000"/>
                <a:lumOff val="60000"/>
              </a:schemeClr>
            </a:solidFill>
          </a:ln>
        </p:spPr>
        <p:txBody>
          <a:bodyPr wrap="square" rtlCol="0">
            <a:spAutoFit/>
          </a:bodyPr>
          <a:lstStyle/>
          <a:p>
            <a:r>
              <a:rPr lang="en-GB" dirty="0"/>
              <a:t>Crop your images if needed using the tabs at the side of the page </a:t>
            </a:r>
          </a:p>
        </p:txBody>
      </p:sp>
    </p:spTree>
    <p:extLst>
      <p:ext uri="{BB962C8B-B14F-4D97-AF65-F5344CB8AC3E}">
        <p14:creationId xmlns:p14="http://schemas.microsoft.com/office/powerpoint/2010/main" val="1774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
        <p:nvSpPr>
          <p:cNvPr id="3" name="Oval 2"/>
          <p:cNvSpPr/>
          <p:nvPr/>
        </p:nvSpPr>
        <p:spPr>
          <a:xfrm>
            <a:off x="7239000" y="685800"/>
            <a:ext cx="24574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8566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24425" y="1162050"/>
            <a:ext cx="6010275" cy="3379130"/>
          </a:xfrm>
          <a:prstGeom prst="rect">
            <a:avLst/>
          </a:prstGeom>
        </p:spPr>
      </p:pic>
      <p:sp>
        <p:nvSpPr>
          <p:cNvPr id="3" name="TextBox 2"/>
          <p:cNvSpPr txBox="1"/>
          <p:nvPr/>
        </p:nvSpPr>
        <p:spPr>
          <a:xfrm>
            <a:off x="293643" y="2109268"/>
            <a:ext cx="10353675" cy="4524315"/>
          </a:xfrm>
          <a:prstGeom prst="rect">
            <a:avLst/>
          </a:prstGeom>
          <a:noFill/>
          <a:ln>
            <a:solidFill>
              <a:schemeClr val="bg2">
                <a:lumMod val="25000"/>
              </a:schemeClr>
            </a:solidFill>
          </a:ln>
        </p:spPr>
        <p:txBody>
          <a:bodyPr wrap="square" rtlCol="0">
            <a:spAutoFit/>
          </a:bodyPr>
          <a:lstStyle/>
          <a:p>
            <a:r>
              <a:rPr lang="en-GB" u="sng" dirty="0"/>
              <a:t>EXTRA RESOURCES &amp; READING </a:t>
            </a:r>
          </a:p>
          <a:p>
            <a:endParaRPr lang="en-GB" dirty="0"/>
          </a:p>
          <a:p>
            <a:r>
              <a:rPr lang="en-GB" dirty="0"/>
              <a:t>PH LEARN WEBSITE </a:t>
            </a:r>
          </a:p>
          <a:p>
            <a:endParaRPr lang="en-GB" dirty="0"/>
          </a:p>
          <a:p>
            <a:r>
              <a:rPr lang="en-GB" dirty="0">
                <a:hlinkClick r:id="rId3"/>
              </a:rPr>
              <a:t>https://www.photopedagogy.com/</a:t>
            </a:r>
            <a:r>
              <a:rPr lang="en-GB" dirty="0"/>
              <a:t> </a:t>
            </a:r>
          </a:p>
          <a:p>
            <a:endParaRPr lang="en-GB" dirty="0"/>
          </a:p>
          <a:p>
            <a:r>
              <a:rPr lang="en-GB" dirty="0" err="1"/>
              <a:t>Pixlr</a:t>
            </a:r>
            <a:r>
              <a:rPr lang="en-GB" dirty="0"/>
              <a:t> Editing videos on YOUTUBE. </a:t>
            </a:r>
          </a:p>
          <a:p>
            <a:endParaRPr lang="en-GB" dirty="0"/>
          </a:p>
          <a:p>
            <a:endParaRPr lang="en-GB" dirty="0"/>
          </a:p>
          <a:p>
            <a:r>
              <a:rPr lang="en-GB" dirty="0">
                <a:hlinkClick r:id="rId4"/>
              </a:rPr>
              <a:t>https://www.bjp-online.com/</a:t>
            </a:r>
            <a:r>
              <a:rPr lang="en-GB" dirty="0"/>
              <a:t>  British Journal Of Photography</a:t>
            </a:r>
          </a:p>
          <a:p>
            <a:endParaRPr lang="en-GB" dirty="0"/>
          </a:p>
          <a:p>
            <a:r>
              <a:rPr lang="en-GB" dirty="0"/>
              <a:t>Digital School </a:t>
            </a:r>
          </a:p>
          <a:p>
            <a:r>
              <a:rPr lang="en-GB"/>
              <a:t>Digital-photography-school.com</a:t>
            </a:r>
          </a:p>
          <a:p>
            <a:r>
              <a:rPr lang="en-GB" dirty="0"/>
              <a:t> </a:t>
            </a:r>
          </a:p>
          <a:p>
            <a:endParaRPr lang="en-GB" dirty="0"/>
          </a:p>
          <a:p>
            <a:endParaRPr lang="en-GB" dirty="0"/>
          </a:p>
        </p:txBody>
      </p:sp>
    </p:spTree>
    <p:extLst>
      <p:ext uri="{BB962C8B-B14F-4D97-AF65-F5344CB8AC3E}">
        <p14:creationId xmlns:p14="http://schemas.microsoft.com/office/powerpoint/2010/main" val="267714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ounded Rectangle 3"/>
          <p:cNvSpPr/>
          <p:nvPr/>
        </p:nvSpPr>
        <p:spPr>
          <a:xfrm>
            <a:off x="391887" y="0"/>
            <a:ext cx="11077302" cy="36445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100" b="1"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ea typeface="Calibri" panose="020F0502020204030204" pitchFamily="34" charset="0"/>
                <a:cs typeface="Times New Roman" panose="02020603050405020304" pitchFamily="18" charset="0"/>
              </a:rPr>
              <a:t>Entry Requirements for Studying A-level Photography</a:t>
            </a:r>
            <a:endParaRPr lang="en-GB" sz="11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100" dirty="0">
                <a:solidFill>
                  <a:srgbClr val="000000"/>
                </a:solidFill>
                <a:effectLst/>
                <a:ea typeface="Calibri" panose="020F0502020204030204" pitchFamily="34" charset="0"/>
                <a:cs typeface="Times New Roman" panose="02020603050405020304" pitchFamily="18" charset="0"/>
              </a:rPr>
              <a:t>Students who are keen to study photography and enjoy going out to different locations on photoshoots. </a:t>
            </a:r>
          </a:p>
          <a:p>
            <a:pPr marL="342900" lvl="0" indent="-342900">
              <a:lnSpc>
                <a:spcPct val="107000"/>
              </a:lnSpc>
              <a:spcAft>
                <a:spcPts val="0"/>
              </a:spcAft>
              <a:buFont typeface="Wingdings" panose="05000000000000000000" pitchFamily="2" charset="2"/>
              <a:buChar char=""/>
            </a:pPr>
            <a:r>
              <a:rPr lang="en-GB" sz="1100" dirty="0">
                <a:solidFill>
                  <a:srgbClr val="000000"/>
                </a:solidFill>
                <a:effectLst/>
                <a:ea typeface="Calibri" panose="020F0502020204030204" pitchFamily="34" charset="0"/>
                <a:cs typeface="Times New Roman" panose="02020603050405020304" pitchFamily="18" charset="0"/>
              </a:rPr>
              <a:t>Students who are committed to taking weekly photoshoots and enjoy </a:t>
            </a:r>
            <a:r>
              <a:rPr lang="en-GB" sz="1100" dirty="0">
                <a:solidFill>
                  <a:srgbClr val="000000"/>
                </a:solidFill>
                <a:ea typeface="Calibri" panose="020F0502020204030204" pitchFamily="34" charset="0"/>
                <a:cs typeface="Times New Roman" panose="02020603050405020304" pitchFamily="18" charset="0"/>
              </a:rPr>
              <a:t>going to galleries and learning about artworks. </a:t>
            </a:r>
            <a:endParaRPr lang="en-GB" sz="11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100" dirty="0">
                <a:solidFill>
                  <a:srgbClr val="000000"/>
                </a:solidFill>
                <a:effectLst/>
                <a:ea typeface="Calibri" panose="020F0502020204030204" pitchFamily="34" charset="0"/>
                <a:cs typeface="Times New Roman" panose="02020603050405020304" pitchFamily="18" charset="0"/>
              </a:rPr>
              <a:t>Students who enjoy working with new materials and developing different techniques. </a:t>
            </a:r>
          </a:p>
          <a:p>
            <a:pPr marL="342900" lvl="0" indent="-342900">
              <a:lnSpc>
                <a:spcPct val="107000"/>
              </a:lnSpc>
              <a:spcAft>
                <a:spcPts val="0"/>
              </a:spcAft>
              <a:buFont typeface="Wingdings" panose="05000000000000000000" pitchFamily="2" charset="2"/>
              <a:buChar char=""/>
            </a:pPr>
            <a:r>
              <a:rPr lang="en-GB" sz="1100" dirty="0">
                <a:solidFill>
                  <a:srgbClr val="000000"/>
                </a:solidFill>
                <a:effectLst/>
                <a:ea typeface="Calibri" panose="020F0502020204030204" pitchFamily="34" charset="0"/>
                <a:cs typeface="Times New Roman" panose="02020603050405020304" pitchFamily="18" charset="0"/>
              </a:rPr>
              <a:t>Students who relish the opportunity to work in new ways and take risks within their photography work. </a:t>
            </a:r>
          </a:p>
          <a:p>
            <a:pPr marL="342900" lvl="0" indent="-342900">
              <a:lnSpc>
                <a:spcPct val="107000"/>
              </a:lnSpc>
              <a:spcAft>
                <a:spcPts val="0"/>
              </a:spcAft>
              <a:buFont typeface="Wingdings" panose="05000000000000000000" pitchFamily="2" charset="2"/>
              <a:buChar char=""/>
            </a:pPr>
            <a:r>
              <a:rPr lang="en-GB" sz="1100" dirty="0">
                <a:solidFill>
                  <a:srgbClr val="000000"/>
                </a:solidFill>
                <a:ea typeface="Calibri" panose="020F0502020204030204" pitchFamily="34" charset="0"/>
                <a:cs typeface="Times New Roman" panose="02020603050405020304" pitchFamily="18" charset="0"/>
              </a:rPr>
              <a:t>Students who enjoy working to a broad theme and gathering research through visual and written form. </a:t>
            </a:r>
          </a:p>
          <a:p>
            <a:pPr marL="342900" lvl="0" indent="-342900">
              <a:lnSpc>
                <a:spcPct val="107000"/>
              </a:lnSpc>
              <a:spcAft>
                <a:spcPts val="0"/>
              </a:spcAft>
              <a:buFont typeface="Wingdings" panose="05000000000000000000" pitchFamily="2" charset="2"/>
              <a:buChar char=""/>
            </a:pPr>
            <a:r>
              <a:rPr lang="en-GB" sz="1100" dirty="0">
                <a:solidFill>
                  <a:srgbClr val="000000"/>
                </a:solidFill>
                <a:effectLst/>
                <a:ea typeface="Calibri" panose="020F0502020204030204" pitchFamily="34" charset="0"/>
                <a:cs typeface="Times New Roman" panose="02020603050405020304" pitchFamily="18" charset="0"/>
              </a:rPr>
              <a:t>It is vital that Photography students come prepared with their photographs from location shoots to make the most of their lesson time. </a:t>
            </a:r>
          </a:p>
          <a:p>
            <a:pPr lvl="0">
              <a:lnSpc>
                <a:spcPct val="107000"/>
              </a:lnSpc>
              <a:spcAft>
                <a:spcPts val="0"/>
              </a:spcAft>
            </a:pPr>
            <a:endParaRPr lang="en-GB" sz="11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0000"/>
                </a:solidFill>
                <a:effectLst/>
                <a:ea typeface="Calibri" panose="020F0502020204030204" pitchFamily="34" charset="0"/>
                <a:cs typeface="Times New Roman" panose="02020603050405020304" pitchFamily="18" charset="0"/>
              </a:rPr>
              <a:t>What to expect from A-level Fine Art.</a:t>
            </a:r>
            <a:endParaRPr lang="en-GB" sz="11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The A-level Photography course </a:t>
            </a:r>
            <a:r>
              <a:rPr lang="en-GB" sz="1100" dirty="0">
                <a:solidFill>
                  <a:srgbClr val="000000"/>
                </a:solidFill>
                <a:ea typeface="Calibri" panose="020F0502020204030204" pitchFamily="34" charset="0"/>
                <a:cs typeface="Times New Roman" panose="02020603050405020304" pitchFamily="18" charset="0"/>
              </a:rPr>
              <a:t>allows students to develop their own chosen themes, encouraging them to really stamp their personality on their projects from day one. You will be asked to research your theme and chosen photographer in greater depth and push your ideas to more ambitious scales than you have been used to.  We begin Year 12 with a short introductory project to introduce you to digital photography techniques and darkroom processes.  You will regularly share your photographs and progress with your peers and teachers in group critiques, which allow you to organise your ideas and gather ideas from others. We also offer visits from artists and opportunities to work with local universities through skills workshops led by university lecturers. The broadness of the course and themes allow you to use your photography as a powerful tool to communicate messages to an audience, as escapism, documentation or immersing yourself in the pure aesthetics. Our sixth form students benefit and value the extra space we offer them to work on weekly tasks outside of lesson time. Our Photographers benefit from new Photoshop software and access to DSLR cameras for their shoots outside of school. </a:t>
            </a:r>
          </a:p>
          <a:p>
            <a:pPr algn="just">
              <a:lnSpc>
                <a:spcPct val="107000"/>
              </a:lnSpc>
              <a:spcAft>
                <a:spcPts val="800"/>
              </a:spcAft>
            </a:pPr>
            <a:endParaRPr lang="en-GB" sz="11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3857357934"/>
              </p:ext>
            </p:extLst>
          </p:nvPr>
        </p:nvGraphicFramePr>
        <p:xfrm>
          <a:off x="640081" y="3814353"/>
          <a:ext cx="10437221" cy="2008776"/>
        </p:xfrm>
        <a:graphic>
          <a:graphicData uri="http://schemas.openxmlformats.org/drawingml/2006/table">
            <a:tbl>
              <a:tblPr firstRow="1" firstCol="1" bandRow="1">
                <a:tableStyleId>{5C22544A-7EE6-4342-B048-85BDC9FD1C3A}</a:tableStyleId>
              </a:tblPr>
              <a:tblGrid>
                <a:gridCol w="5216272">
                  <a:extLst>
                    <a:ext uri="{9D8B030D-6E8A-4147-A177-3AD203B41FA5}">
                      <a16:colId xmlns:a16="http://schemas.microsoft.com/office/drawing/2014/main" val="3932583507"/>
                    </a:ext>
                  </a:extLst>
                </a:gridCol>
                <a:gridCol w="5220949">
                  <a:extLst>
                    <a:ext uri="{9D8B030D-6E8A-4147-A177-3AD203B41FA5}">
                      <a16:colId xmlns:a16="http://schemas.microsoft.com/office/drawing/2014/main" val="3656126992"/>
                    </a:ext>
                  </a:extLst>
                </a:gridCol>
              </a:tblGrid>
              <a:tr h="211908">
                <a:tc>
                  <a:txBody>
                    <a:bodyPr/>
                    <a:lstStyle/>
                    <a:p>
                      <a:pPr>
                        <a:spcAft>
                          <a:spcPts val="0"/>
                        </a:spcAft>
                      </a:pPr>
                      <a:r>
                        <a:rPr lang="en-GB" sz="1200" dirty="0">
                          <a:effectLst/>
                        </a:rPr>
                        <a:t>Component</a:t>
                      </a:r>
                      <a:r>
                        <a:rPr lang="en-GB" sz="1200" baseline="0" dirty="0">
                          <a:effectLst/>
                        </a:rPr>
                        <a:t> 1 Coursework Portfolio </a:t>
                      </a:r>
                      <a:r>
                        <a:rPr lang="en-GB" sz="1200" dirty="0">
                          <a:effectLst/>
                        </a:rPr>
                        <a:t>worth 60%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200" dirty="0">
                          <a:effectLst/>
                        </a:rPr>
                        <a:t>Component</a:t>
                      </a:r>
                      <a:r>
                        <a:rPr lang="en-GB" sz="1200" baseline="0" dirty="0">
                          <a:effectLst/>
                        </a:rPr>
                        <a:t> 2 Externally Set Exam </a:t>
                      </a:r>
                      <a:r>
                        <a:rPr lang="en-GB" sz="1200" dirty="0">
                          <a:effectLst/>
                        </a:rPr>
                        <a:t>– worth 40%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7217310"/>
                  </a:ext>
                </a:extLst>
              </a:tr>
              <a:tr h="1483359">
                <a:tc>
                  <a:txBody>
                    <a:bodyPr/>
                    <a:lstStyle/>
                    <a:p>
                      <a:pPr marL="342900" lvl="0" indent="-342900" algn="just">
                        <a:spcAft>
                          <a:spcPts val="0"/>
                        </a:spcAft>
                        <a:buFont typeface="Wingdings" panose="05000000000000000000" pitchFamily="2" charset="2"/>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a:t>
                      </a: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a personal investigation chosen by you. It will comprise of sketchbooks, boards and final sets of photographs. This portfolio of photography work should be an exciting and in depth investigation. </a:t>
                      </a:r>
                    </a:p>
                    <a:p>
                      <a:pPr marL="342900" lvl="0" indent="-342900" algn="just">
                        <a:spcAft>
                          <a:spcPts val="0"/>
                        </a:spcAft>
                        <a:buFont typeface="Wingdings" panose="05000000000000000000" pitchFamily="2" charset="2"/>
                        <a:buChar char=""/>
                      </a:pP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written essay between 1,000-3,000 words is required to support your personal investigation theme. </a:t>
                      </a:r>
                    </a:p>
                    <a:p>
                      <a:pPr marL="342900" lvl="0" indent="-342900" algn="just">
                        <a:spcAft>
                          <a:spcPts val="0"/>
                        </a:spcAft>
                        <a:buFont typeface="Wingdings" panose="05000000000000000000" pitchFamily="2" charset="2"/>
                        <a:buChar char=""/>
                      </a:pP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Lessons will be dedicated to coursework until the exam papers are given out.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spcAft>
                          <a:spcPts val="0"/>
                        </a:spcAft>
                        <a:buFont typeface="Wingdings" panose="05000000000000000000" pitchFamily="2" charset="2"/>
                        <a:buChar char=""/>
                      </a:pPr>
                      <a:r>
                        <a:rPr lang="en-GB" sz="1100" dirty="0">
                          <a:effectLst/>
                        </a:rPr>
                        <a:t>The theme for exam</a:t>
                      </a:r>
                      <a:r>
                        <a:rPr lang="en-GB" sz="1100" baseline="0" dirty="0">
                          <a:effectLst/>
                        </a:rPr>
                        <a:t> project is set by the AQA exam board around 1</a:t>
                      </a:r>
                      <a:r>
                        <a:rPr lang="en-GB" sz="1100" baseline="30000" dirty="0">
                          <a:effectLst/>
                        </a:rPr>
                        <a:t>st</a:t>
                      </a:r>
                      <a:r>
                        <a:rPr lang="en-GB" sz="1100" baseline="0" dirty="0">
                          <a:effectLst/>
                        </a:rPr>
                        <a:t> Feb. There are 8 starting points to choose from. </a:t>
                      </a:r>
                      <a:endParaRPr lang="en-GB" sz="1100" dirty="0">
                        <a:effectLst/>
                      </a:endParaRPr>
                    </a:p>
                    <a:p>
                      <a:pPr marL="342900" lvl="0" indent="-342900">
                        <a:spcAft>
                          <a:spcPts val="0"/>
                        </a:spcAft>
                        <a:buFont typeface="Wingdings" panose="05000000000000000000" pitchFamily="2" charset="2"/>
                        <a:buChar char=""/>
                      </a:pPr>
                      <a:r>
                        <a:rPr lang="en-GB" sz="1100" baseline="0" dirty="0">
                          <a:effectLst/>
                        </a:rPr>
                        <a:t>You have approx. 10 weeks to produce a sketchbook/boards to respond to your chosen theme. </a:t>
                      </a:r>
                    </a:p>
                    <a:p>
                      <a:pPr marL="342900" lvl="0" indent="-342900">
                        <a:spcAft>
                          <a:spcPts val="0"/>
                        </a:spcAft>
                        <a:buFont typeface="Wingdings" panose="05000000000000000000" pitchFamily="2" charset="2"/>
                        <a:buChar char=""/>
                      </a:pPr>
                      <a:r>
                        <a:rPr lang="en-GB" sz="1200" dirty="0">
                          <a:effectLst/>
                        </a:rPr>
                        <a:t>During</a:t>
                      </a:r>
                      <a:r>
                        <a:rPr lang="en-GB" sz="1200" baseline="0" dirty="0">
                          <a:effectLst/>
                        </a:rPr>
                        <a:t> the </a:t>
                      </a:r>
                      <a:r>
                        <a:rPr lang="en-GB" sz="1200" dirty="0">
                          <a:effectLst/>
                        </a:rPr>
                        <a:t>exam lasting 15</a:t>
                      </a:r>
                      <a:r>
                        <a:rPr lang="en-GB" sz="1200" baseline="0" dirty="0">
                          <a:effectLst/>
                        </a:rPr>
                        <a:t> </a:t>
                      </a:r>
                      <a:r>
                        <a:rPr lang="en-GB" sz="1200" dirty="0">
                          <a:effectLst/>
                        </a:rPr>
                        <a:t>hours,</a:t>
                      </a:r>
                      <a:r>
                        <a:rPr lang="en-GB" sz="1200" baseline="0" dirty="0">
                          <a:effectLst/>
                        </a:rPr>
                        <a:t> across 3 days in the art room you will create your final pieces. </a:t>
                      </a:r>
                    </a:p>
                    <a:p>
                      <a:pPr marL="342900" lvl="0" indent="-342900">
                        <a:spcAft>
                          <a:spcPts val="0"/>
                        </a:spcAft>
                        <a:buFont typeface="Wingdings" panose="05000000000000000000" pitchFamily="2" charset="2"/>
                        <a:buChar char=""/>
                      </a:pPr>
                      <a:r>
                        <a:rPr lang="en-GB" sz="1200" baseline="0" dirty="0">
                          <a:effectLst/>
                        </a:rPr>
                        <a:t>Sketchbooks/boards/research for the exam MUST be present in the exam room and should be referred to during the exam. </a:t>
                      </a:r>
                    </a:p>
                    <a:p>
                      <a:pPr marL="342900" lvl="0" indent="-342900">
                        <a:spcAft>
                          <a:spcPts val="0"/>
                        </a:spcAft>
                        <a:buFont typeface="Wingdings" panose="05000000000000000000" pitchFamily="2" charset="2"/>
                        <a:buChar char=""/>
                      </a:pPr>
                      <a:endParaRPr lang="en-GB" sz="1200" dirty="0">
                        <a:effectLst/>
                      </a:endParaRPr>
                    </a:p>
                  </a:txBody>
                  <a:tcPr marL="68580" marR="68580" marT="0" marB="0"/>
                </a:tc>
                <a:extLst>
                  <a:ext uri="{0D108BD9-81ED-4DB2-BD59-A6C34878D82A}">
                    <a16:rowId xmlns:a16="http://schemas.microsoft.com/office/drawing/2014/main" val="2047570582"/>
                  </a:ext>
                </a:extLst>
              </a:tr>
              <a:tr h="211908">
                <a:tc gridSpan="2">
                  <a:txBody>
                    <a:bodyPr/>
                    <a:lstStyle/>
                    <a:p>
                      <a:pPr>
                        <a:spcAft>
                          <a:spcPts val="0"/>
                        </a:spcAft>
                      </a:pP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333067880"/>
                  </a:ext>
                </a:extLst>
              </a:tr>
            </a:tbl>
          </a:graphicData>
        </a:graphic>
      </p:graphicFrame>
    </p:spTree>
    <p:extLst>
      <p:ext uri="{BB962C8B-B14F-4D97-AF65-F5344CB8AC3E}">
        <p14:creationId xmlns:p14="http://schemas.microsoft.com/office/powerpoint/2010/main" val="209193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243F8-BD25-4079-AFAB-AC857819C7D4}"/>
              </a:ext>
            </a:extLst>
          </p:cNvPr>
          <p:cNvPicPr>
            <a:picLocks noChangeAspect="1"/>
          </p:cNvPicPr>
          <p:nvPr/>
        </p:nvPicPr>
        <p:blipFill>
          <a:blip r:embed="rId2"/>
          <a:stretch>
            <a:fillRect/>
          </a:stretch>
        </p:blipFill>
        <p:spPr>
          <a:xfrm rot="269478">
            <a:off x="-398564" y="-58333"/>
            <a:ext cx="11705979" cy="7879154"/>
          </a:xfrm>
          <a:prstGeom prst="rect">
            <a:avLst/>
          </a:prstGeom>
        </p:spPr>
      </p:pic>
      <p:pic>
        <p:nvPicPr>
          <p:cNvPr id="10" name="Picture 9">
            <a:extLst>
              <a:ext uri="{FF2B5EF4-FFF2-40B4-BE49-F238E27FC236}">
                <a16:creationId xmlns:a16="http://schemas.microsoft.com/office/drawing/2014/main" id="{3E30D8BB-5E28-42BD-AB7B-514EC3FC0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6793" y="1880852"/>
            <a:ext cx="2129316" cy="153476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DF304EE-6FF1-4479-A998-8FFAC2ED90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63783" y="3549188"/>
            <a:ext cx="2182326" cy="153476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415BCA8-D6DF-4858-A4D7-B36BDE4FA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505" y="212516"/>
            <a:ext cx="2173891" cy="1534767"/>
          </a:xfrm>
          <a:prstGeom prst="rect">
            <a:avLst/>
          </a:prstGeom>
          <a:ln>
            <a:noFill/>
          </a:ln>
          <a:effectLst>
            <a:outerShdw blurRad="190500" algn="tl" rotWithShape="0">
              <a:srgbClr val="000000">
                <a:alpha val="70000"/>
              </a:srgbClr>
            </a:outerShdw>
          </a:effectLst>
        </p:spPr>
      </p:pic>
      <p:pic>
        <p:nvPicPr>
          <p:cNvPr id="17" name="Picture 16" descr="A picture containing bird, flying, air, different&#10;&#10;Description automatically generated">
            <a:extLst>
              <a:ext uri="{FF2B5EF4-FFF2-40B4-BE49-F238E27FC236}">
                <a16:creationId xmlns:a16="http://schemas.microsoft.com/office/drawing/2014/main" id="{3E9549F7-6019-405A-9BE5-3F507302F780}"/>
              </a:ext>
            </a:extLst>
          </p:cNvPr>
          <p:cNvPicPr>
            <a:picLocks noChangeAspect="1"/>
          </p:cNvPicPr>
          <p:nvPr/>
        </p:nvPicPr>
        <p:blipFill rotWithShape="1">
          <a:blip r:embed="rId6" cstate="email">
            <a:clrChange>
              <a:clrFrom>
                <a:srgbClr val="F6F6F6"/>
              </a:clrFrom>
              <a:clrTo>
                <a:srgbClr val="F6F6F6">
                  <a:alpha val="0"/>
                </a:srgbClr>
              </a:clrTo>
            </a:clrChange>
            <a:extLst>
              <a:ext uri="{28A0092B-C50C-407E-A947-70E740481C1C}">
                <a14:useLocalDpi xmlns:a14="http://schemas.microsoft.com/office/drawing/2010/main"/>
              </a:ext>
            </a:extLst>
          </a:blip>
          <a:srcRect/>
          <a:stretch/>
        </p:blipFill>
        <p:spPr>
          <a:xfrm rot="13306423">
            <a:off x="6864776" y="-139760"/>
            <a:ext cx="3061253" cy="6381750"/>
          </a:xfrm>
          <a:prstGeom prst="rect">
            <a:avLst/>
          </a:prstGeom>
        </p:spPr>
      </p:pic>
      <p:pic>
        <p:nvPicPr>
          <p:cNvPr id="14" name="Picture 13">
            <a:extLst>
              <a:ext uri="{FF2B5EF4-FFF2-40B4-BE49-F238E27FC236}">
                <a16:creationId xmlns:a16="http://schemas.microsoft.com/office/drawing/2014/main" id="{7C44C6F0-B7EB-45E8-B329-4CDADBEB76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20" y="-8945"/>
            <a:ext cx="4532243" cy="4532243"/>
          </a:xfrm>
          <a:prstGeom prst="rect">
            <a:avLst/>
          </a:prstGeom>
        </p:spPr>
      </p:pic>
      <p:sp>
        <p:nvSpPr>
          <p:cNvPr id="7" name="Rectangle 6">
            <a:extLst>
              <a:ext uri="{FF2B5EF4-FFF2-40B4-BE49-F238E27FC236}">
                <a16:creationId xmlns:a16="http://schemas.microsoft.com/office/drawing/2014/main" id="{AF7250E3-79E2-4F86-89F4-C35858186931}"/>
              </a:ext>
            </a:extLst>
          </p:cNvPr>
          <p:cNvSpPr/>
          <p:nvPr/>
        </p:nvSpPr>
        <p:spPr>
          <a:xfrm>
            <a:off x="1592498" y="-4405"/>
            <a:ext cx="7011984" cy="1107996"/>
          </a:xfrm>
          <a:prstGeom prst="rect">
            <a:avLst/>
          </a:prstGeom>
          <a:noFill/>
        </p:spPr>
        <p:txBody>
          <a:bodyPr wrap="none" lIns="91440" tIns="45720" rIns="91440" bIns="45720" anchor="t">
            <a:spAutoFit/>
          </a:bodyPr>
          <a:lstStyle/>
          <a:p>
            <a:pPr algn="ctr">
              <a:defRPr/>
            </a:pPr>
            <a:r>
              <a:rPr kumimoji="0" lang="en-US" sz="66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Theme: </a:t>
            </a:r>
            <a:r>
              <a:rPr lang="en-US" sz="6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Structures  </a:t>
            </a:r>
            <a:endParaRPr kumimoji="0" lang="en-US" sz="6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B0ECF25-3FF5-4CEF-BE4F-A9FCDB6DFFF5}"/>
              </a:ext>
            </a:extLst>
          </p:cNvPr>
          <p:cNvSpPr/>
          <p:nvPr/>
        </p:nvSpPr>
        <p:spPr>
          <a:xfrm>
            <a:off x="304800" y="1230094"/>
            <a:ext cx="8799444" cy="369332"/>
          </a:xfrm>
          <a:prstGeom prst="rect">
            <a:avLst/>
          </a:prstGeom>
          <a:solidFill>
            <a:schemeClr val="accent1">
              <a:lumMod val="40000"/>
              <a:lumOff val="60000"/>
              <a:alpha val="93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48639" y="1599426"/>
            <a:ext cx="8782941" cy="2308324"/>
          </a:xfrm>
          <a:prstGeom prst="rect">
            <a:avLst/>
          </a:prstGeom>
          <a:solidFill>
            <a:schemeClr val="accent2"/>
          </a:solidFill>
        </p:spPr>
        <p:txBody>
          <a:bodyPr wrap="square" lIns="91440" tIns="45720" rIns="91440" bIns="45720" anchor="t">
            <a:spAutoFit/>
          </a:bodyPr>
          <a:lstStyle/>
          <a:p>
            <a:pPr lvl="0">
              <a:defRPr/>
            </a:pPr>
            <a:endParaRPr lang="en-GB" b="1" dirty="0">
              <a:solidFill>
                <a:prstClr val="black"/>
              </a:solidFill>
            </a:endParaRPr>
          </a:p>
          <a:p>
            <a:pPr>
              <a:defRPr/>
            </a:pPr>
            <a:r>
              <a:rPr lang="en-GB" b="1" dirty="0"/>
              <a:t>Your Photography transition work is based around Structures. This will allow you to go outside and practise your photography skills while you are on the go. You can complete this work </a:t>
            </a:r>
            <a:r>
              <a:rPr lang="en-GB" b="1" u="sng" dirty="0"/>
              <a:t>in any time of sketchbook/notepad/jotter/</a:t>
            </a:r>
            <a:r>
              <a:rPr lang="en-GB" b="1" u="sng" dirty="0" err="1"/>
              <a:t>powerpoint</a:t>
            </a:r>
            <a:r>
              <a:rPr lang="en-GB" b="1" u="sng" dirty="0"/>
              <a:t> slides</a:t>
            </a:r>
            <a:r>
              <a:rPr lang="en-GB" b="1" dirty="0"/>
              <a:t>. </a:t>
            </a:r>
            <a:endParaRPr lang="en-GB" b="1" dirty="0">
              <a:cs typeface="Calibri"/>
            </a:endParaRPr>
          </a:p>
          <a:p>
            <a:pPr lvl="0">
              <a:defRPr/>
            </a:pPr>
            <a:endParaRPr lang="en-GB" b="1" dirty="0">
              <a:solidFill>
                <a:prstClr val="black"/>
              </a:solidFill>
            </a:endParaRPr>
          </a:p>
          <a:p>
            <a:pPr lvl="0">
              <a:defRPr/>
            </a:pPr>
            <a:endParaRPr lang="en-GB" b="1" dirty="0">
              <a:solidFill>
                <a:prstClr val="black"/>
              </a:solidFill>
            </a:endParaRPr>
          </a:p>
          <a:p>
            <a:pPr lvl="0">
              <a:defRPr/>
            </a:pPr>
            <a:r>
              <a:rPr lang="en-GB" b="1" dirty="0">
                <a:solidFill>
                  <a:prstClr val="black"/>
                </a:solidFill>
              </a:rPr>
              <a:t>The most important part of your Photography Transition work is to make sure you are getting out and taking some exciting photographs ahead of Year 12. </a:t>
            </a:r>
          </a:p>
        </p:txBody>
      </p:sp>
      <p:pic>
        <p:nvPicPr>
          <p:cNvPr id="5" name="Picture 5" descr="A picture containing text, umbrella&#10;&#10;Description automatically generated">
            <a:extLst>
              <a:ext uri="{FF2B5EF4-FFF2-40B4-BE49-F238E27FC236}">
                <a16:creationId xmlns:a16="http://schemas.microsoft.com/office/drawing/2014/main" id="{54677D48-1EE7-056B-C9CE-E236048B71AA}"/>
              </a:ext>
            </a:extLst>
          </p:cNvPr>
          <p:cNvPicPr>
            <a:picLocks noChangeAspect="1"/>
          </p:cNvPicPr>
          <p:nvPr/>
        </p:nvPicPr>
        <p:blipFill>
          <a:blip r:embed="rId8"/>
          <a:stretch>
            <a:fillRect/>
          </a:stretch>
        </p:blipFill>
        <p:spPr>
          <a:xfrm>
            <a:off x="3567289" y="3916789"/>
            <a:ext cx="3519311" cy="2834421"/>
          </a:xfrm>
          <a:prstGeom prst="rect">
            <a:avLst/>
          </a:prstGeom>
        </p:spPr>
      </p:pic>
    </p:spTree>
    <p:extLst>
      <p:ext uri="{BB962C8B-B14F-4D97-AF65-F5344CB8AC3E}">
        <p14:creationId xmlns:p14="http://schemas.microsoft.com/office/powerpoint/2010/main" val="4107244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248194"/>
            <a:ext cx="3997234" cy="2308324"/>
          </a:xfrm>
          <a:prstGeom prst="rect">
            <a:avLst/>
          </a:prstGeom>
          <a:solidFill>
            <a:schemeClr val="bg1">
              <a:lumMod val="85000"/>
            </a:schemeClr>
          </a:solidFill>
        </p:spPr>
        <p:txBody>
          <a:bodyPr wrap="square" lIns="91440" tIns="45720" rIns="91440" bIns="45720" rtlCol="0" anchor="t">
            <a:spAutoFit/>
          </a:bodyPr>
          <a:lstStyle/>
          <a:p>
            <a:r>
              <a:rPr lang="en-GB" dirty="0"/>
              <a:t>The following slides will hopefully give you some inspiration about how photographers have documented Structures. </a:t>
            </a:r>
          </a:p>
          <a:p>
            <a:endParaRPr lang="en-GB" dirty="0"/>
          </a:p>
          <a:p>
            <a:r>
              <a:rPr lang="en-GB" dirty="0"/>
              <a:t>Eventually, you will make a final series of experimental photographs to go with the theme. </a:t>
            </a:r>
          </a:p>
        </p:txBody>
      </p:sp>
      <p:pic>
        <p:nvPicPr>
          <p:cNvPr id="5" name="Picture 4"/>
          <p:cNvPicPr>
            <a:picLocks noChangeAspect="1"/>
          </p:cNvPicPr>
          <p:nvPr/>
        </p:nvPicPr>
        <p:blipFill>
          <a:blip r:embed="rId2"/>
          <a:stretch>
            <a:fillRect/>
          </a:stretch>
        </p:blipFill>
        <p:spPr>
          <a:xfrm>
            <a:off x="6021264" y="3184434"/>
            <a:ext cx="3566874" cy="3412309"/>
          </a:xfrm>
          <a:prstGeom prst="rect">
            <a:avLst/>
          </a:prstGeom>
        </p:spPr>
      </p:pic>
      <p:pic>
        <p:nvPicPr>
          <p:cNvPr id="6" name="Picture 6" descr="A picture containing building, metal, net, cage&#10;&#10;Description automatically generated">
            <a:extLst>
              <a:ext uri="{FF2B5EF4-FFF2-40B4-BE49-F238E27FC236}">
                <a16:creationId xmlns:a16="http://schemas.microsoft.com/office/drawing/2014/main" id="{22E78214-8B07-000C-5ECA-76B1F79B3CCF}"/>
              </a:ext>
            </a:extLst>
          </p:cNvPr>
          <p:cNvPicPr>
            <a:picLocks noChangeAspect="1"/>
          </p:cNvPicPr>
          <p:nvPr/>
        </p:nvPicPr>
        <p:blipFill>
          <a:blip r:embed="rId3"/>
          <a:stretch>
            <a:fillRect/>
          </a:stretch>
        </p:blipFill>
        <p:spPr>
          <a:xfrm>
            <a:off x="547511" y="2937933"/>
            <a:ext cx="5259237" cy="3510950"/>
          </a:xfrm>
          <a:prstGeom prst="rect">
            <a:avLst/>
          </a:prstGeom>
        </p:spPr>
      </p:pic>
      <p:pic>
        <p:nvPicPr>
          <p:cNvPr id="7" name="Picture 7" descr="A picture containing sky, outdoor, cloudy, clouds&#10;&#10;Description automatically generated">
            <a:extLst>
              <a:ext uri="{FF2B5EF4-FFF2-40B4-BE49-F238E27FC236}">
                <a16:creationId xmlns:a16="http://schemas.microsoft.com/office/drawing/2014/main" id="{EF9F565E-5FFC-CA0D-8F6D-DA6877E6D421}"/>
              </a:ext>
            </a:extLst>
          </p:cNvPr>
          <p:cNvPicPr>
            <a:picLocks noChangeAspect="1"/>
          </p:cNvPicPr>
          <p:nvPr/>
        </p:nvPicPr>
        <p:blipFill>
          <a:blip r:embed="rId4"/>
          <a:stretch>
            <a:fillRect/>
          </a:stretch>
        </p:blipFill>
        <p:spPr>
          <a:xfrm>
            <a:off x="6291532" y="125011"/>
            <a:ext cx="4813539" cy="3171789"/>
          </a:xfrm>
          <a:prstGeom prst="rect">
            <a:avLst/>
          </a:prstGeom>
        </p:spPr>
      </p:pic>
    </p:spTree>
    <p:extLst>
      <p:ext uri="{BB962C8B-B14F-4D97-AF65-F5344CB8AC3E}">
        <p14:creationId xmlns:p14="http://schemas.microsoft.com/office/powerpoint/2010/main" val="3610424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cs typeface="Calibri Light"/>
              </a:rPr>
              <a:t>Natural Structures </a:t>
            </a:r>
            <a:endParaRPr lang="en-GB" dirty="0"/>
          </a:p>
        </p:txBody>
      </p:sp>
      <p:pic>
        <p:nvPicPr>
          <p:cNvPr id="11" name="Picture 11" descr="A picture containing plant&#10;&#10;Description automatically generated">
            <a:extLst>
              <a:ext uri="{FF2B5EF4-FFF2-40B4-BE49-F238E27FC236}">
                <a16:creationId xmlns:a16="http://schemas.microsoft.com/office/drawing/2014/main" id="{5B8C0829-0111-4944-5F5B-B2C75AE92E02}"/>
              </a:ext>
            </a:extLst>
          </p:cNvPr>
          <p:cNvPicPr>
            <a:picLocks noGrp="1" noChangeAspect="1"/>
          </p:cNvPicPr>
          <p:nvPr>
            <p:ph idx="1"/>
          </p:nvPr>
        </p:nvPicPr>
        <p:blipFill>
          <a:blip r:embed="rId2"/>
          <a:stretch>
            <a:fillRect/>
          </a:stretch>
        </p:blipFill>
        <p:spPr>
          <a:xfrm>
            <a:off x="6619940" y="186606"/>
            <a:ext cx="4386762" cy="2884848"/>
          </a:xfrm>
        </p:spPr>
      </p:pic>
      <p:pic>
        <p:nvPicPr>
          <p:cNvPr id="9" name="Picture 8"/>
          <p:cNvPicPr>
            <a:picLocks noChangeAspect="1"/>
          </p:cNvPicPr>
          <p:nvPr/>
        </p:nvPicPr>
        <p:blipFill>
          <a:blip r:embed="rId3"/>
          <a:stretch>
            <a:fillRect/>
          </a:stretch>
        </p:blipFill>
        <p:spPr>
          <a:xfrm>
            <a:off x="6096000" y="4001294"/>
            <a:ext cx="5046451" cy="2649387"/>
          </a:xfrm>
          <a:prstGeom prst="rect">
            <a:avLst/>
          </a:prstGeom>
        </p:spPr>
      </p:pic>
      <p:sp>
        <p:nvSpPr>
          <p:cNvPr id="10" name="TextBox 9"/>
          <p:cNvSpPr txBox="1"/>
          <p:nvPr/>
        </p:nvSpPr>
        <p:spPr>
          <a:xfrm>
            <a:off x="4461633" y="5492240"/>
            <a:ext cx="1516175" cy="1200329"/>
          </a:xfrm>
          <a:prstGeom prst="rect">
            <a:avLst/>
          </a:prstGeom>
          <a:noFill/>
        </p:spPr>
        <p:txBody>
          <a:bodyPr wrap="square" rtlCol="0">
            <a:spAutoFit/>
          </a:bodyPr>
          <a:lstStyle/>
          <a:p>
            <a:r>
              <a:rPr lang="en-GB" b="1" dirty="0"/>
              <a:t>Photos of Bradford in lockdown by John Cade</a:t>
            </a:r>
            <a:endParaRPr lang="en-GB" dirty="0"/>
          </a:p>
        </p:txBody>
      </p:sp>
      <p:pic>
        <p:nvPicPr>
          <p:cNvPr id="12" name="Picture 12">
            <a:extLst>
              <a:ext uri="{FF2B5EF4-FFF2-40B4-BE49-F238E27FC236}">
                <a16:creationId xmlns:a16="http://schemas.microsoft.com/office/drawing/2014/main" id="{953C51B7-7BDA-0084-DC49-915F6B778E86}"/>
              </a:ext>
            </a:extLst>
          </p:cNvPr>
          <p:cNvPicPr>
            <a:picLocks noChangeAspect="1"/>
          </p:cNvPicPr>
          <p:nvPr/>
        </p:nvPicPr>
        <p:blipFill>
          <a:blip r:embed="rId4"/>
          <a:stretch>
            <a:fillRect/>
          </a:stretch>
        </p:blipFill>
        <p:spPr>
          <a:xfrm>
            <a:off x="-207034" y="2737449"/>
            <a:ext cx="2743200" cy="4114800"/>
          </a:xfrm>
          <a:prstGeom prst="rect">
            <a:avLst/>
          </a:prstGeom>
        </p:spPr>
      </p:pic>
      <p:pic>
        <p:nvPicPr>
          <p:cNvPr id="13" name="Picture 13" descr="Background pattern&#10;&#10;Description automatically generated">
            <a:extLst>
              <a:ext uri="{FF2B5EF4-FFF2-40B4-BE49-F238E27FC236}">
                <a16:creationId xmlns:a16="http://schemas.microsoft.com/office/drawing/2014/main" id="{39634278-342D-EBBD-6415-80617A566631}"/>
              </a:ext>
            </a:extLst>
          </p:cNvPr>
          <p:cNvPicPr>
            <a:picLocks noChangeAspect="1"/>
          </p:cNvPicPr>
          <p:nvPr/>
        </p:nvPicPr>
        <p:blipFill>
          <a:blip r:embed="rId5"/>
          <a:stretch>
            <a:fillRect/>
          </a:stretch>
        </p:blipFill>
        <p:spPr>
          <a:xfrm>
            <a:off x="3099758" y="1525730"/>
            <a:ext cx="3879011" cy="2584465"/>
          </a:xfrm>
          <a:prstGeom prst="rect">
            <a:avLst/>
          </a:prstGeom>
        </p:spPr>
      </p:pic>
    </p:spTree>
    <p:extLst>
      <p:ext uri="{BB962C8B-B14F-4D97-AF65-F5344CB8AC3E}">
        <p14:creationId xmlns:p14="http://schemas.microsoft.com/office/powerpoint/2010/main" val="327152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8" y="299811"/>
            <a:ext cx="10500361" cy="783385"/>
          </a:xfrm>
        </p:spPr>
        <p:txBody>
          <a:bodyPr>
            <a:normAutofit/>
          </a:bodyPr>
          <a:lstStyle/>
          <a:p>
            <a:r>
              <a:rPr lang="en-GB" sz="2400" u="sng" dirty="0"/>
              <a:t>Task 1: Create a quick mind map for the theme </a:t>
            </a:r>
            <a:r>
              <a:rPr lang="en-GB" sz="2400" i="1" u="sng" dirty="0"/>
              <a:t>‘STRUCTURES’.  (20 minutes)</a:t>
            </a:r>
          </a:p>
        </p:txBody>
      </p:sp>
      <p:sp>
        <p:nvSpPr>
          <p:cNvPr id="3" name="Content Placeholder 2"/>
          <p:cNvSpPr>
            <a:spLocks noGrp="1"/>
          </p:cNvSpPr>
          <p:nvPr>
            <p:ph idx="1"/>
          </p:nvPr>
        </p:nvSpPr>
        <p:spPr>
          <a:xfrm>
            <a:off x="237308" y="1293223"/>
            <a:ext cx="6111240" cy="4086906"/>
          </a:xfrm>
          <a:solidFill>
            <a:schemeClr val="bg1">
              <a:lumMod val="75000"/>
            </a:schemeClr>
          </a:solidFill>
        </p:spPr>
        <p:txBody>
          <a:bodyPr vert="horz" lIns="91440" tIns="45720" rIns="91440" bIns="45720" rtlCol="0" anchor="t">
            <a:normAutofit fontScale="77500" lnSpcReduction="20000"/>
          </a:bodyPr>
          <a:lstStyle/>
          <a:p>
            <a:pPr marL="0" indent="0">
              <a:buNone/>
            </a:pPr>
            <a:r>
              <a:rPr lang="en-GB" u="sng" dirty="0"/>
              <a:t>You can add to your ideas over the next few weeks. </a:t>
            </a:r>
          </a:p>
          <a:p>
            <a:pPr marL="0" indent="0">
              <a:buNone/>
            </a:pPr>
            <a:endParaRPr lang="en-GB" u="sng" dirty="0"/>
          </a:p>
          <a:p>
            <a:pPr marL="0" indent="0">
              <a:buNone/>
            </a:pPr>
            <a:r>
              <a:rPr lang="en-GB" u="sng" dirty="0"/>
              <a:t>Consider </a:t>
            </a:r>
          </a:p>
          <a:p>
            <a:r>
              <a:rPr lang="en-GB" dirty="0">
                <a:cs typeface="Calibri"/>
              </a:rPr>
              <a:t>Large/Small structures </a:t>
            </a:r>
          </a:p>
          <a:p>
            <a:r>
              <a:rPr lang="en-GB" dirty="0">
                <a:cs typeface="Calibri"/>
              </a:rPr>
              <a:t>Different types of structures (man made/natural) </a:t>
            </a:r>
          </a:p>
          <a:p>
            <a:r>
              <a:rPr lang="en-GB" dirty="0"/>
              <a:t>Landscapes/great views. </a:t>
            </a:r>
          </a:p>
          <a:p>
            <a:r>
              <a:rPr lang="en-GB" dirty="0">
                <a:cs typeface="Calibri"/>
              </a:rPr>
              <a:t>Where will you go to take photographs? </a:t>
            </a:r>
          </a:p>
          <a:p>
            <a:endParaRPr lang="en-GB" dirty="0"/>
          </a:p>
          <a:p>
            <a:pPr marL="0" indent="0">
              <a:buNone/>
            </a:pPr>
            <a:r>
              <a:rPr lang="en-GB" u="sng" dirty="0"/>
              <a:t>It is completely up to you how you present your ideas. These can be very rough ideas just to get you thinking about subjects and locations. </a:t>
            </a:r>
          </a:p>
          <a:p>
            <a:pPr marL="0" indent="0">
              <a:buNone/>
            </a:pPr>
            <a:endParaRPr lang="en-GB" dirty="0"/>
          </a:p>
          <a:p>
            <a:pPr marL="0" indent="0">
              <a:buNone/>
            </a:pPr>
            <a:endParaRPr lang="en-GB" dirty="0"/>
          </a:p>
        </p:txBody>
      </p:sp>
      <p:pic>
        <p:nvPicPr>
          <p:cNvPr id="2050" name="Picture 2" descr="AS Level Art sketchbook. Theme of Dockside - Mind map 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815" y="1083196"/>
            <a:ext cx="3920217" cy="29401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ndy Photography Sketchbook Mindmap Id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857" y="2925833"/>
            <a:ext cx="2610349" cy="363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36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57" y="36174"/>
            <a:ext cx="5418909" cy="608964"/>
          </a:xfrm>
          <a:solidFill>
            <a:schemeClr val="bg1">
              <a:lumMod val="75000"/>
            </a:schemeClr>
          </a:solidFill>
        </p:spPr>
        <p:txBody>
          <a:bodyPr>
            <a:normAutofit/>
          </a:bodyPr>
          <a:lstStyle/>
          <a:p>
            <a:r>
              <a:rPr lang="en-GB" sz="2400" dirty="0"/>
              <a:t>Looking for Lines in the landscape.</a:t>
            </a:r>
          </a:p>
        </p:txBody>
      </p:sp>
      <p:sp>
        <p:nvSpPr>
          <p:cNvPr id="3" name="Content Placeholder 2"/>
          <p:cNvSpPr>
            <a:spLocks noGrp="1"/>
          </p:cNvSpPr>
          <p:nvPr>
            <p:ph idx="1"/>
          </p:nvPr>
        </p:nvSpPr>
        <p:spPr>
          <a:xfrm>
            <a:off x="58817" y="3668691"/>
            <a:ext cx="2499838" cy="686503"/>
          </a:xfrm>
        </p:spPr>
        <p:txBody>
          <a:bodyPr>
            <a:noAutofit/>
          </a:bodyPr>
          <a:lstStyle/>
          <a:p>
            <a:pPr marL="0" indent="0">
              <a:buNone/>
            </a:pPr>
            <a:r>
              <a:rPr lang="en-GB" sz="1600" dirty="0"/>
              <a:t>Line can help guide the viewer from one point to another. </a:t>
            </a:r>
          </a:p>
        </p:txBody>
      </p:sp>
      <p:pic>
        <p:nvPicPr>
          <p:cNvPr id="4" name="Picture 3"/>
          <p:cNvPicPr>
            <a:picLocks noChangeAspect="1"/>
          </p:cNvPicPr>
          <p:nvPr/>
        </p:nvPicPr>
        <p:blipFill>
          <a:blip r:embed="rId2"/>
          <a:stretch>
            <a:fillRect/>
          </a:stretch>
        </p:blipFill>
        <p:spPr>
          <a:xfrm>
            <a:off x="282826" y="559107"/>
            <a:ext cx="1999600" cy="2999399"/>
          </a:xfrm>
          <a:prstGeom prst="rect">
            <a:avLst/>
          </a:prstGeom>
        </p:spPr>
      </p:pic>
      <p:pic>
        <p:nvPicPr>
          <p:cNvPr id="5" name="Picture 4"/>
          <p:cNvPicPr>
            <a:picLocks noChangeAspect="1"/>
          </p:cNvPicPr>
          <p:nvPr/>
        </p:nvPicPr>
        <p:blipFill>
          <a:blip r:embed="rId3"/>
          <a:stretch>
            <a:fillRect/>
          </a:stretch>
        </p:blipFill>
        <p:spPr>
          <a:xfrm rot="5400000">
            <a:off x="9304125" y="-585449"/>
            <a:ext cx="2069418" cy="3219094"/>
          </a:xfrm>
          <a:prstGeom prst="rect">
            <a:avLst/>
          </a:prstGeom>
        </p:spPr>
      </p:pic>
      <p:pic>
        <p:nvPicPr>
          <p:cNvPr id="6" name="Picture 5"/>
          <p:cNvPicPr>
            <a:picLocks noChangeAspect="1"/>
          </p:cNvPicPr>
          <p:nvPr/>
        </p:nvPicPr>
        <p:blipFill>
          <a:blip r:embed="rId4"/>
          <a:stretch>
            <a:fillRect/>
          </a:stretch>
        </p:blipFill>
        <p:spPr>
          <a:xfrm>
            <a:off x="4854830" y="3029033"/>
            <a:ext cx="2109878" cy="3177527"/>
          </a:xfrm>
          <a:prstGeom prst="rect">
            <a:avLst/>
          </a:prstGeom>
        </p:spPr>
      </p:pic>
      <p:sp>
        <p:nvSpPr>
          <p:cNvPr id="10" name="Content Placeholder 2"/>
          <p:cNvSpPr txBox="1">
            <a:spLocks/>
          </p:cNvSpPr>
          <p:nvPr/>
        </p:nvSpPr>
        <p:spPr>
          <a:xfrm>
            <a:off x="3172811" y="6286487"/>
            <a:ext cx="4327898" cy="505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Line can create distance. </a:t>
            </a:r>
          </a:p>
        </p:txBody>
      </p:sp>
      <p:pic>
        <p:nvPicPr>
          <p:cNvPr id="11" name="Picture 10"/>
          <p:cNvPicPr>
            <a:picLocks noChangeAspect="1"/>
          </p:cNvPicPr>
          <p:nvPr/>
        </p:nvPicPr>
        <p:blipFill>
          <a:blip r:embed="rId5"/>
          <a:stretch>
            <a:fillRect/>
          </a:stretch>
        </p:blipFill>
        <p:spPr>
          <a:xfrm>
            <a:off x="9835806" y="4369603"/>
            <a:ext cx="2331854" cy="1853567"/>
          </a:xfrm>
          <a:prstGeom prst="rect">
            <a:avLst/>
          </a:prstGeom>
        </p:spPr>
      </p:pic>
      <p:sp>
        <p:nvSpPr>
          <p:cNvPr id="12" name="TextBox 11"/>
          <p:cNvSpPr txBox="1"/>
          <p:nvPr/>
        </p:nvSpPr>
        <p:spPr>
          <a:xfrm>
            <a:off x="7146102" y="6423115"/>
            <a:ext cx="5021558" cy="369332"/>
          </a:xfrm>
          <a:prstGeom prst="rect">
            <a:avLst/>
          </a:prstGeom>
          <a:noFill/>
        </p:spPr>
        <p:txBody>
          <a:bodyPr wrap="square" rtlCol="0">
            <a:spAutoFit/>
          </a:bodyPr>
          <a:lstStyle/>
          <a:p>
            <a:r>
              <a:rPr lang="en-GB" dirty="0"/>
              <a:t>Line can create height and pattern. </a:t>
            </a:r>
          </a:p>
        </p:txBody>
      </p:sp>
      <p:pic>
        <p:nvPicPr>
          <p:cNvPr id="13" name="Picture 12"/>
          <p:cNvPicPr>
            <a:picLocks noChangeAspect="1"/>
          </p:cNvPicPr>
          <p:nvPr/>
        </p:nvPicPr>
        <p:blipFill>
          <a:blip r:embed="rId6"/>
          <a:stretch>
            <a:fillRect/>
          </a:stretch>
        </p:blipFill>
        <p:spPr>
          <a:xfrm>
            <a:off x="7062688" y="2138563"/>
            <a:ext cx="3499407" cy="1969179"/>
          </a:xfrm>
          <a:prstGeom prst="rect">
            <a:avLst/>
          </a:prstGeom>
        </p:spPr>
      </p:pic>
      <p:pic>
        <p:nvPicPr>
          <p:cNvPr id="14" name="Picture 13"/>
          <p:cNvPicPr>
            <a:picLocks noChangeAspect="1"/>
          </p:cNvPicPr>
          <p:nvPr/>
        </p:nvPicPr>
        <p:blipFill>
          <a:blip r:embed="rId7"/>
          <a:stretch>
            <a:fillRect/>
          </a:stretch>
        </p:blipFill>
        <p:spPr>
          <a:xfrm>
            <a:off x="2673885" y="642488"/>
            <a:ext cx="2944627" cy="1960512"/>
          </a:xfrm>
          <a:prstGeom prst="rect">
            <a:avLst/>
          </a:prstGeom>
        </p:spPr>
      </p:pic>
      <p:pic>
        <p:nvPicPr>
          <p:cNvPr id="15" name="Picture 14"/>
          <p:cNvPicPr>
            <a:picLocks noChangeAspect="1"/>
          </p:cNvPicPr>
          <p:nvPr/>
        </p:nvPicPr>
        <p:blipFill>
          <a:blip r:embed="rId8"/>
          <a:stretch>
            <a:fillRect/>
          </a:stretch>
        </p:blipFill>
        <p:spPr>
          <a:xfrm>
            <a:off x="7009771" y="4369603"/>
            <a:ext cx="2753469" cy="1836957"/>
          </a:xfrm>
          <a:prstGeom prst="rect">
            <a:avLst/>
          </a:prstGeom>
        </p:spPr>
      </p:pic>
      <p:pic>
        <p:nvPicPr>
          <p:cNvPr id="16" name="Picture 15"/>
          <p:cNvPicPr>
            <a:picLocks noChangeAspect="1"/>
          </p:cNvPicPr>
          <p:nvPr/>
        </p:nvPicPr>
        <p:blipFill>
          <a:blip r:embed="rId9"/>
          <a:stretch>
            <a:fillRect/>
          </a:stretch>
        </p:blipFill>
        <p:spPr>
          <a:xfrm>
            <a:off x="58817" y="4767942"/>
            <a:ext cx="2667252" cy="2004530"/>
          </a:xfrm>
          <a:prstGeom prst="rect">
            <a:avLst/>
          </a:prstGeom>
        </p:spPr>
      </p:pic>
      <p:pic>
        <p:nvPicPr>
          <p:cNvPr id="17" name="Picture 16"/>
          <p:cNvPicPr>
            <a:picLocks noChangeAspect="1"/>
          </p:cNvPicPr>
          <p:nvPr/>
        </p:nvPicPr>
        <p:blipFill>
          <a:blip r:embed="rId10"/>
          <a:stretch>
            <a:fillRect/>
          </a:stretch>
        </p:blipFill>
        <p:spPr>
          <a:xfrm>
            <a:off x="5882266" y="36174"/>
            <a:ext cx="2802547" cy="2022633"/>
          </a:xfrm>
          <a:prstGeom prst="rect">
            <a:avLst/>
          </a:prstGeom>
        </p:spPr>
      </p:pic>
      <p:pic>
        <p:nvPicPr>
          <p:cNvPr id="18" name="Picture 17"/>
          <p:cNvPicPr>
            <a:picLocks noChangeAspect="1"/>
          </p:cNvPicPr>
          <p:nvPr/>
        </p:nvPicPr>
        <p:blipFill>
          <a:blip r:embed="rId11"/>
          <a:stretch>
            <a:fillRect/>
          </a:stretch>
        </p:blipFill>
        <p:spPr>
          <a:xfrm>
            <a:off x="2354992" y="3122926"/>
            <a:ext cx="2578935" cy="1449890"/>
          </a:xfrm>
          <a:prstGeom prst="rect">
            <a:avLst/>
          </a:prstGeom>
        </p:spPr>
      </p:pic>
    </p:spTree>
    <p:extLst>
      <p:ext uri="{BB962C8B-B14F-4D97-AF65-F5344CB8AC3E}">
        <p14:creationId xmlns:p14="http://schemas.microsoft.com/office/powerpoint/2010/main" val="400033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18" y="98408"/>
            <a:ext cx="5283498" cy="1730391"/>
          </a:xfrm>
          <a:solidFill>
            <a:schemeClr val="bg1">
              <a:lumMod val="75000"/>
            </a:schemeClr>
          </a:solidFill>
        </p:spPr>
        <p:txBody>
          <a:bodyPr>
            <a:normAutofit/>
          </a:bodyPr>
          <a:lstStyle/>
          <a:p>
            <a:r>
              <a:rPr lang="en-GB" sz="2400" b="1" dirty="0"/>
              <a:t>Task 2: Create your own set of photographs showing the </a:t>
            </a:r>
            <a:r>
              <a:rPr lang="en-GB" sz="2400" b="1" u="sng" dirty="0"/>
              <a:t>different ways lines</a:t>
            </a:r>
            <a:r>
              <a:rPr lang="en-GB" sz="2400" b="1" dirty="0"/>
              <a:t> can be used. </a:t>
            </a:r>
          </a:p>
        </p:txBody>
      </p:sp>
      <p:pic>
        <p:nvPicPr>
          <p:cNvPr id="13" name="Picture 12"/>
          <p:cNvPicPr>
            <a:picLocks noChangeAspect="1"/>
          </p:cNvPicPr>
          <p:nvPr/>
        </p:nvPicPr>
        <p:blipFill>
          <a:blip r:embed="rId2"/>
          <a:stretch>
            <a:fillRect/>
          </a:stretch>
        </p:blipFill>
        <p:spPr>
          <a:xfrm>
            <a:off x="8186638" y="2269093"/>
            <a:ext cx="3499407" cy="1969179"/>
          </a:xfrm>
          <a:prstGeom prst="rect">
            <a:avLst/>
          </a:prstGeom>
        </p:spPr>
      </p:pic>
      <p:pic>
        <p:nvPicPr>
          <p:cNvPr id="14" name="Picture 13"/>
          <p:cNvPicPr>
            <a:picLocks noChangeAspect="1"/>
          </p:cNvPicPr>
          <p:nvPr/>
        </p:nvPicPr>
        <p:blipFill>
          <a:blip r:embed="rId3"/>
          <a:stretch>
            <a:fillRect/>
          </a:stretch>
        </p:blipFill>
        <p:spPr>
          <a:xfrm>
            <a:off x="9089781" y="202684"/>
            <a:ext cx="2944627" cy="1960512"/>
          </a:xfrm>
          <a:prstGeom prst="rect">
            <a:avLst/>
          </a:prstGeom>
        </p:spPr>
      </p:pic>
      <p:pic>
        <p:nvPicPr>
          <p:cNvPr id="15" name="Picture 14"/>
          <p:cNvPicPr>
            <a:picLocks noChangeAspect="1"/>
          </p:cNvPicPr>
          <p:nvPr/>
        </p:nvPicPr>
        <p:blipFill>
          <a:blip r:embed="rId4"/>
          <a:stretch>
            <a:fillRect/>
          </a:stretch>
        </p:blipFill>
        <p:spPr>
          <a:xfrm>
            <a:off x="8705221" y="4374900"/>
            <a:ext cx="2753469" cy="1836957"/>
          </a:xfrm>
          <a:prstGeom prst="rect">
            <a:avLst/>
          </a:prstGeom>
        </p:spPr>
      </p:pic>
      <p:pic>
        <p:nvPicPr>
          <p:cNvPr id="18" name="Picture 17"/>
          <p:cNvPicPr>
            <a:picLocks noChangeAspect="1"/>
          </p:cNvPicPr>
          <p:nvPr/>
        </p:nvPicPr>
        <p:blipFill>
          <a:blip r:embed="rId5"/>
          <a:stretch>
            <a:fillRect/>
          </a:stretch>
        </p:blipFill>
        <p:spPr>
          <a:xfrm>
            <a:off x="5528560" y="235037"/>
            <a:ext cx="3374976" cy="1897428"/>
          </a:xfrm>
          <a:prstGeom prst="rect">
            <a:avLst/>
          </a:prstGeom>
        </p:spPr>
      </p:pic>
      <p:sp>
        <p:nvSpPr>
          <p:cNvPr id="7" name="Content Placeholder 6"/>
          <p:cNvSpPr>
            <a:spLocks noGrp="1"/>
          </p:cNvSpPr>
          <p:nvPr>
            <p:ph idx="1"/>
          </p:nvPr>
        </p:nvSpPr>
        <p:spPr>
          <a:xfrm>
            <a:off x="266700" y="2132465"/>
            <a:ext cx="7753349" cy="4725535"/>
          </a:xfrm>
          <a:ln>
            <a:solidFill>
              <a:schemeClr val="tx2">
                <a:lumMod val="75000"/>
              </a:schemeClr>
            </a:solidFill>
          </a:ln>
        </p:spPr>
        <p:txBody>
          <a:bodyPr>
            <a:normAutofit fontScale="32500" lnSpcReduction="20000"/>
          </a:bodyPr>
          <a:lstStyle/>
          <a:p>
            <a:endParaRPr lang="en-GB" sz="4200" dirty="0"/>
          </a:p>
          <a:p>
            <a:pPr marL="0" indent="0">
              <a:buNone/>
            </a:pPr>
            <a:r>
              <a:rPr lang="en-GB" sz="4200" dirty="0"/>
              <a:t>LEADING LINES IN PHOTOGRAPHY IS A GREAT TECHNIQUE TO GUIDE THE VIEWER AROUND YOUR IMAGE. </a:t>
            </a:r>
          </a:p>
          <a:p>
            <a:pPr marL="0" indent="0">
              <a:buNone/>
            </a:pPr>
            <a:endParaRPr lang="en-GB" sz="4200" dirty="0"/>
          </a:p>
          <a:p>
            <a:r>
              <a:rPr lang="en-GB" sz="4200" dirty="0"/>
              <a:t>Take photographs on a camera, phone or tablet.</a:t>
            </a:r>
          </a:p>
          <a:p>
            <a:r>
              <a:rPr lang="en-GB" sz="4200" b="1" dirty="0"/>
              <a:t>Aim for approx. 15 images. </a:t>
            </a:r>
            <a:r>
              <a:rPr lang="en-GB" sz="4200" dirty="0"/>
              <a:t> </a:t>
            </a:r>
          </a:p>
          <a:p>
            <a:endParaRPr lang="en-GB" sz="4200" dirty="0"/>
          </a:p>
          <a:p>
            <a:pPr marL="0" indent="0">
              <a:buNone/>
            </a:pPr>
            <a:r>
              <a:rPr lang="en-GB" sz="4200" u="sng" dirty="0"/>
              <a:t>Consider: </a:t>
            </a:r>
          </a:p>
          <a:p>
            <a:pPr marL="0" indent="0">
              <a:buNone/>
            </a:pPr>
            <a:r>
              <a:rPr lang="en-GB" sz="4200" dirty="0"/>
              <a:t>Line </a:t>
            </a:r>
          </a:p>
          <a:p>
            <a:pPr marL="0" indent="0">
              <a:buNone/>
            </a:pPr>
            <a:r>
              <a:rPr lang="en-GB" sz="4200" dirty="0"/>
              <a:t>Curve Line </a:t>
            </a:r>
          </a:p>
          <a:p>
            <a:pPr marL="0" indent="0">
              <a:buNone/>
            </a:pPr>
            <a:r>
              <a:rPr lang="en-GB" sz="4200" dirty="0"/>
              <a:t>Man made line </a:t>
            </a:r>
          </a:p>
          <a:p>
            <a:pPr marL="0" indent="0">
              <a:buNone/>
            </a:pPr>
            <a:r>
              <a:rPr lang="en-GB" sz="4200" dirty="0"/>
              <a:t>Organic Lines appearing in nature </a:t>
            </a:r>
          </a:p>
          <a:p>
            <a:pPr marL="0" indent="0">
              <a:buNone/>
            </a:pPr>
            <a:r>
              <a:rPr lang="en-GB" sz="4200" dirty="0"/>
              <a:t>Distance </a:t>
            </a:r>
          </a:p>
          <a:p>
            <a:pPr marL="0" indent="0">
              <a:buNone/>
            </a:pPr>
            <a:r>
              <a:rPr lang="en-GB" sz="4200" dirty="0"/>
              <a:t>Height </a:t>
            </a:r>
          </a:p>
          <a:p>
            <a:pPr marL="0" indent="0">
              <a:buNone/>
            </a:pPr>
            <a:r>
              <a:rPr lang="en-GB" sz="4200" dirty="0"/>
              <a:t>Pattern </a:t>
            </a:r>
          </a:p>
          <a:p>
            <a:pPr marL="0" indent="0">
              <a:buNone/>
            </a:pPr>
            <a:r>
              <a:rPr lang="en-GB" sz="4200" dirty="0"/>
              <a:t>Repeat </a:t>
            </a:r>
          </a:p>
          <a:p>
            <a:pPr marL="0" indent="0">
              <a:buNone/>
            </a:pPr>
            <a:r>
              <a:rPr lang="en-GB" dirty="0"/>
              <a:t> </a:t>
            </a:r>
          </a:p>
        </p:txBody>
      </p:sp>
      <p:pic>
        <p:nvPicPr>
          <p:cNvPr id="8" name="Picture 7"/>
          <p:cNvPicPr>
            <a:picLocks noChangeAspect="1"/>
          </p:cNvPicPr>
          <p:nvPr/>
        </p:nvPicPr>
        <p:blipFill>
          <a:blip r:embed="rId6"/>
          <a:stretch>
            <a:fillRect/>
          </a:stretch>
        </p:blipFill>
        <p:spPr>
          <a:xfrm>
            <a:off x="5945727" y="3253682"/>
            <a:ext cx="2516065" cy="3397543"/>
          </a:xfrm>
          <a:prstGeom prst="rect">
            <a:avLst/>
          </a:prstGeom>
        </p:spPr>
      </p:pic>
    </p:spTree>
    <p:extLst>
      <p:ext uri="{BB962C8B-B14F-4D97-AF65-F5344CB8AC3E}">
        <p14:creationId xmlns:p14="http://schemas.microsoft.com/office/powerpoint/2010/main" val="361362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39006" y="217631"/>
            <a:ext cx="5252143" cy="4291012"/>
          </a:xfrm>
          <a:solidFill>
            <a:schemeClr val="accent1">
              <a:lumMod val="60000"/>
              <a:lumOff val="40000"/>
            </a:schemeClr>
          </a:solidFill>
        </p:spPr>
        <p:txBody>
          <a:bodyPr>
            <a:normAutofit fontScale="92500" lnSpcReduction="10000"/>
          </a:bodyPr>
          <a:lstStyle/>
          <a:p>
            <a:pPr marL="0" indent="0">
              <a:buNone/>
            </a:pPr>
            <a:r>
              <a:rPr lang="en-GB" dirty="0"/>
              <a:t>TASK 3 CHANGING THE VIEWPOINT &amp; ANGLE </a:t>
            </a:r>
          </a:p>
          <a:p>
            <a:pPr marL="0" indent="0">
              <a:buNone/>
            </a:pPr>
            <a:endParaRPr lang="en-GB" dirty="0"/>
          </a:p>
          <a:p>
            <a:pPr marL="0" indent="0">
              <a:buNone/>
            </a:pPr>
            <a:r>
              <a:rPr lang="en-GB" dirty="0"/>
              <a:t>THINKING ABOUT YOUR THEME GO OUT ON A WALK/JOURNEY SOMEWHEREAND DOCUMENT THE JOURNEY USING A RANGE OF ANGLES.  </a:t>
            </a:r>
          </a:p>
          <a:p>
            <a:pPr marL="0" indent="0">
              <a:buNone/>
            </a:pPr>
            <a:r>
              <a:rPr lang="en-GB" dirty="0"/>
              <a:t>AIM FOR 10-15 NEW SHOTS. </a:t>
            </a:r>
          </a:p>
          <a:p>
            <a:pPr marL="0" indent="0">
              <a:buNone/>
            </a:pPr>
            <a:endParaRPr lang="en-GB" dirty="0"/>
          </a:p>
          <a:p>
            <a:pPr marL="0" indent="0">
              <a:buNone/>
            </a:pPr>
            <a:r>
              <a:rPr lang="en-GB" dirty="0"/>
              <a:t> </a:t>
            </a:r>
          </a:p>
        </p:txBody>
      </p:sp>
      <p:sp>
        <p:nvSpPr>
          <p:cNvPr id="4" name="TextBox 3">
            <a:extLst>
              <a:ext uri="{FF2B5EF4-FFF2-40B4-BE49-F238E27FC236}">
                <a16:creationId xmlns:a16="http://schemas.microsoft.com/office/drawing/2014/main" id="{831E86E7-734D-48C1-A8A7-33566A513FD3}"/>
              </a:ext>
            </a:extLst>
          </p:cNvPr>
          <p:cNvSpPr txBox="1"/>
          <p:nvPr/>
        </p:nvSpPr>
        <p:spPr>
          <a:xfrm>
            <a:off x="413766" y="3983532"/>
            <a:ext cx="5634336" cy="2790224"/>
          </a:xfrm>
          <a:prstGeom prst="rect">
            <a:avLst/>
          </a:prstGeom>
          <a:solidFill>
            <a:schemeClr val="accent1">
              <a:lumMod val="40000"/>
              <a:lumOff val="6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dirty="0"/>
              <a:t>Change the angle that you shoot from</a:t>
            </a:r>
          </a:p>
          <a:p>
            <a:pPr marL="285750" indent="-228600">
              <a:lnSpc>
                <a:spcPct val="90000"/>
              </a:lnSpc>
              <a:spcAft>
                <a:spcPts val="600"/>
              </a:spcAft>
              <a:buFont typeface="Arial" panose="020B0604020202020204" pitchFamily="34" charset="0"/>
              <a:buChar char="•"/>
            </a:pPr>
            <a:r>
              <a:rPr lang="en-US" dirty="0"/>
              <a:t>Lie down on the floor</a:t>
            </a:r>
            <a:endParaRPr lang="en-US" dirty="0">
              <a:cs typeface="Calibri"/>
            </a:endParaRPr>
          </a:p>
          <a:p>
            <a:pPr marL="285750" indent="-228600">
              <a:lnSpc>
                <a:spcPct val="90000"/>
              </a:lnSpc>
              <a:spcAft>
                <a:spcPts val="600"/>
              </a:spcAft>
              <a:buFont typeface="Arial" panose="020B0604020202020204" pitchFamily="34" charset="0"/>
              <a:buChar char="•"/>
            </a:pPr>
            <a:r>
              <a:rPr lang="en-US" dirty="0"/>
              <a:t>Shoot under or below things</a:t>
            </a:r>
            <a:endParaRPr lang="en-US" dirty="0">
              <a:cs typeface="Calibri"/>
            </a:endParaRPr>
          </a:p>
          <a:p>
            <a:pPr marL="285750" indent="-228600">
              <a:lnSpc>
                <a:spcPct val="90000"/>
              </a:lnSpc>
              <a:spcAft>
                <a:spcPts val="600"/>
              </a:spcAft>
              <a:buFont typeface="Arial" panose="020B0604020202020204" pitchFamily="34" charset="0"/>
              <a:buChar char="•"/>
            </a:pPr>
            <a:r>
              <a:rPr lang="en-US" dirty="0"/>
              <a:t>Birds eye view</a:t>
            </a:r>
            <a:endParaRPr lang="en-US" dirty="0">
              <a:cs typeface="Calibri"/>
            </a:endParaRPr>
          </a:p>
          <a:p>
            <a:pPr marL="285750" indent="-228600">
              <a:lnSpc>
                <a:spcPct val="90000"/>
              </a:lnSpc>
              <a:spcAft>
                <a:spcPts val="600"/>
              </a:spcAft>
              <a:buFont typeface="Arial" panose="020B0604020202020204" pitchFamily="34" charset="0"/>
              <a:buChar char="•"/>
            </a:pPr>
            <a:r>
              <a:rPr lang="en-US" dirty="0"/>
              <a:t>Zoom right in on something</a:t>
            </a:r>
            <a:endParaRPr lang="en-US" dirty="0">
              <a:cs typeface="Calibri"/>
            </a:endParaRPr>
          </a:p>
          <a:p>
            <a:pPr marL="285750" indent="-228600">
              <a:lnSpc>
                <a:spcPct val="90000"/>
              </a:lnSpc>
              <a:spcAft>
                <a:spcPts val="600"/>
              </a:spcAft>
              <a:buFont typeface="Arial" panose="020B0604020202020204" pitchFamily="34" charset="0"/>
              <a:buChar char="•"/>
            </a:pPr>
            <a:r>
              <a:rPr lang="en-US" dirty="0"/>
              <a:t>Take a photograph from a reflection</a:t>
            </a:r>
          </a:p>
          <a:p>
            <a:pPr marL="285750" indent="-228600">
              <a:lnSpc>
                <a:spcPct val="90000"/>
              </a:lnSpc>
              <a:spcAft>
                <a:spcPts val="600"/>
              </a:spcAft>
              <a:buFont typeface="Arial" panose="020B0604020202020204" pitchFamily="34" charset="0"/>
              <a:buChar char="•"/>
            </a:pPr>
            <a:r>
              <a:rPr lang="en-US" dirty="0"/>
              <a:t>Take a photograph from above your subject.  </a:t>
            </a:r>
            <a:endParaRPr lang="en-US" dirty="0">
              <a:cs typeface="Calibri"/>
            </a:endParaRPr>
          </a:p>
        </p:txBody>
      </p:sp>
      <p:pic>
        <p:nvPicPr>
          <p:cNvPr id="5" name="Picture 4"/>
          <p:cNvPicPr>
            <a:picLocks noChangeAspect="1"/>
          </p:cNvPicPr>
          <p:nvPr/>
        </p:nvPicPr>
        <p:blipFill>
          <a:blip r:embed="rId2"/>
          <a:stretch>
            <a:fillRect/>
          </a:stretch>
        </p:blipFill>
        <p:spPr>
          <a:xfrm>
            <a:off x="9361170" y="83988"/>
            <a:ext cx="2691823" cy="4018643"/>
          </a:xfrm>
          <a:prstGeom prst="rect">
            <a:avLst/>
          </a:prstGeom>
        </p:spPr>
      </p:pic>
      <p:pic>
        <p:nvPicPr>
          <p:cNvPr id="7" name="Picture 6"/>
          <p:cNvPicPr>
            <a:picLocks noChangeAspect="1"/>
          </p:cNvPicPr>
          <p:nvPr/>
        </p:nvPicPr>
        <p:blipFill>
          <a:blip r:embed="rId3"/>
          <a:stretch>
            <a:fillRect/>
          </a:stretch>
        </p:blipFill>
        <p:spPr>
          <a:xfrm>
            <a:off x="5584960" y="217631"/>
            <a:ext cx="2967130" cy="4266564"/>
          </a:xfrm>
          <a:prstGeom prst="rect">
            <a:avLst/>
          </a:prstGeom>
        </p:spPr>
      </p:pic>
      <p:pic>
        <p:nvPicPr>
          <p:cNvPr id="6" name="Picture 5"/>
          <p:cNvPicPr>
            <a:picLocks noChangeAspect="1"/>
          </p:cNvPicPr>
          <p:nvPr/>
        </p:nvPicPr>
        <p:blipFill>
          <a:blip r:embed="rId4"/>
          <a:stretch>
            <a:fillRect/>
          </a:stretch>
        </p:blipFill>
        <p:spPr>
          <a:xfrm>
            <a:off x="6471745" y="3156236"/>
            <a:ext cx="2746004" cy="3617520"/>
          </a:xfrm>
          <a:prstGeom prst="rect">
            <a:avLst/>
          </a:prstGeom>
        </p:spPr>
      </p:pic>
      <p:pic>
        <p:nvPicPr>
          <p:cNvPr id="8" name="Picture 4" descr="A close up of some shoes&#10;&#10;Description generated with high confidence">
            <a:extLst>
              <a:ext uri="{FF2B5EF4-FFF2-40B4-BE49-F238E27FC236}">
                <a16:creationId xmlns:a16="http://schemas.microsoft.com/office/drawing/2014/main" id="{0468890D-57E3-451C-9623-316AB31BD361}"/>
              </a:ext>
            </a:extLst>
          </p:cNvPr>
          <p:cNvPicPr>
            <a:picLocks noChangeAspect="1"/>
          </p:cNvPicPr>
          <p:nvPr/>
        </p:nvPicPr>
        <p:blipFill rotWithShape="1">
          <a:blip r:embed="rId5"/>
          <a:srcRect l="15367" r="10758"/>
          <a:stretch/>
        </p:blipFill>
        <p:spPr>
          <a:xfrm>
            <a:off x="9321565" y="3983532"/>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Tree>
    <p:extLst>
      <p:ext uri="{BB962C8B-B14F-4D97-AF65-F5344CB8AC3E}">
        <p14:creationId xmlns:p14="http://schemas.microsoft.com/office/powerpoint/2010/main" val="3544120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8" ma:contentTypeDescription="Create a new document." ma:contentTypeScope="" ma:versionID="92f103b1dbf296f928e8d1d10608ef5c">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92437c3de8a896cc56f628e8a7518a97"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846FBB-89B7-4EFF-89B4-E9FDEF343B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2870B13-F5AB-4A0D-B959-A68FB71B7565}">
  <ds:schemaRefs>
    <ds:schemaRef ds:uri="http://schemas.microsoft.com/sharepoint/v3/contenttype/forms"/>
  </ds:schemaRefs>
</ds:datastoreItem>
</file>

<file path=customXml/itemProps3.xml><?xml version="1.0" encoding="utf-8"?>
<ds:datastoreItem xmlns:ds="http://schemas.openxmlformats.org/officeDocument/2006/customXml" ds:itemID="{C1924AB2-211C-437A-AFD7-0696166A95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318f30-fb3f-484b-bab5-a53ac9e4c045"/>
    <ds:schemaRef ds:uri="3dc99054-b3ce-4bed-b8ac-9279ca89a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1268</Words>
  <Application>Microsoft Office PowerPoint</Application>
  <PresentationFormat>Widescreen</PresentationFormat>
  <Paragraphs>145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Natural Structures </vt:lpstr>
      <vt:lpstr>Task 1: Create a quick mind map for the theme ‘STRUCTURES’.  (20 minutes)</vt:lpstr>
      <vt:lpstr>Looking for Lines in the landscape.</vt:lpstr>
      <vt:lpstr>Task 2: Create your own set of photographs showing the different ways lines can be used. </vt:lpstr>
      <vt:lpstr>PowerPoint Presentation</vt:lpstr>
      <vt:lpstr>PowerPoint Presentation</vt:lpstr>
      <vt:lpstr>RELEVANT EXAMPLES FOR YOU </vt:lpstr>
      <vt:lpstr>PowerPoint Presentation</vt:lpstr>
      <vt:lpstr>PowerPoint Presentation</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 Kathrine</dc:creator>
  <cp:lastModifiedBy>Tait, Kathrine</cp:lastModifiedBy>
  <cp:revision>43</cp:revision>
  <dcterms:created xsi:type="dcterms:W3CDTF">2020-04-26T23:15:12Z</dcterms:created>
  <dcterms:modified xsi:type="dcterms:W3CDTF">2023-06-23T07:52:08Z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