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78" r:id="rId3"/>
    <p:sldId id="280" r:id="rId4"/>
    <p:sldId id="256" r:id="rId5"/>
    <p:sldId id="258" r:id="rId6"/>
    <p:sldId id="259" r:id="rId7"/>
    <p:sldId id="257" r:id="rId8"/>
    <p:sldId id="264" r:id="rId9"/>
    <p:sldId id="260" r:id="rId10"/>
    <p:sldId id="261" r:id="rId11"/>
    <p:sldId id="263" r:id="rId12"/>
    <p:sldId id="265" r:id="rId13"/>
    <p:sldId id="266" r:id="rId14"/>
    <p:sldId id="271" r:id="rId15"/>
    <p:sldId id="267" r:id="rId16"/>
    <p:sldId id="268" r:id="rId17"/>
    <p:sldId id="269" r:id="rId18"/>
    <p:sldId id="270" r:id="rId19"/>
    <p:sldId id="273" r:id="rId20"/>
    <p:sldId id="272" r:id="rId21"/>
    <p:sldId id="275" r:id="rId22"/>
    <p:sldId id="274" r:id="rId23"/>
    <p:sldId id="276"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6666B6-BB98-A2A1-6EA2-9F57CA33A7AB}" v="2" dt="2023-05-23T08:22:18.230"/>
    <p1510:client id="{2B0A95EE-CD2F-4977-8087-9FD6B275AAD3}" v="667" dt="2023-05-16T10:42:50.556"/>
    <p1510:client id="{515AF85F-2664-A133-35F7-9AC662CACC35}" v="310" dt="2023-05-22T15:22:36.917"/>
    <p1510:client id="{770537F0-0D8F-033B-17CF-5C6B92F319B4}" v="175" dt="2023-05-22T12:01:53.675"/>
    <p1510:client id="{BE9D0E90-A96E-CC74-507F-A6EDE4598BFF}" v="83" dt="2023-05-25T09:30:42.9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7" d="100"/>
          <a:sy n="67" d="100"/>
        </p:scale>
        <p:origin x="4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youtube.com/watch?v=85woq8orYq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3sAckI5Ldyw"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66B47152-868C-956F-74C0-6DB0D588BD05}"/>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2" name="Title 1"/>
          <p:cNvSpPr>
            <a:spLocks noGrp="1"/>
          </p:cNvSpPr>
          <p:nvPr>
            <p:ph type="ctrTitle"/>
          </p:nvPr>
        </p:nvSpPr>
        <p:spPr>
          <a:xfrm>
            <a:off x="1524000" y="-1810619"/>
            <a:ext cx="9144000" cy="2900518"/>
          </a:xfrm>
        </p:spPr>
        <p:txBody>
          <a:bodyPr>
            <a:normAutofit/>
          </a:bodyPr>
          <a:lstStyle/>
          <a:p>
            <a:r>
              <a:rPr lang="en-US" dirty="0">
                <a:solidFill>
                  <a:srgbClr val="FFFFFF"/>
                </a:solidFill>
                <a:cs typeface="Calibri Light"/>
              </a:rPr>
              <a:t>Promise</a:t>
            </a:r>
            <a:endParaRPr lang="en-US" dirty="0">
              <a:solidFill>
                <a:srgbClr val="FFFFFF"/>
              </a:solidFill>
            </a:endParaRPr>
          </a:p>
        </p:txBody>
      </p:sp>
      <p:sp>
        <p:nvSpPr>
          <p:cNvPr id="3" name="Subtitle 2"/>
          <p:cNvSpPr>
            <a:spLocks noGrp="1"/>
          </p:cNvSpPr>
          <p:nvPr>
            <p:ph type="subTitle" idx="1"/>
          </p:nvPr>
        </p:nvSpPr>
        <p:spPr>
          <a:xfrm>
            <a:off x="1524000" y="4159404"/>
            <a:ext cx="9144000" cy="1098395"/>
          </a:xfrm>
        </p:spPr>
        <p:txBody>
          <a:bodyPr vert="horz" lIns="91440" tIns="45720" rIns="91440" bIns="45720" rtlCol="0" anchor="t">
            <a:noAutofit/>
          </a:bodyPr>
          <a:lstStyle/>
          <a:p>
            <a:r>
              <a:rPr lang="en-US" sz="2600" dirty="0">
                <a:solidFill>
                  <a:srgbClr val="FFFFFF"/>
                </a:solidFill>
                <a:cs typeface="Calibri"/>
              </a:rPr>
              <a:t>'This is my body, this is my blood, the blood of the covenant, which is poured out for many'</a:t>
            </a:r>
          </a:p>
          <a:p>
            <a:endParaRPr lang="en-US" sz="2600" dirty="0">
              <a:solidFill>
                <a:srgbClr val="FFFFFF"/>
              </a:solidFill>
              <a:cs typeface="Calibri"/>
            </a:endParaRPr>
          </a:p>
          <a:p>
            <a:r>
              <a:rPr lang="en-US" sz="2600" dirty="0">
                <a:solidFill>
                  <a:srgbClr val="FFFFFF"/>
                </a:solidFill>
                <a:cs typeface="Calibri"/>
              </a:rPr>
              <a:t>Thoughts and Prayers </a:t>
            </a:r>
          </a:p>
          <a:p>
            <a:r>
              <a:rPr lang="en-US" sz="2600" dirty="0">
                <a:solidFill>
                  <a:srgbClr val="FFFFFF"/>
                </a:solidFill>
                <a:cs typeface="Calibri"/>
              </a:rPr>
              <a:t>Monday 5th June – Friday 9th June</a:t>
            </a:r>
          </a:p>
        </p:txBody>
      </p:sp>
    </p:spTree>
    <p:extLst>
      <p:ext uri="{BB962C8B-B14F-4D97-AF65-F5344CB8AC3E}">
        <p14:creationId xmlns:p14="http://schemas.microsoft.com/office/powerpoint/2010/main" val="25583201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FF390284-7833-FB6B-D672-AF5D8230D871}"/>
              </a:ext>
            </a:extLst>
          </p:cNvPr>
          <p:cNvPicPr>
            <a:picLocks noChangeAspect="1"/>
          </p:cNvPicPr>
          <p:nvPr/>
        </p:nvPicPr>
        <p:blipFill rotWithShape="1">
          <a:blip r:embed="rId2"/>
          <a:srcRect b="5436"/>
          <a:stretch/>
        </p:blipFill>
        <p:spPr>
          <a:xfrm>
            <a:off x="1"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0A4B5C-D207-0FA7-36FF-1DB0B7AD9DBD}"/>
              </a:ext>
            </a:extLst>
          </p:cNvPr>
          <p:cNvSpPr>
            <a:spLocks noGrp="1"/>
          </p:cNvSpPr>
          <p:nvPr>
            <p:ph idx="1"/>
          </p:nvPr>
        </p:nvSpPr>
        <p:spPr>
          <a:xfrm>
            <a:off x="7675384" y="220088"/>
            <a:ext cx="3822189" cy="3742762"/>
          </a:xfrm>
        </p:spPr>
        <p:txBody>
          <a:bodyPr vert="horz" lIns="91440" tIns="45720" rIns="91440" bIns="45720" rtlCol="0" anchor="t">
            <a:noAutofit/>
          </a:bodyPr>
          <a:lstStyle/>
          <a:p>
            <a:pPr marL="0" indent="0">
              <a:buNone/>
            </a:pPr>
            <a:r>
              <a:rPr lang="en-US" sz="2400">
                <a:ea typeface="+mn-lt"/>
                <a:cs typeface="+mn-lt"/>
              </a:rPr>
              <a:t>Serena has used her platform to inspire and empower others. She has been a vocal advocate for gender and racial equality, and has used her success to encourage young people to pursue their dreams. Through her actions and words, she has shown that with hard work and determination, anyone can fulfill their promise.</a:t>
            </a:r>
          </a:p>
          <a:p>
            <a:pPr marL="0" indent="0">
              <a:buNone/>
            </a:pPr>
            <a:endParaRPr lang="en-US" sz="2400" dirty="0">
              <a:cs typeface="Calibri" panose="020F0502020204030204"/>
            </a:endParaRPr>
          </a:p>
          <a:p>
            <a:pPr marL="0" indent="0">
              <a:buNone/>
            </a:pPr>
            <a:r>
              <a:rPr lang="en-US" sz="2400" dirty="0">
                <a:cs typeface="Calibri" panose="020F0502020204030204"/>
              </a:rPr>
              <a:t>With the person next to you, discuss one thing that you could promise yourself to work hard at and/or overcome </a:t>
            </a:r>
          </a:p>
        </p:txBody>
      </p:sp>
    </p:spTree>
    <p:extLst>
      <p:ext uri="{BB962C8B-B14F-4D97-AF65-F5344CB8AC3E}">
        <p14:creationId xmlns:p14="http://schemas.microsoft.com/office/powerpoint/2010/main" val="3020635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8A8EAB8-D2FF-444D-B34B-7D32F106AD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6FD37FE4-5048-C15E-5A45-CEB17AE27F3C}"/>
              </a:ext>
            </a:extLst>
          </p:cNvPr>
          <p:cNvSpPr>
            <a:spLocks noGrp="1"/>
          </p:cNvSpPr>
          <p:nvPr>
            <p:ph type="title"/>
          </p:nvPr>
        </p:nvSpPr>
        <p:spPr>
          <a:xfrm>
            <a:off x="838200" y="448721"/>
            <a:ext cx="4707671" cy="1225650"/>
          </a:xfrm>
        </p:spPr>
        <p:txBody>
          <a:bodyPr vert="horz" lIns="91440" tIns="45720" rIns="91440" bIns="45720" rtlCol="0" anchor="b">
            <a:normAutofit/>
          </a:bodyPr>
          <a:lstStyle/>
          <a:p>
            <a:r>
              <a:rPr lang="en-US" sz="3800" dirty="0">
                <a:solidFill>
                  <a:schemeClr val="bg1"/>
                </a:solidFill>
                <a:cs typeface="Calibri Light"/>
              </a:rPr>
              <a:t>Let Us Pray</a:t>
            </a:r>
            <a:endParaRPr lang="en-US" sz="3800" kern="1200" dirty="0">
              <a:solidFill>
                <a:schemeClr val="bg1"/>
              </a:solidFill>
              <a:latin typeface="+mj-lt"/>
              <a:ea typeface="+mj-ea"/>
              <a:cs typeface="+mj-cs"/>
            </a:endParaRPr>
          </a:p>
        </p:txBody>
      </p:sp>
      <p:cxnSp>
        <p:nvCxnSpPr>
          <p:cNvPr id="14" name="Straight Connector 13">
            <a:extLst>
              <a:ext uri="{FF2B5EF4-FFF2-40B4-BE49-F238E27FC236}">
                <a16:creationId xmlns:a16="http://schemas.microsoft.com/office/drawing/2014/main" id="{EEA38897-7BA3-4408-8083-3235339C4A6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06C3A86-2DA5-1E6D-6C31-57C9FC4DE791}"/>
              </a:ext>
            </a:extLst>
          </p:cNvPr>
          <p:cNvSpPr txBox="1"/>
          <p:nvPr/>
        </p:nvSpPr>
        <p:spPr>
          <a:xfrm>
            <a:off x="869015" y="1880438"/>
            <a:ext cx="5492285" cy="370521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1600" dirty="0">
                <a:solidFill>
                  <a:schemeClr val="bg1"/>
                </a:solidFill>
              </a:rPr>
              <a:t>Dear Lord,</a:t>
            </a:r>
            <a:endParaRPr lang="en-US" sz="1600" dirty="0">
              <a:solidFill>
                <a:schemeClr val="bg1"/>
              </a:solidFill>
              <a:cs typeface="Calibri"/>
            </a:endParaRPr>
          </a:p>
          <a:p>
            <a:pPr>
              <a:lnSpc>
                <a:spcPct val="90000"/>
              </a:lnSpc>
              <a:spcAft>
                <a:spcPts val="600"/>
              </a:spcAft>
            </a:pPr>
            <a:r>
              <a:rPr lang="en-US" sz="1600" dirty="0">
                <a:solidFill>
                  <a:schemeClr val="bg1"/>
                </a:solidFill>
              </a:rPr>
              <a:t>I come before you today to ask for your guidance and strength as I strive to remain determined in my pursuits. </a:t>
            </a:r>
            <a:endParaRPr lang="en-US" sz="1600" dirty="0">
              <a:solidFill>
                <a:schemeClr val="bg1"/>
              </a:solidFill>
              <a:cs typeface="Calibri" panose="020F0502020204030204"/>
            </a:endParaRPr>
          </a:p>
          <a:p>
            <a:pPr>
              <a:lnSpc>
                <a:spcPct val="90000"/>
              </a:lnSpc>
              <a:spcAft>
                <a:spcPts val="600"/>
              </a:spcAft>
            </a:pPr>
            <a:r>
              <a:rPr lang="en-US" sz="1600" dirty="0">
                <a:solidFill>
                  <a:schemeClr val="bg1"/>
                </a:solidFill>
              </a:rPr>
              <a:t>I know that challenges will arise and obstacles will appear in my path, but I trust that with your help, I can overcome them.</a:t>
            </a:r>
            <a:endParaRPr lang="en-US" sz="1600" dirty="0">
              <a:solidFill>
                <a:schemeClr val="bg1"/>
              </a:solidFill>
              <a:cs typeface="Calibri"/>
            </a:endParaRPr>
          </a:p>
          <a:p>
            <a:pPr indent="-228600">
              <a:lnSpc>
                <a:spcPct val="90000"/>
              </a:lnSpc>
              <a:spcAft>
                <a:spcPts val="600"/>
              </a:spcAft>
              <a:buFont typeface="Arial" panose="020B0604020202020204" pitchFamily="34" charset="0"/>
              <a:buChar char="•"/>
            </a:pPr>
            <a:endParaRPr lang="en-US" sz="1600" dirty="0">
              <a:solidFill>
                <a:schemeClr val="bg1"/>
              </a:solidFill>
              <a:cs typeface="Calibri"/>
            </a:endParaRPr>
          </a:p>
          <a:p>
            <a:pPr>
              <a:lnSpc>
                <a:spcPct val="90000"/>
              </a:lnSpc>
              <a:spcAft>
                <a:spcPts val="600"/>
              </a:spcAft>
            </a:pPr>
            <a:r>
              <a:rPr lang="en-US" sz="1600" dirty="0">
                <a:solidFill>
                  <a:schemeClr val="bg1"/>
                </a:solidFill>
              </a:rPr>
              <a:t>Grant me the clarity of mind to focus on my goals and the courage to pursue them with unwavering determination. Help me to find the motivation to keep going, even when the going gets tough. May my determination be fueled by a deep sense of purpose and passion, and may I always be mindful of the bigger picture.</a:t>
            </a:r>
            <a:endParaRPr lang="en-US" sz="1600" dirty="0">
              <a:solidFill>
                <a:schemeClr val="bg1"/>
              </a:solidFill>
              <a:cs typeface="Calibri"/>
            </a:endParaRPr>
          </a:p>
          <a:p>
            <a:pPr indent="-228600">
              <a:lnSpc>
                <a:spcPct val="90000"/>
              </a:lnSpc>
              <a:spcAft>
                <a:spcPts val="600"/>
              </a:spcAft>
              <a:buFont typeface="Arial" panose="020B0604020202020204" pitchFamily="34" charset="0"/>
              <a:buChar char="•"/>
            </a:pPr>
            <a:endParaRPr lang="en-US" sz="1600" dirty="0">
              <a:solidFill>
                <a:schemeClr val="bg1"/>
              </a:solidFill>
              <a:cs typeface="Calibri"/>
            </a:endParaRPr>
          </a:p>
          <a:p>
            <a:pPr>
              <a:lnSpc>
                <a:spcPct val="90000"/>
              </a:lnSpc>
              <a:spcAft>
                <a:spcPts val="600"/>
              </a:spcAft>
            </a:pPr>
            <a:r>
              <a:rPr lang="en-US" sz="1600" dirty="0">
                <a:solidFill>
                  <a:schemeClr val="bg1"/>
                </a:solidFill>
              </a:rPr>
              <a:t>I ask for your blessings on my journey, and for the support and encouragement of those around me. With your guidance and my determination, I am confident that I can achieve great things.</a:t>
            </a:r>
            <a:endParaRPr lang="en-US" sz="1600" dirty="0">
              <a:solidFill>
                <a:schemeClr val="bg1"/>
              </a:solidFill>
              <a:cs typeface="Calibri"/>
            </a:endParaRPr>
          </a:p>
          <a:p>
            <a:pPr indent="-228600">
              <a:lnSpc>
                <a:spcPct val="90000"/>
              </a:lnSpc>
              <a:spcAft>
                <a:spcPts val="600"/>
              </a:spcAft>
              <a:buFont typeface="Arial" panose="020B0604020202020204" pitchFamily="34" charset="0"/>
              <a:buChar char="•"/>
            </a:pPr>
            <a:endParaRPr lang="en-US" sz="1600" dirty="0">
              <a:solidFill>
                <a:schemeClr val="bg1"/>
              </a:solidFill>
              <a:cs typeface="Calibri"/>
            </a:endParaRPr>
          </a:p>
          <a:p>
            <a:pPr>
              <a:lnSpc>
                <a:spcPct val="90000"/>
              </a:lnSpc>
              <a:spcAft>
                <a:spcPts val="600"/>
              </a:spcAft>
            </a:pPr>
            <a:r>
              <a:rPr lang="en-US" sz="1600" dirty="0">
                <a:solidFill>
                  <a:schemeClr val="bg1"/>
                </a:solidFill>
              </a:rPr>
              <a:t>Thank you for hearing my prayer.</a:t>
            </a:r>
            <a:endParaRPr lang="en-US" sz="1600" dirty="0">
              <a:solidFill>
                <a:schemeClr val="bg1"/>
              </a:solidFill>
              <a:cs typeface="Calibri"/>
            </a:endParaRPr>
          </a:p>
          <a:p>
            <a:pPr indent="-228600">
              <a:lnSpc>
                <a:spcPct val="90000"/>
              </a:lnSpc>
              <a:spcAft>
                <a:spcPts val="600"/>
              </a:spcAft>
              <a:buFont typeface="Arial" panose="020B0604020202020204" pitchFamily="34" charset="0"/>
              <a:buChar char="•"/>
            </a:pPr>
            <a:endParaRPr lang="en-US" sz="1600" dirty="0">
              <a:solidFill>
                <a:schemeClr val="bg1"/>
              </a:solidFill>
              <a:cs typeface="Calibri"/>
            </a:endParaRPr>
          </a:p>
          <a:p>
            <a:pPr>
              <a:lnSpc>
                <a:spcPct val="90000"/>
              </a:lnSpc>
              <a:spcAft>
                <a:spcPts val="600"/>
              </a:spcAft>
            </a:pPr>
            <a:r>
              <a:rPr lang="en-US" sz="1600" dirty="0">
                <a:solidFill>
                  <a:schemeClr val="bg1"/>
                </a:solidFill>
              </a:rPr>
              <a:t>Amen</a:t>
            </a:r>
            <a:endParaRPr lang="en-US" sz="1600" dirty="0">
              <a:solidFill>
                <a:schemeClr val="bg1"/>
              </a:solidFill>
              <a:cs typeface="Calibri"/>
            </a:endParaRPr>
          </a:p>
        </p:txBody>
      </p:sp>
      <p:cxnSp>
        <p:nvCxnSpPr>
          <p:cNvPr id="16" name="Straight Connector 15">
            <a:extLst>
              <a:ext uri="{FF2B5EF4-FFF2-40B4-BE49-F238E27FC236}">
                <a16:creationId xmlns:a16="http://schemas.microsoft.com/office/drawing/2014/main" id="{F11AD06B-AB20-4097-8606-5DA00DBACE8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4" descr="A picture containing candle, dark&#10;&#10;Description automatically generated">
            <a:extLst>
              <a:ext uri="{FF2B5EF4-FFF2-40B4-BE49-F238E27FC236}">
                <a16:creationId xmlns:a16="http://schemas.microsoft.com/office/drawing/2014/main" id="{50D63D75-4B44-F7EA-9718-FAB64F1D673C}"/>
              </a:ext>
            </a:extLst>
          </p:cNvPr>
          <p:cNvPicPr>
            <a:picLocks noChangeAspect="1"/>
          </p:cNvPicPr>
          <p:nvPr/>
        </p:nvPicPr>
        <p:blipFill>
          <a:blip r:embed="rId2"/>
          <a:stretch>
            <a:fillRect/>
          </a:stretch>
        </p:blipFill>
        <p:spPr>
          <a:xfrm>
            <a:off x="6525453" y="1858752"/>
            <a:ext cx="5666547" cy="3140495"/>
          </a:xfrm>
          <a:prstGeom prst="rect">
            <a:avLst/>
          </a:prstGeom>
        </p:spPr>
      </p:pic>
      <p:sp>
        <p:nvSpPr>
          <p:cNvPr id="7" name="Content Placeholder 2">
            <a:extLst>
              <a:ext uri="{FF2B5EF4-FFF2-40B4-BE49-F238E27FC236}">
                <a16:creationId xmlns:a16="http://schemas.microsoft.com/office/drawing/2014/main" id="{A2F27F63-2A5F-E673-E855-6EA37E3CF6D1}"/>
              </a:ext>
            </a:extLst>
          </p:cNvPr>
          <p:cNvSpPr>
            <a:spLocks noGrp="1"/>
          </p:cNvSpPr>
          <p:nvPr/>
        </p:nvSpPr>
        <p:spPr>
          <a:xfrm>
            <a:off x="8127521" y="157851"/>
            <a:ext cx="3959525"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000" dirty="0">
              <a:solidFill>
                <a:schemeClr val="bg1"/>
              </a:solidFill>
              <a:latin typeface="Bradley Hand ITC"/>
              <a:cs typeface="Calibri"/>
            </a:endParaRPr>
          </a:p>
        </p:txBody>
      </p:sp>
    </p:spTree>
    <p:extLst>
      <p:ext uri="{BB962C8B-B14F-4D97-AF65-F5344CB8AC3E}">
        <p14:creationId xmlns:p14="http://schemas.microsoft.com/office/powerpoint/2010/main" val="2341116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66B47152-868C-956F-74C0-6DB0D588BD05}"/>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2" name="Title 1"/>
          <p:cNvSpPr>
            <a:spLocks noGrp="1"/>
          </p:cNvSpPr>
          <p:nvPr>
            <p:ph type="ctrTitle"/>
          </p:nvPr>
        </p:nvSpPr>
        <p:spPr>
          <a:xfrm>
            <a:off x="1524000" y="-1810619"/>
            <a:ext cx="9144000" cy="2900518"/>
          </a:xfrm>
        </p:spPr>
        <p:txBody>
          <a:bodyPr>
            <a:normAutofit/>
          </a:bodyPr>
          <a:lstStyle/>
          <a:p>
            <a:r>
              <a:rPr lang="en-US" dirty="0">
                <a:solidFill>
                  <a:srgbClr val="FFFFFF"/>
                </a:solidFill>
                <a:cs typeface="Calibri Light"/>
              </a:rPr>
              <a:t>Promise</a:t>
            </a:r>
            <a:endParaRPr lang="en-US" dirty="0">
              <a:solidFill>
                <a:srgbClr val="FFFFFF"/>
              </a:solidFill>
            </a:endParaRPr>
          </a:p>
        </p:txBody>
      </p:sp>
      <p:sp>
        <p:nvSpPr>
          <p:cNvPr id="3" name="Subtitle 2"/>
          <p:cNvSpPr>
            <a:spLocks noGrp="1"/>
          </p:cNvSpPr>
          <p:nvPr>
            <p:ph type="subTitle" idx="1"/>
          </p:nvPr>
        </p:nvSpPr>
        <p:spPr>
          <a:xfrm>
            <a:off x="1524000" y="4159404"/>
            <a:ext cx="9144000" cy="1098395"/>
          </a:xfrm>
        </p:spPr>
        <p:txBody>
          <a:bodyPr vert="horz" lIns="91440" tIns="45720" rIns="91440" bIns="45720" rtlCol="0" anchor="t">
            <a:noAutofit/>
          </a:bodyPr>
          <a:lstStyle/>
          <a:p>
            <a:r>
              <a:rPr lang="en-US" sz="2600" dirty="0">
                <a:solidFill>
                  <a:srgbClr val="FFFFFF"/>
                </a:solidFill>
                <a:cs typeface="Calibri"/>
              </a:rPr>
              <a:t>'This is my body, this is my blood, the blood of the covenant, which is poured out for many'</a:t>
            </a:r>
          </a:p>
          <a:p>
            <a:endParaRPr lang="en-US" sz="2600" dirty="0">
              <a:solidFill>
                <a:srgbClr val="FFFFFF"/>
              </a:solidFill>
              <a:cs typeface="Calibri"/>
            </a:endParaRPr>
          </a:p>
          <a:p>
            <a:r>
              <a:rPr lang="en-US" sz="2600" dirty="0">
                <a:solidFill>
                  <a:srgbClr val="FFFFFF"/>
                </a:solidFill>
                <a:cs typeface="Calibri"/>
              </a:rPr>
              <a:t>Thoughts and Prayers </a:t>
            </a:r>
          </a:p>
          <a:p>
            <a:r>
              <a:rPr lang="en-US" sz="2600" dirty="0">
                <a:solidFill>
                  <a:srgbClr val="FFFFFF"/>
                </a:solidFill>
                <a:cs typeface="Calibri"/>
              </a:rPr>
              <a:t>Monday 5th June – Friday 9th June</a:t>
            </a:r>
          </a:p>
        </p:txBody>
      </p:sp>
    </p:spTree>
    <p:extLst>
      <p:ext uri="{BB962C8B-B14F-4D97-AF65-F5344CB8AC3E}">
        <p14:creationId xmlns:p14="http://schemas.microsoft.com/office/powerpoint/2010/main" val="149433133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needle&#10;&#10;Description automatically generated">
            <a:extLst>
              <a:ext uri="{FF2B5EF4-FFF2-40B4-BE49-F238E27FC236}">
                <a16:creationId xmlns:a16="http://schemas.microsoft.com/office/drawing/2014/main" id="{8533D30C-942C-4B8D-A343-8AA75EF68A3A}"/>
              </a:ext>
            </a:extLst>
          </p:cNvPr>
          <p:cNvPicPr>
            <a:picLocks noChangeAspect="1"/>
          </p:cNvPicPr>
          <p:nvPr/>
        </p:nvPicPr>
        <p:blipFill rotWithShape="1">
          <a:blip r:embed="rId2"/>
          <a:srcRect l="5265" t="9091" r="18311"/>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86C1927-83EC-1371-2774-1A42268A03CC}"/>
              </a:ext>
            </a:extLst>
          </p:cNvPr>
          <p:cNvSpPr>
            <a:spLocks noGrp="1"/>
          </p:cNvSpPr>
          <p:nvPr>
            <p:ph idx="1"/>
          </p:nvPr>
        </p:nvSpPr>
        <p:spPr>
          <a:xfrm>
            <a:off x="126679" y="547073"/>
            <a:ext cx="5480490" cy="3207258"/>
          </a:xfrm>
        </p:spPr>
        <p:txBody>
          <a:bodyPr vert="horz" lIns="91440" tIns="45720" rIns="91440" bIns="45720" rtlCol="0" anchor="t">
            <a:noAutofit/>
          </a:bodyPr>
          <a:lstStyle/>
          <a:p>
            <a:pPr marL="0" indent="0">
              <a:buNone/>
            </a:pPr>
            <a:r>
              <a:rPr lang="en-US" sz="2000" dirty="0">
                <a:ea typeface="+mn-lt"/>
                <a:cs typeface="+mn-lt"/>
              </a:rPr>
              <a:t>Promises are like fragile threads that weave trust and integrity into the fabric of our relationships. They hold immense significance, regardless of whether they are made between friends, family members, or even within the classroom. Unfortunately, we all find ourselves in situations where we are unable to fulfill the promises we make.</a:t>
            </a:r>
            <a:endParaRPr lang="en-US" sz="2000" dirty="0">
              <a:ea typeface="Calibri" panose="020F0502020204030204"/>
              <a:cs typeface="Calibri" panose="020F0502020204030204"/>
            </a:endParaRPr>
          </a:p>
        </p:txBody>
      </p:sp>
      <p:sp>
        <p:nvSpPr>
          <p:cNvPr id="5" name="TextBox 4">
            <a:extLst>
              <a:ext uri="{FF2B5EF4-FFF2-40B4-BE49-F238E27FC236}">
                <a16:creationId xmlns:a16="http://schemas.microsoft.com/office/drawing/2014/main" id="{F46D0345-23EA-0001-2EDA-12C3679CFE84}"/>
              </a:ext>
            </a:extLst>
          </p:cNvPr>
          <p:cNvSpPr txBox="1"/>
          <p:nvPr/>
        </p:nvSpPr>
        <p:spPr>
          <a:xfrm>
            <a:off x="123645" y="3919269"/>
            <a:ext cx="489980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Söhne"/>
              </a:rPr>
              <a:t>When we break a promise, it can have far-reaching consequences. It erodes trust, damages relationships, and can even lead to feelings of disappointment, betrayal, and resentment. Others may begin to doubt our reliability and question the sincerity of our intentions. These consequences highlight the importance of thinking carefully before making a promise and understanding the commitment involved</a:t>
            </a:r>
            <a:r>
              <a:rPr lang="en-US" dirty="0">
                <a:solidFill>
                  <a:srgbClr val="374151"/>
                </a:solidFill>
                <a:latin typeface="Söhne"/>
              </a:rPr>
              <a:t>.</a:t>
            </a:r>
            <a:endParaRPr lang="en-US">
              <a:cs typeface="Calibri"/>
            </a:endParaRPr>
          </a:p>
        </p:txBody>
      </p:sp>
    </p:spTree>
    <p:extLst>
      <p:ext uri="{BB962C8B-B14F-4D97-AF65-F5344CB8AC3E}">
        <p14:creationId xmlns:p14="http://schemas.microsoft.com/office/powerpoint/2010/main" val="294530595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1CF6C09A-02BB-52EC-CDA2-476F266548FF}"/>
              </a:ext>
            </a:extLst>
          </p:cNvPr>
          <p:cNvPicPr>
            <a:picLocks noChangeAspect="1"/>
          </p:cNvPicPr>
          <p:nvPr/>
        </p:nvPicPr>
        <p:blipFill rotWithShape="1">
          <a:blip r:embed="rId2"/>
          <a:srcRect l="11195" r="9494"/>
          <a:stretch/>
        </p:blipFill>
        <p:spPr>
          <a:xfrm>
            <a:off x="1"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2C8A13-3862-0732-20E9-78811008965C}"/>
              </a:ext>
            </a:extLst>
          </p:cNvPr>
          <p:cNvSpPr>
            <a:spLocks noGrp="1"/>
          </p:cNvSpPr>
          <p:nvPr>
            <p:ph type="title"/>
          </p:nvPr>
        </p:nvSpPr>
        <p:spPr>
          <a:xfrm>
            <a:off x="7531610" y="365125"/>
            <a:ext cx="3822189" cy="1899912"/>
          </a:xfrm>
        </p:spPr>
        <p:txBody>
          <a:bodyPr>
            <a:normAutofit/>
          </a:bodyPr>
          <a:lstStyle/>
          <a:p>
            <a:r>
              <a:rPr lang="en-US" sz="4000">
                <a:cs typeface="Calibri Light"/>
              </a:rPr>
              <a:t>In pairs</a:t>
            </a:r>
            <a:endParaRPr lang="en-US" sz="4000"/>
          </a:p>
        </p:txBody>
      </p:sp>
      <p:sp>
        <p:nvSpPr>
          <p:cNvPr id="8" name="Content Placeholder 7">
            <a:extLst>
              <a:ext uri="{FF2B5EF4-FFF2-40B4-BE49-F238E27FC236}">
                <a16:creationId xmlns:a16="http://schemas.microsoft.com/office/drawing/2014/main" id="{E4EEE661-812B-CF14-2EB1-9276CA21AA6E}"/>
              </a:ext>
            </a:extLst>
          </p:cNvPr>
          <p:cNvSpPr>
            <a:spLocks noGrp="1"/>
          </p:cNvSpPr>
          <p:nvPr>
            <p:ph idx="1"/>
          </p:nvPr>
        </p:nvSpPr>
        <p:spPr>
          <a:xfrm>
            <a:off x="7517233" y="2189786"/>
            <a:ext cx="3822189" cy="3742762"/>
          </a:xfrm>
        </p:spPr>
        <p:txBody>
          <a:bodyPr vert="horz" lIns="91440" tIns="45720" rIns="91440" bIns="45720" rtlCol="0" anchor="t">
            <a:noAutofit/>
          </a:bodyPr>
          <a:lstStyle/>
          <a:p>
            <a:pPr marL="0" indent="0">
              <a:buNone/>
            </a:pPr>
            <a:r>
              <a:rPr lang="en-US" sz="1800" dirty="0">
                <a:cs typeface="Calibri" panose="020F0502020204030204"/>
              </a:rPr>
              <a:t>Read the following scenarios on the next slides and discuss the questions below.</a:t>
            </a:r>
          </a:p>
          <a:p>
            <a:pPr marL="0" indent="0">
              <a:buNone/>
            </a:pPr>
            <a:endParaRPr lang="en-US" sz="1800" dirty="0">
              <a:cs typeface="Calibri" panose="020F0502020204030204"/>
            </a:endParaRPr>
          </a:p>
          <a:p>
            <a:pPr>
              <a:buFont typeface="Arial"/>
              <a:buChar char="•"/>
            </a:pPr>
            <a:endParaRPr lang="en-US" sz="1800" dirty="0">
              <a:ea typeface="+mn-lt"/>
              <a:cs typeface="+mn-lt"/>
            </a:endParaRPr>
          </a:p>
          <a:p>
            <a:pPr marL="0" indent="0">
              <a:buNone/>
            </a:pPr>
            <a:r>
              <a:rPr lang="en-US" sz="1800" dirty="0">
                <a:ea typeface="+mn-lt"/>
                <a:cs typeface="+mn-lt"/>
              </a:rPr>
              <a:t>What was the promise made in the scenario?</a:t>
            </a:r>
            <a:endParaRPr lang="en-US" sz="1800" dirty="0">
              <a:cs typeface="Calibri"/>
            </a:endParaRPr>
          </a:p>
          <a:p>
            <a:pPr marL="0" indent="0">
              <a:buNone/>
            </a:pPr>
            <a:r>
              <a:rPr lang="en-US" sz="1800" dirty="0">
                <a:ea typeface="+mn-lt"/>
                <a:cs typeface="+mn-lt"/>
              </a:rPr>
              <a:t>What were the potential consequences of keeping or breaking the promise?</a:t>
            </a:r>
            <a:endParaRPr lang="en-US" sz="1800" dirty="0">
              <a:cs typeface="Calibri" panose="020F0502020204030204"/>
            </a:endParaRPr>
          </a:p>
          <a:p>
            <a:pPr marL="0" indent="0">
              <a:buNone/>
            </a:pPr>
            <a:r>
              <a:rPr lang="en-US" sz="1800" dirty="0">
                <a:ea typeface="+mn-lt"/>
                <a:cs typeface="+mn-lt"/>
              </a:rPr>
              <a:t>How did the promise impact the individuals involved?</a:t>
            </a:r>
            <a:endParaRPr lang="en-US" sz="1800" dirty="0">
              <a:cs typeface="Calibri" panose="020F0502020204030204"/>
            </a:endParaRPr>
          </a:p>
          <a:p>
            <a:pPr marL="0" indent="0">
              <a:buNone/>
            </a:pPr>
            <a:r>
              <a:rPr lang="en-US" sz="1800" dirty="0">
                <a:ea typeface="+mn-lt"/>
                <a:cs typeface="+mn-lt"/>
              </a:rPr>
              <a:t>What could have been done differently to maintain trust and integrity?</a:t>
            </a:r>
            <a:endParaRPr lang="en-US" sz="1800" dirty="0">
              <a:cs typeface="Calibri" panose="020F0502020204030204"/>
            </a:endParaRPr>
          </a:p>
          <a:p>
            <a:pPr marL="0" indent="0">
              <a:buNone/>
            </a:pPr>
            <a:endParaRPr lang="en-US" sz="1700">
              <a:cs typeface="Calibri" panose="020F0502020204030204"/>
            </a:endParaRPr>
          </a:p>
        </p:txBody>
      </p:sp>
    </p:spTree>
    <p:extLst>
      <p:ext uri="{BB962C8B-B14F-4D97-AF65-F5344CB8AC3E}">
        <p14:creationId xmlns:p14="http://schemas.microsoft.com/office/powerpoint/2010/main" val="1420465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F621A4-0BFD-478D-DEE6-6942CFA489DC}"/>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cs typeface="Calibri Light"/>
              </a:rPr>
              <a:t>Scenario 1</a:t>
            </a:r>
            <a:endParaRPr lang="en-US" sz="5400" dirty="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B5E8481-5163-3D76-BBE9-9D6A384F8216}"/>
              </a:ext>
            </a:extLst>
          </p:cNvPr>
          <p:cNvSpPr txBox="1"/>
          <p:nvPr/>
        </p:nvSpPr>
        <p:spPr>
          <a:xfrm>
            <a:off x="640080" y="2872899"/>
            <a:ext cx="4243589" cy="332066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2200" dirty="0"/>
              <a:t>The school's student council promises to organize a charity event to raise funds for a local orphanage. However, as the event approaches, the student council members fail to fulfill their responsibilities, resulting in a poorly organized event with low attendance and minimal donations.</a:t>
            </a:r>
            <a:endParaRPr lang="en-US"/>
          </a:p>
        </p:txBody>
      </p:sp>
      <p:pic>
        <p:nvPicPr>
          <p:cNvPr id="4" name="Picture 4" descr="Text, letter&#10;&#10;Description automatically generated">
            <a:extLst>
              <a:ext uri="{FF2B5EF4-FFF2-40B4-BE49-F238E27FC236}">
                <a16:creationId xmlns:a16="http://schemas.microsoft.com/office/drawing/2014/main" id="{58E4246E-1578-0C78-C5FF-084EF65FDA56}"/>
              </a:ext>
            </a:extLst>
          </p:cNvPr>
          <p:cNvPicPr>
            <a:picLocks noGrp="1" noChangeAspect="1"/>
          </p:cNvPicPr>
          <p:nvPr>
            <p:ph idx="1"/>
          </p:nvPr>
        </p:nvPicPr>
        <p:blipFill rotWithShape="1">
          <a:blip r:embed="rId2"/>
          <a:srcRect l="24308" r="6984"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8153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73A983-1F82-CFCD-AB97-34BB553CCF87}"/>
              </a:ext>
            </a:extLst>
          </p:cNvPr>
          <p:cNvSpPr>
            <a:spLocks noGrp="1"/>
          </p:cNvSpPr>
          <p:nvPr>
            <p:ph type="title"/>
          </p:nvPr>
        </p:nvSpPr>
        <p:spPr>
          <a:xfrm>
            <a:off x="640080" y="325369"/>
            <a:ext cx="4368602" cy="1956841"/>
          </a:xfrm>
        </p:spPr>
        <p:txBody>
          <a:bodyPr anchor="b">
            <a:normAutofit/>
          </a:bodyPr>
          <a:lstStyle/>
          <a:p>
            <a:r>
              <a:rPr lang="en-US" sz="5400" dirty="0">
                <a:cs typeface="Calibri Light"/>
              </a:rPr>
              <a:t>Scenario 2</a:t>
            </a:r>
            <a:endParaRPr lang="en-US" sz="5400" dirty="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1AA0E8-8011-1031-9229-2B2F5A202124}"/>
              </a:ext>
            </a:extLst>
          </p:cNvPr>
          <p:cNvSpPr>
            <a:spLocks noGrp="1"/>
          </p:cNvSpPr>
          <p:nvPr>
            <p:ph idx="1"/>
          </p:nvPr>
        </p:nvSpPr>
        <p:spPr>
          <a:xfrm>
            <a:off x="640080" y="2872899"/>
            <a:ext cx="4243589" cy="3320668"/>
          </a:xfrm>
        </p:spPr>
        <p:txBody>
          <a:bodyPr vert="horz" lIns="91440" tIns="45720" rIns="91440" bIns="45720" rtlCol="0" anchor="t">
            <a:normAutofit/>
          </a:bodyPr>
          <a:lstStyle/>
          <a:p>
            <a:endParaRPr lang="en-US" sz="4000" dirty="0">
              <a:cs typeface="Calibri"/>
            </a:endParaRPr>
          </a:p>
          <a:p>
            <a:pPr marL="0" indent="0">
              <a:buNone/>
            </a:pPr>
            <a:r>
              <a:rPr lang="en-US" sz="2400" dirty="0">
                <a:solidFill>
                  <a:srgbClr val="374151"/>
                </a:solidFill>
                <a:ea typeface="+mn-lt"/>
                <a:cs typeface="+mn-lt"/>
              </a:rPr>
              <a:t>Mark promises his younger sister, Lily, that he will attend her school play. On the day of the performance, Mark forgets about the promise and goes out with his friends instead</a:t>
            </a:r>
            <a:endParaRPr lang="en-US" sz="2000" dirty="0">
              <a:cs typeface="Calibri" panose="020F0502020204030204"/>
            </a:endParaRPr>
          </a:p>
        </p:txBody>
      </p:sp>
      <p:pic>
        <p:nvPicPr>
          <p:cNvPr id="5" name="Picture 4" descr="Text, letter&#10;&#10;Description automatically generated">
            <a:extLst>
              <a:ext uri="{FF2B5EF4-FFF2-40B4-BE49-F238E27FC236}">
                <a16:creationId xmlns:a16="http://schemas.microsoft.com/office/drawing/2014/main" id="{DCC9444D-A1A7-0A0A-A2A5-8DC83826E7CA}"/>
              </a:ext>
            </a:extLst>
          </p:cNvPr>
          <p:cNvPicPr>
            <a:picLocks noChangeAspect="1"/>
          </p:cNvPicPr>
          <p:nvPr/>
        </p:nvPicPr>
        <p:blipFill rotWithShape="1">
          <a:blip r:embed="rId2"/>
          <a:srcRect l="24308" r="6984"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10206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73A983-1F82-CFCD-AB97-34BB553CCF87}"/>
              </a:ext>
            </a:extLst>
          </p:cNvPr>
          <p:cNvSpPr>
            <a:spLocks noGrp="1"/>
          </p:cNvSpPr>
          <p:nvPr>
            <p:ph type="title"/>
          </p:nvPr>
        </p:nvSpPr>
        <p:spPr>
          <a:xfrm>
            <a:off x="640080" y="325369"/>
            <a:ext cx="4368602" cy="1956841"/>
          </a:xfrm>
        </p:spPr>
        <p:txBody>
          <a:bodyPr anchor="b">
            <a:normAutofit/>
          </a:bodyPr>
          <a:lstStyle/>
          <a:p>
            <a:r>
              <a:rPr lang="en-US" sz="5400" dirty="0">
                <a:cs typeface="Calibri Light"/>
              </a:rPr>
              <a:t>Scenario 3</a:t>
            </a:r>
            <a:endParaRPr lang="en-US" sz="5400" dirty="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1AA0E8-8011-1031-9229-2B2F5A202124}"/>
              </a:ext>
            </a:extLst>
          </p:cNvPr>
          <p:cNvSpPr>
            <a:spLocks noGrp="1"/>
          </p:cNvSpPr>
          <p:nvPr>
            <p:ph idx="1"/>
          </p:nvPr>
        </p:nvSpPr>
        <p:spPr>
          <a:xfrm>
            <a:off x="640080" y="2872899"/>
            <a:ext cx="4243589" cy="3320668"/>
          </a:xfrm>
        </p:spPr>
        <p:txBody>
          <a:bodyPr vert="horz" lIns="91440" tIns="45720" rIns="91440" bIns="45720" rtlCol="0" anchor="t">
            <a:normAutofit/>
          </a:bodyPr>
          <a:lstStyle/>
          <a:p>
            <a:endParaRPr lang="en-US" sz="4000" dirty="0">
              <a:cs typeface="Calibri"/>
            </a:endParaRPr>
          </a:p>
          <a:p>
            <a:pPr marL="0" indent="0">
              <a:buNone/>
            </a:pPr>
            <a:r>
              <a:rPr lang="en-US" sz="2400" dirty="0">
                <a:solidFill>
                  <a:srgbClr val="374151"/>
                </a:solidFill>
                <a:cs typeface="Calibri" panose="020F0502020204030204"/>
              </a:rPr>
              <a:t>Ellie promises her parents that she will be home at 10pm from a friends party. She gets distracted and is still not home by 11.30pm</a:t>
            </a:r>
          </a:p>
        </p:txBody>
      </p:sp>
      <p:pic>
        <p:nvPicPr>
          <p:cNvPr id="5" name="Picture 4" descr="Text, letter&#10;&#10;Description automatically generated">
            <a:extLst>
              <a:ext uri="{FF2B5EF4-FFF2-40B4-BE49-F238E27FC236}">
                <a16:creationId xmlns:a16="http://schemas.microsoft.com/office/drawing/2014/main" id="{DCC9444D-A1A7-0A0A-A2A5-8DC83826E7CA}"/>
              </a:ext>
            </a:extLst>
          </p:cNvPr>
          <p:cNvPicPr>
            <a:picLocks noChangeAspect="1"/>
          </p:cNvPicPr>
          <p:nvPr/>
        </p:nvPicPr>
        <p:blipFill rotWithShape="1">
          <a:blip r:embed="rId2"/>
          <a:srcRect l="24308" r="6984"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66257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73A983-1F82-CFCD-AB97-34BB553CCF87}"/>
              </a:ext>
            </a:extLst>
          </p:cNvPr>
          <p:cNvSpPr>
            <a:spLocks noGrp="1"/>
          </p:cNvSpPr>
          <p:nvPr>
            <p:ph type="title"/>
          </p:nvPr>
        </p:nvSpPr>
        <p:spPr>
          <a:xfrm>
            <a:off x="640080" y="325369"/>
            <a:ext cx="4368602" cy="1956841"/>
          </a:xfrm>
        </p:spPr>
        <p:txBody>
          <a:bodyPr anchor="b">
            <a:normAutofit/>
          </a:bodyPr>
          <a:lstStyle/>
          <a:p>
            <a:r>
              <a:rPr lang="en-US" sz="5400" dirty="0">
                <a:cs typeface="Calibri Light"/>
              </a:rPr>
              <a:t>Scenario 4</a:t>
            </a:r>
            <a:endParaRPr lang="en-US" sz="5400" dirty="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1AA0E8-8011-1031-9229-2B2F5A202124}"/>
              </a:ext>
            </a:extLst>
          </p:cNvPr>
          <p:cNvSpPr>
            <a:spLocks noGrp="1"/>
          </p:cNvSpPr>
          <p:nvPr>
            <p:ph idx="1"/>
          </p:nvPr>
        </p:nvSpPr>
        <p:spPr>
          <a:xfrm>
            <a:off x="640080" y="2872899"/>
            <a:ext cx="4243589" cy="3320668"/>
          </a:xfrm>
        </p:spPr>
        <p:txBody>
          <a:bodyPr vert="horz" lIns="91440" tIns="45720" rIns="91440" bIns="45720" rtlCol="0" anchor="t">
            <a:noAutofit/>
          </a:bodyPr>
          <a:lstStyle/>
          <a:p>
            <a:pPr marL="0" indent="0">
              <a:buNone/>
            </a:pPr>
            <a:r>
              <a:rPr lang="en-US" sz="2400" dirty="0">
                <a:solidFill>
                  <a:srgbClr val="374151"/>
                </a:solidFill>
                <a:ea typeface="+mn-lt"/>
                <a:cs typeface="+mn-lt"/>
              </a:rPr>
              <a:t>Sarah promises her best friend, Emily, that she will help her prepare for an important math exam. However, on the day they planned to study together, Sarah cancels at the last minute to hang out with other friends.</a:t>
            </a:r>
            <a:endParaRPr lang="en-US" sz="2400" dirty="0">
              <a:solidFill>
                <a:srgbClr val="374151"/>
              </a:solidFill>
              <a:cs typeface="Calibri" panose="020F0502020204030204"/>
            </a:endParaRPr>
          </a:p>
        </p:txBody>
      </p:sp>
      <p:pic>
        <p:nvPicPr>
          <p:cNvPr id="5" name="Picture 4" descr="Text, letter&#10;&#10;Description automatically generated">
            <a:extLst>
              <a:ext uri="{FF2B5EF4-FFF2-40B4-BE49-F238E27FC236}">
                <a16:creationId xmlns:a16="http://schemas.microsoft.com/office/drawing/2014/main" id="{DCC9444D-A1A7-0A0A-A2A5-8DC83826E7CA}"/>
              </a:ext>
            </a:extLst>
          </p:cNvPr>
          <p:cNvPicPr>
            <a:picLocks noChangeAspect="1"/>
          </p:cNvPicPr>
          <p:nvPr/>
        </p:nvPicPr>
        <p:blipFill rotWithShape="1">
          <a:blip r:embed="rId2"/>
          <a:srcRect l="24308" r="6984"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44377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6FACB3C-9069-4791-BC5C-0DB7CD19B8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F2038E-D777-4B76-81DD-DD13EE91B9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0F795E-A8DA-B2E8-DCD6-9FBC4F96A851}"/>
              </a:ext>
            </a:extLst>
          </p:cNvPr>
          <p:cNvSpPr>
            <a:spLocks noGrp="1"/>
          </p:cNvSpPr>
          <p:nvPr>
            <p:ph type="title"/>
          </p:nvPr>
        </p:nvSpPr>
        <p:spPr>
          <a:xfrm>
            <a:off x="804672" y="256615"/>
            <a:ext cx="4766330" cy="1454051"/>
          </a:xfrm>
        </p:spPr>
        <p:txBody>
          <a:bodyPr>
            <a:normAutofit/>
          </a:bodyPr>
          <a:lstStyle/>
          <a:p>
            <a:r>
              <a:rPr lang="en-US" sz="3600">
                <a:solidFill>
                  <a:schemeClr val="tx2"/>
                </a:solidFill>
                <a:cs typeface="Calibri Light"/>
              </a:rPr>
              <a:t>Let Us Pray</a:t>
            </a:r>
            <a:endParaRPr lang="en-US" sz="3600">
              <a:solidFill>
                <a:schemeClr val="tx2"/>
              </a:solidFill>
            </a:endParaRPr>
          </a:p>
        </p:txBody>
      </p:sp>
      <p:sp>
        <p:nvSpPr>
          <p:cNvPr id="3" name="Content Placeholder 2">
            <a:extLst>
              <a:ext uri="{FF2B5EF4-FFF2-40B4-BE49-F238E27FC236}">
                <a16:creationId xmlns:a16="http://schemas.microsoft.com/office/drawing/2014/main" id="{C7984E14-BB4C-A6A8-6FFA-C8A0C14EEBBA}"/>
              </a:ext>
            </a:extLst>
          </p:cNvPr>
          <p:cNvSpPr>
            <a:spLocks noGrp="1"/>
          </p:cNvSpPr>
          <p:nvPr>
            <p:ph idx="1"/>
          </p:nvPr>
        </p:nvSpPr>
        <p:spPr>
          <a:xfrm>
            <a:off x="531502" y="1846589"/>
            <a:ext cx="4765949" cy="3353476"/>
          </a:xfrm>
        </p:spPr>
        <p:txBody>
          <a:bodyPr vert="horz" lIns="91440" tIns="45720" rIns="91440" bIns="45720" rtlCol="0" anchor="t">
            <a:noAutofit/>
          </a:bodyPr>
          <a:lstStyle/>
          <a:p>
            <a:pPr marL="0" indent="0">
              <a:buNone/>
            </a:pPr>
            <a:r>
              <a:rPr lang="en-US" sz="2000" dirty="0">
                <a:solidFill>
                  <a:schemeClr val="tx2"/>
                </a:solidFill>
                <a:ea typeface="+mn-lt"/>
                <a:cs typeface="+mn-lt"/>
              </a:rPr>
              <a:t>Lord, I want to thank You for the gift of promises and the power they hold in our lives. I acknowledge that promises are not to be taken lightly, and I </a:t>
            </a:r>
            <a:r>
              <a:rPr lang="en-US" sz="2000" err="1">
                <a:solidFill>
                  <a:schemeClr val="tx2"/>
                </a:solidFill>
                <a:ea typeface="+mn-lt"/>
                <a:cs typeface="+mn-lt"/>
              </a:rPr>
              <a:t>recognise</a:t>
            </a:r>
            <a:r>
              <a:rPr lang="en-US" sz="2000" dirty="0">
                <a:solidFill>
                  <a:schemeClr val="tx2"/>
                </a:solidFill>
                <a:ea typeface="+mn-lt"/>
                <a:cs typeface="+mn-lt"/>
              </a:rPr>
              <a:t> the importance of honoring them. </a:t>
            </a:r>
          </a:p>
          <a:p>
            <a:pPr marL="0" indent="0">
              <a:buNone/>
            </a:pPr>
            <a:r>
              <a:rPr lang="en-US" sz="2000" dirty="0">
                <a:solidFill>
                  <a:schemeClr val="tx2"/>
                </a:solidFill>
                <a:ea typeface="+mn-lt"/>
                <a:cs typeface="+mn-lt"/>
              </a:rPr>
              <a:t>I confess that I have fallen short in keeping my promises at times. I have made commitments that I have not fulfilled, and I ask for Your forgiveness. I understand that my actions have consequences, and I ask for Your grace to help me make amends where I have caused disappointment or hurt.</a:t>
            </a:r>
            <a:endParaRPr lang="en-US" sz="2000" dirty="0">
              <a:solidFill>
                <a:schemeClr val="tx2"/>
              </a:solidFill>
              <a:cs typeface="Calibri"/>
            </a:endParaRPr>
          </a:p>
          <a:p>
            <a:pPr marL="0" indent="0">
              <a:buNone/>
            </a:pPr>
            <a:r>
              <a:rPr lang="en-US" sz="2000" dirty="0">
                <a:solidFill>
                  <a:schemeClr val="tx2"/>
                </a:solidFill>
                <a:cs typeface="Calibri"/>
              </a:rPr>
              <a:t>In Jesus name I pray,</a:t>
            </a:r>
          </a:p>
          <a:p>
            <a:pPr marL="0" indent="0">
              <a:buNone/>
            </a:pPr>
            <a:r>
              <a:rPr lang="en-US" sz="2000" dirty="0">
                <a:solidFill>
                  <a:schemeClr val="tx2"/>
                </a:solidFill>
                <a:cs typeface="Calibri"/>
              </a:rPr>
              <a:t>Amen</a:t>
            </a:r>
          </a:p>
          <a:p>
            <a:pPr marL="0" indent="0">
              <a:buNone/>
            </a:pPr>
            <a:endParaRPr lang="en-US" sz="1700">
              <a:solidFill>
                <a:schemeClr val="tx2"/>
              </a:solidFill>
              <a:cs typeface="Calibri"/>
            </a:endParaRPr>
          </a:p>
          <a:p>
            <a:endParaRPr lang="en-US" sz="1700">
              <a:solidFill>
                <a:schemeClr val="tx2"/>
              </a:solidFill>
              <a:cs typeface="Calibri"/>
            </a:endParaRPr>
          </a:p>
        </p:txBody>
      </p:sp>
      <p:grpSp>
        <p:nvGrpSpPr>
          <p:cNvPr id="21" name="Group 20">
            <a:extLst>
              <a:ext uri="{FF2B5EF4-FFF2-40B4-BE49-F238E27FC236}">
                <a16:creationId xmlns:a16="http://schemas.microsoft.com/office/drawing/2014/main" id="{DD354807-230F-4402-B1B9-F733A8F1F19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22" name="Freeform: Shape 21">
              <a:extLst>
                <a:ext uri="{FF2B5EF4-FFF2-40B4-BE49-F238E27FC236}">
                  <a16:creationId xmlns:a16="http://schemas.microsoft.com/office/drawing/2014/main" id="{BF5A6F4A-CE87-4D5C-9382-8167967CE8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1023DD2-2E6F-4419-B404-80F08460BE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C4A6C98-F96E-4587-B01F-A9B01BBFAD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66409EC-9CC3-482A-A4A5-54ED092B3F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picture containing candle, dark&#10;&#10;Description automatically generated">
            <a:extLst>
              <a:ext uri="{FF2B5EF4-FFF2-40B4-BE49-F238E27FC236}">
                <a16:creationId xmlns:a16="http://schemas.microsoft.com/office/drawing/2014/main" id="{D4E5BA68-4583-F676-CB22-47186089020A}"/>
              </a:ext>
            </a:extLst>
          </p:cNvPr>
          <p:cNvPicPr>
            <a:picLocks noChangeAspect="1"/>
          </p:cNvPicPr>
          <p:nvPr/>
        </p:nvPicPr>
        <p:blipFill>
          <a:blip r:embed="rId2"/>
          <a:stretch>
            <a:fillRect/>
          </a:stretch>
        </p:blipFill>
        <p:spPr>
          <a:xfrm>
            <a:off x="7708392" y="2742925"/>
            <a:ext cx="4142232" cy="2295694"/>
          </a:xfrm>
          <a:prstGeom prst="rect">
            <a:avLst/>
          </a:prstGeom>
        </p:spPr>
      </p:pic>
    </p:spTree>
    <p:extLst>
      <p:ext uri="{BB962C8B-B14F-4D97-AF65-F5344CB8AC3E}">
        <p14:creationId xmlns:p14="http://schemas.microsoft.com/office/powerpoint/2010/main" val="202600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C7CE-20E7-8941-4D77-D043333DE54F}"/>
              </a:ext>
            </a:extLst>
          </p:cNvPr>
          <p:cNvSpPr>
            <a:spLocks noGrp="1"/>
          </p:cNvSpPr>
          <p:nvPr>
            <p:ph type="title"/>
          </p:nvPr>
        </p:nvSpPr>
        <p:spPr/>
        <p:txBody>
          <a:bodyPr/>
          <a:lstStyle/>
          <a:p>
            <a:endParaRPr lang="en-US"/>
          </a:p>
        </p:txBody>
      </p:sp>
      <p:pic>
        <p:nvPicPr>
          <p:cNvPr id="10" name="Picture 10" descr="A picture containing indoor, floor&#10;&#10;Description automatically generated">
            <a:extLst>
              <a:ext uri="{FF2B5EF4-FFF2-40B4-BE49-F238E27FC236}">
                <a16:creationId xmlns:a16="http://schemas.microsoft.com/office/drawing/2014/main" id="{45E14973-5271-DEAA-1CB1-CE8A3620C0DD}"/>
              </a:ext>
            </a:extLst>
          </p:cNvPr>
          <p:cNvPicPr>
            <a:picLocks noGrp="1" noChangeAspect="1"/>
          </p:cNvPicPr>
          <p:nvPr>
            <p:ph idx="1"/>
          </p:nvPr>
        </p:nvPicPr>
        <p:blipFill>
          <a:blip r:embed="rId2"/>
          <a:stretch>
            <a:fillRect/>
          </a:stretch>
        </p:blipFill>
        <p:spPr>
          <a:xfrm>
            <a:off x="-4666" y="28456"/>
            <a:ext cx="5745896" cy="6809865"/>
          </a:xfrm>
        </p:spPr>
      </p:pic>
      <p:pic>
        <p:nvPicPr>
          <p:cNvPr id="11" name="Picture 11" descr="A picture containing text&#10;&#10;Description automatically generated">
            <a:extLst>
              <a:ext uri="{FF2B5EF4-FFF2-40B4-BE49-F238E27FC236}">
                <a16:creationId xmlns:a16="http://schemas.microsoft.com/office/drawing/2014/main" id="{72FC70D3-2B12-3890-4F63-A0C494581134}"/>
              </a:ext>
            </a:extLst>
          </p:cNvPr>
          <p:cNvPicPr>
            <a:picLocks noChangeAspect="1"/>
          </p:cNvPicPr>
          <p:nvPr/>
        </p:nvPicPr>
        <p:blipFill>
          <a:blip r:embed="rId3"/>
          <a:stretch>
            <a:fillRect/>
          </a:stretch>
        </p:blipFill>
        <p:spPr>
          <a:xfrm>
            <a:off x="5716439" y="12867"/>
            <a:ext cx="6481311" cy="6817890"/>
          </a:xfrm>
          <a:prstGeom prst="rect">
            <a:avLst/>
          </a:prstGeom>
        </p:spPr>
      </p:pic>
      <p:sp>
        <p:nvSpPr>
          <p:cNvPr id="13" name="TextBox 12">
            <a:extLst>
              <a:ext uri="{FF2B5EF4-FFF2-40B4-BE49-F238E27FC236}">
                <a16:creationId xmlns:a16="http://schemas.microsoft.com/office/drawing/2014/main" id="{9028D492-6BE2-9E13-58BD-998E6FA9A396}"/>
              </a:ext>
            </a:extLst>
          </p:cNvPr>
          <p:cNvSpPr txBox="1"/>
          <p:nvPr/>
        </p:nvSpPr>
        <p:spPr>
          <a:xfrm>
            <a:off x="1392104" y="1984700"/>
            <a:ext cx="9118369" cy="2862322"/>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cs typeface="Calibri"/>
              </a:rPr>
              <a:t>Monday 5th June - 8A</a:t>
            </a:r>
          </a:p>
          <a:p>
            <a:pPr algn="ctr"/>
            <a:r>
              <a:rPr lang="en-US" sz="3600" dirty="0">
                <a:cs typeface="Calibri"/>
              </a:rPr>
              <a:t>Tuesday 6th June - 8I</a:t>
            </a:r>
          </a:p>
          <a:p>
            <a:pPr algn="ctr"/>
            <a:r>
              <a:rPr lang="en-US" sz="3600" dirty="0">
                <a:cs typeface="Calibri"/>
              </a:rPr>
              <a:t>Wednesday 7th June - 8N</a:t>
            </a:r>
          </a:p>
          <a:p>
            <a:pPr algn="ctr"/>
            <a:r>
              <a:rPr lang="en-US" sz="3600" dirty="0">
                <a:cs typeface="Calibri"/>
              </a:rPr>
              <a:t>Thursday 8th June - </a:t>
            </a:r>
          </a:p>
          <a:p>
            <a:pPr algn="ctr"/>
            <a:r>
              <a:rPr lang="en-US" sz="3600" dirty="0">
                <a:cs typeface="Calibri"/>
              </a:rPr>
              <a:t>Friday 9th June - 8T</a:t>
            </a:r>
          </a:p>
        </p:txBody>
      </p:sp>
      <p:sp>
        <p:nvSpPr>
          <p:cNvPr id="14" name="TextBox 13">
            <a:extLst>
              <a:ext uri="{FF2B5EF4-FFF2-40B4-BE49-F238E27FC236}">
                <a16:creationId xmlns:a16="http://schemas.microsoft.com/office/drawing/2014/main" id="{B3E798F3-EF54-4AE2-CE99-80F2D5E43425}"/>
              </a:ext>
            </a:extLst>
          </p:cNvPr>
          <p:cNvSpPr txBox="1"/>
          <p:nvPr/>
        </p:nvSpPr>
        <p:spPr>
          <a:xfrm>
            <a:off x="-15627" y="18753"/>
            <a:ext cx="12188873" cy="707886"/>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solidFill>
                  <a:srgbClr val="FFFFFF"/>
                </a:solidFill>
                <a:cs typeface="Calibri"/>
              </a:rPr>
              <a:t>Prayer In the Chapel This Week</a:t>
            </a:r>
          </a:p>
        </p:txBody>
      </p:sp>
    </p:spTree>
    <p:extLst>
      <p:ext uri="{BB962C8B-B14F-4D97-AF65-F5344CB8AC3E}">
        <p14:creationId xmlns:p14="http://schemas.microsoft.com/office/powerpoint/2010/main" val="2061744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66B47152-868C-956F-74C0-6DB0D588BD05}"/>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2" name="Title 1"/>
          <p:cNvSpPr>
            <a:spLocks noGrp="1"/>
          </p:cNvSpPr>
          <p:nvPr>
            <p:ph type="ctrTitle"/>
          </p:nvPr>
        </p:nvSpPr>
        <p:spPr>
          <a:xfrm>
            <a:off x="1524000" y="-1810619"/>
            <a:ext cx="9144000" cy="2900518"/>
          </a:xfrm>
        </p:spPr>
        <p:txBody>
          <a:bodyPr>
            <a:normAutofit/>
          </a:bodyPr>
          <a:lstStyle/>
          <a:p>
            <a:r>
              <a:rPr lang="en-US" dirty="0">
                <a:solidFill>
                  <a:srgbClr val="FFFFFF"/>
                </a:solidFill>
                <a:cs typeface="Calibri Light"/>
              </a:rPr>
              <a:t>Promise</a:t>
            </a:r>
            <a:endParaRPr lang="en-US" dirty="0">
              <a:solidFill>
                <a:srgbClr val="FFFFFF"/>
              </a:solidFill>
            </a:endParaRPr>
          </a:p>
        </p:txBody>
      </p:sp>
      <p:sp>
        <p:nvSpPr>
          <p:cNvPr id="3" name="Subtitle 2"/>
          <p:cNvSpPr>
            <a:spLocks noGrp="1"/>
          </p:cNvSpPr>
          <p:nvPr>
            <p:ph type="subTitle" idx="1"/>
          </p:nvPr>
        </p:nvSpPr>
        <p:spPr>
          <a:xfrm>
            <a:off x="1524000" y="4159404"/>
            <a:ext cx="9144000" cy="1098395"/>
          </a:xfrm>
        </p:spPr>
        <p:txBody>
          <a:bodyPr vert="horz" lIns="91440" tIns="45720" rIns="91440" bIns="45720" rtlCol="0" anchor="t">
            <a:noAutofit/>
          </a:bodyPr>
          <a:lstStyle/>
          <a:p>
            <a:r>
              <a:rPr lang="en-US" sz="2600" dirty="0">
                <a:solidFill>
                  <a:srgbClr val="FFFFFF"/>
                </a:solidFill>
                <a:cs typeface="Calibri"/>
              </a:rPr>
              <a:t>'This is my body, this is my blood, the blood of the covenant, which is poured out for many'</a:t>
            </a:r>
          </a:p>
          <a:p>
            <a:endParaRPr lang="en-US" sz="2600" dirty="0">
              <a:solidFill>
                <a:srgbClr val="FFFFFF"/>
              </a:solidFill>
              <a:cs typeface="Calibri"/>
            </a:endParaRPr>
          </a:p>
          <a:p>
            <a:r>
              <a:rPr lang="en-US" sz="2600" dirty="0">
                <a:solidFill>
                  <a:srgbClr val="FFFFFF"/>
                </a:solidFill>
                <a:cs typeface="Calibri"/>
              </a:rPr>
              <a:t>Thoughts and Prayers </a:t>
            </a:r>
          </a:p>
          <a:p>
            <a:r>
              <a:rPr lang="en-US" sz="2600" dirty="0">
                <a:solidFill>
                  <a:srgbClr val="FFFFFF"/>
                </a:solidFill>
                <a:cs typeface="Calibri"/>
              </a:rPr>
              <a:t>Monday 5th June – Friday 9th June</a:t>
            </a:r>
          </a:p>
        </p:txBody>
      </p:sp>
    </p:spTree>
    <p:extLst>
      <p:ext uri="{BB962C8B-B14F-4D97-AF65-F5344CB8AC3E}">
        <p14:creationId xmlns:p14="http://schemas.microsoft.com/office/powerpoint/2010/main" val="285740708"/>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3896A03-3945-419A-B66B-4EE266EDD1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12191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ext, letter&#10;&#10;Description automatically generated">
            <a:extLst>
              <a:ext uri="{FF2B5EF4-FFF2-40B4-BE49-F238E27FC236}">
                <a16:creationId xmlns:a16="http://schemas.microsoft.com/office/drawing/2014/main" id="{8F78CF68-52C6-3F25-6982-B6E3E7BEC65F}"/>
              </a:ext>
            </a:extLst>
          </p:cNvPr>
          <p:cNvPicPr>
            <a:picLocks noGrp="1" noChangeAspect="1"/>
          </p:cNvPicPr>
          <p:nvPr>
            <p:ph idx="1"/>
          </p:nvPr>
        </p:nvPicPr>
        <p:blipFill rotWithShape="1">
          <a:blip r:embed="rId2"/>
          <a:srcRect l="247"/>
          <a:stretch/>
        </p:blipFill>
        <p:spPr>
          <a:xfrm>
            <a:off x="1155547" y="637762"/>
            <a:ext cx="9889808" cy="5576770"/>
          </a:xfrm>
          <a:prstGeom prst="rect">
            <a:avLst/>
          </a:prstGeom>
        </p:spPr>
      </p:pic>
    </p:spTree>
    <p:extLst>
      <p:ext uri="{BB962C8B-B14F-4D97-AF65-F5344CB8AC3E}">
        <p14:creationId xmlns:p14="http://schemas.microsoft.com/office/powerpoint/2010/main" val="2040278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B481C-D730-994C-3A96-C59CA15ACA3C}"/>
              </a:ext>
            </a:extLst>
          </p:cNvPr>
          <p:cNvSpPr>
            <a:spLocks noGrp="1"/>
          </p:cNvSpPr>
          <p:nvPr>
            <p:ph type="title"/>
          </p:nvPr>
        </p:nvSpPr>
        <p:spPr>
          <a:xfrm>
            <a:off x="838201" y="365125"/>
            <a:ext cx="5251316" cy="1807305"/>
          </a:xfrm>
        </p:spPr>
        <p:txBody>
          <a:bodyPr>
            <a:normAutofit/>
          </a:bodyPr>
          <a:lstStyle/>
          <a:p>
            <a:r>
              <a:rPr lang="en-US" sz="4100" dirty="0">
                <a:cs typeface="Calibri Light"/>
              </a:rPr>
              <a:t>The scripture this week is taken from Mark 14:12-16</a:t>
            </a:r>
            <a:endParaRPr lang="en-US" sz="4100" dirty="0"/>
          </a:p>
        </p:txBody>
      </p:sp>
      <p:sp>
        <p:nvSpPr>
          <p:cNvPr id="3" name="Content Placeholder 2">
            <a:extLst>
              <a:ext uri="{FF2B5EF4-FFF2-40B4-BE49-F238E27FC236}">
                <a16:creationId xmlns:a16="http://schemas.microsoft.com/office/drawing/2014/main" id="{4E0A1657-D743-99A3-A4DA-0F9AF3F7EEC8}"/>
              </a:ext>
            </a:extLst>
          </p:cNvPr>
          <p:cNvSpPr>
            <a:spLocks noGrp="1"/>
          </p:cNvSpPr>
          <p:nvPr>
            <p:ph idx="1"/>
          </p:nvPr>
        </p:nvSpPr>
        <p:spPr>
          <a:xfrm>
            <a:off x="838200" y="2333297"/>
            <a:ext cx="4619621" cy="3843666"/>
          </a:xfrm>
        </p:spPr>
        <p:txBody>
          <a:bodyPr vert="horz" lIns="91440" tIns="45720" rIns="91440" bIns="45720" rtlCol="0" anchor="t">
            <a:normAutofit/>
          </a:bodyPr>
          <a:lstStyle/>
          <a:p>
            <a:pPr marL="0" indent="0">
              <a:buNone/>
            </a:pPr>
            <a:r>
              <a:rPr lang="en-US" sz="1400" b="1" dirty="0">
                <a:ea typeface="+mn-lt"/>
                <a:cs typeface="+mn-lt"/>
              </a:rPr>
              <a:t>It records a significant event during the Last Supper, which was a meal shared by Jesus Christ and his disciples just before his crucifixion.</a:t>
            </a:r>
            <a:endParaRPr lang="en-US" sz="1400" b="1" dirty="0">
              <a:cs typeface="Calibri" panose="020F0502020204030204"/>
            </a:endParaRPr>
          </a:p>
          <a:p>
            <a:pPr marL="0" indent="0">
              <a:buNone/>
            </a:pPr>
            <a:endParaRPr lang="en-US" sz="1400" b="1" dirty="0">
              <a:cs typeface="Calibri" panose="020F0502020204030204"/>
            </a:endParaRPr>
          </a:p>
          <a:p>
            <a:pPr marL="0" indent="0">
              <a:buNone/>
            </a:pPr>
            <a:r>
              <a:rPr lang="en-US" sz="1400" b="1" dirty="0">
                <a:ea typeface="+mn-lt"/>
                <a:cs typeface="+mn-lt"/>
              </a:rPr>
              <a:t>"And he took bread, gave thanks and broke it, and gave it to them, saying, 'This is my body given for you; do this in remembrance of me.' In the same way, after the supper, he took the cup, saying, 'This cup is the new covenant in my blood, which is poured out for you.'"</a:t>
            </a:r>
            <a:endParaRPr lang="en-US" sz="1400" b="1" dirty="0">
              <a:cs typeface="Calibri" panose="020F0502020204030204"/>
            </a:endParaRPr>
          </a:p>
          <a:p>
            <a:pPr marL="0" indent="0">
              <a:buNone/>
            </a:pPr>
            <a:r>
              <a:rPr lang="en-US" sz="1400" b="1" dirty="0">
                <a:ea typeface="+mn-lt"/>
                <a:cs typeface="+mn-lt"/>
              </a:rPr>
              <a:t>This passage describes Jesus' actions and words during the Last Supper. He takes bread, gives thanks, breaks it, and gives it to his disciples, telling them that the bread represents his body given for them. He then takes a cup, refers to it as the "new covenant in my blood," and explains that it is poured out for them.</a:t>
            </a:r>
            <a:endParaRPr lang="en-US" sz="1400" b="1" dirty="0">
              <a:cs typeface="Calibri"/>
            </a:endParaRPr>
          </a:p>
          <a:p>
            <a:pPr marL="0" indent="0">
              <a:buNone/>
            </a:pPr>
            <a:r>
              <a:rPr lang="en-US" sz="1400" dirty="0">
                <a:ea typeface="+mn-lt"/>
                <a:cs typeface="+mn-lt"/>
                <a:hlinkClick r:id="rId2"/>
              </a:rPr>
              <a:t>Mark 14:12-16</a:t>
            </a:r>
            <a:endParaRPr lang="en-US"/>
          </a:p>
          <a:p>
            <a:pPr marL="0" indent="0">
              <a:buNone/>
            </a:pPr>
            <a:endParaRPr lang="en-US" sz="1400" dirty="0">
              <a:cs typeface="Calibri"/>
            </a:endParaRPr>
          </a:p>
          <a:p>
            <a:pPr marL="0" indent="0">
              <a:buNone/>
            </a:pPr>
            <a:endParaRPr lang="en-US" sz="1400">
              <a:cs typeface="Calibri"/>
            </a:endParaRPr>
          </a:p>
        </p:txBody>
      </p:sp>
      <p:pic>
        <p:nvPicPr>
          <p:cNvPr id="4" name="Picture 4" descr="A picture containing cup, table, coffee, food&#10;&#10;Description automatically generated">
            <a:extLst>
              <a:ext uri="{FF2B5EF4-FFF2-40B4-BE49-F238E27FC236}">
                <a16:creationId xmlns:a16="http://schemas.microsoft.com/office/drawing/2014/main" id="{DD889528-814A-4E04-4B2E-73EE4537B2A0}"/>
              </a:ext>
            </a:extLst>
          </p:cNvPr>
          <p:cNvPicPr>
            <a:picLocks noChangeAspect="1"/>
          </p:cNvPicPr>
          <p:nvPr/>
        </p:nvPicPr>
        <p:blipFill rotWithShape="1">
          <a:blip r:embed="rId3"/>
          <a:srcRect l="40512" r="1450"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298922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picture containing food, dessert, close&#10;&#10;Description automatically generated">
            <a:extLst>
              <a:ext uri="{FF2B5EF4-FFF2-40B4-BE49-F238E27FC236}">
                <a16:creationId xmlns:a16="http://schemas.microsoft.com/office/drawing/2014/main" id="{5E4D4770-1B61-3F1E-8D26-3516C36CF8A6}"/>
              </a:ext>
            </a:extLst>
          </p:cNvPr>
          <p:cNvPicPr>
            <a:picLocks noChangeAspect="1"/>
          </p:cNvPicPr>
          <p:nvPr/>
        </p:nvPicPr>
        <p:blipFill rotWithShape="1">
          <a:blip r:embed="rId2">
            <a:alphaModFix amt="35000"/>
          </a:blip>
          <a:srcRect l="34667"/>
          <a:stretch/>
        </p:blipFill>
        <p:spPr>
          <a:xfrm>
            <a:off x="20" y="10"/>
            <a:ext cx="12191980" cy="6857990"/>
          </a:xfrm>
          <a:prstGeom prst="rect">
            <a:avLst/>
          </a:prstGeom>
        </p:spPr>
      </p:pic>
      <p:sp>
        <p:nvSpPr>
          <p:cNvPr id="2" name="Title 1">
            <a:extLst>
              <a:ext uri="{FF2B5EF4-FFF2-40B4-BE49-F238E27FC236}">
                <a16:creationId xmlns:a16="http://schemas.microsoft.com/office/drawing/2014/main" id="{1C5B9AAE-59B1-1204-6D5A-EC2811C69895}"/>
              </a:ext>
            </a:extLst>
          </p:cNvPr>
          <p:cNvSpPr>
            <a:spLocks noGrp="1"/>
          </p:cNvSpPr>
          <p:nvPr>
            <p:ph type="title"/>
          </p:nvPr>
        </p:nvSpPr>
        <p:spPr>
          <a:xfrm>
            <a:off x="838200" y="365125"/>
            <a:ext cx="10515600" cy="1325563"/>
          </a:xfrm>
        </p:spPr>
        <p:txBody>
          <a:bodyPr>
            <a:normAutofit/>
          </a:bodyPr>
          <a:lstStyle/>
          <a:p>
            <a:r>
              <a:rPr lang="en-US">
                <a:solidFill>
                  <a:srgbClr val="FFFFFF"/>
                </a:solidFill>
                <a:cs typeface="Calibri Light"/>
              </a:rPr>
              <a:t>Promise</a:t>
            </a:r>
            <a:endParaRPr lang="en-US">
              <a:solidFill>
                <a:srgbClr val="FFFFFF"/>
              </a:solidFill>
            </a:endParaRPr>
          </a:p>
        </p:txBody>
      </p:sp>
      <p:sp>
        <p:nvSpPr>
          <p:cNvPr id="6" name="Content Placeholder 5">
            <a:extLst>
              <a:ext uri="{FF2B5EF4-FFF2-40B4-BE49-F238E27FC236}">
                <a16:creationId xmlns:a16="http://schemas.microsoft.com/office/drawing/2014/main" id="{CA192DAB-E780-4E4C-6350-D4008E30DDCA}"/>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buNone/>
            </a:pPr>
            <a:r>
              <a:rPr lang="en-US" sz="2000" b="1" dirty="0">
                <a:solidFill>
                  <a:srgbClr val="FFFFFF"/>
                </a:solidFill>
                <a:ea typeface="+mn-lt"/>
                <a:cs typeface="+mn-lt"/>
              </a:rPr>
              <a:t>This passage relates to the theme of promise in a couple of ways:</a:t>
            </a:r>
            <a:endParaRPr lang="en-US" sz="2000" b="1" dirty="0">
              <a:solidFill>
                <a:srgbClr val="FFFFFF"/>
              </a:solidFill>
              <a:cs typeface="Calibri" panose="020F0502020204030204"/>
            </a:endParaRPr>
          </a:p>
          <a:p>
            <a:pPr marL="0" indent="0">
              <a:buNone/>
            </a:pPr>
            <a:r>
              <a:rPr lang="en-US" sz="2000" b="1" dirty="0">
                <a:solidFill>
                  <a:srgbClr val="FFFFFF"/>
                </a:solidFill>
                <a:ea typeface="+mn-lt"/>
                <a:cs typeface="+mn-lt"/>
              </a:rPr>
              <a:t>Promise of Redemption: Jesus' words during the Last Supper signify a promise of redemption for humanity. He refers to the bread as his body, which he will give for his disciples. This signifies his impending sacrifice on the cross, where he offers himself as a payment for the sins of humanity. It is a promise of salvation and the fulfillment of God's plan for the redemption of humankind.</a:t>
            </a:r>
            <a:endParaRPr lang="en-US" sz="2000" b="1" dirty="0">
              <a:solidFill>
                <a:srgbClr val="FFFFFF"/>
              </a:solidFill>
              <a:cs typeface="Calibri"/>
            </a:endParaRPr>
          </a:p>
          <a:p>
            <a:pPr marL="0" indent="0">
              <a:buNone/>
            </a:pPr>
            <a:r>
              <a:rPr lang="en-US" sz="2000" b="1" dirty="0">
                <a:solidFill>
                  <a:srgbClr val="FFFFFF"/>
                </a:solidFill>
                <a:ea typeface="+mn-lt"/>
                <a:cs typeface="+mn-lt"/>
              </a:rPr>
              <a:t>Promise of the New Covenant: Jesus also mentions the cup as the "new covenant in my blood." The concept of a covenant refers to a binding agreement or promise between God and his people. In this instance, Jesus establishes a new covenant through his blood, indicating a new relationship between God and humanity. This promise involves forgiveness of sins and a renewed connection with God, based on faith in Jesus' sacrifice.</a:t>
            </a:r>
            <a:endParaRPr lang="en-US" sz="2000" b="1" dirty="0">
              <a:solidFill>
                <a:srgbClr val="FFFFFF"/>
              </a:solidFill>
              <a:cs typeface="Calibri"/>
            </a:endParaRPr>
          </a:p>
          <a:p>
            <a:pPr marL="0" indent="0">
              <a:buNone/>
            </a:pPr>
            <a:r>
              <a:rPr lang="en-US" sz="2000" b="1" dirty="0">
                <a:solidFill>
                  <a:srgbClr val="FFFFFF"/>
                </a:solidFill>
                <a:ea typeface="+mn-lt"/>
                <a:cs typeface="+mn-lt"/>
              </a:rPr>
              <a:t>The theme of promise in this passage highlights the faithfulness and trustworthiness of God. Jesus' words convey the assurance of his impending sacrifice, the hope of redemption, and the establishment of a new covenant relationship with God. It underscores God's commitment to fulfill His promises and invites believers to trust in the faithfulness of God's word.</a:t>
            </a:r>
            <a:endParaRPr lang="en-US" sz="2000" b="1" dirty="0">
              <a:solidFill>
                <a:srgbClr val="FFFFFF"/>
              </a:solidFill>
              <a:cs typeface="Calibri"/>
            </a:endParaRPr>
          </a:p>
          <a:p>
            <a:endParaRPr lang="en-US" sz="2000">
              <a:solidFill>
                <a:srgbClr val="FFFFFF"/>
              </a:solidFill>
              <a:cs typeface="Calibri"/>
            </a:endParaRPr>
          </a:p>
        </p:txBody>
      </p:sp>
    </p:spTree>
    <p:extLst>
      <p:ext uri="{BB962C8B-B14F-4D97-AF65-F5344CB8AC3E}">
        <p14:creationId xmlns:p14="http://schemas.microsoft.com/office/powerpoint/2010/main" val="107077568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candle, dark&#10;&#10;Description automatically generated">
            <a:extLst>
              <a:ext uri="{FF2B5EF4-FFF2-40B4-BE49-F238E27FC236}">
                <a16:creationId xmlns:a16="http://schemas.microsoft.com/office/drawing/2014/main" id="{14F0AC86-E2CB-7B35-47DC-4F737FCA724F}"/>
              </a:ext>
            </a:extLst>
          </p:cNvPr>
          <p:cNvPicPr>
            <a:picLocks noGrp="1" noChangeAspect="1"/>
          </p:cNvPicPr>
          <p:nvPr>
            <p:ph idx="1"/>
          </p:nvPr>
        </p:nvPicPr>
        <p:blipFill>
          <a:blip r:embed="rId2"/>
          <a:stretch>
            <a:fillRect/>
          </a:stretch>
        </p:blipFill>
        <p:spPr>
          <a:xfrm>
            <a:off x="1069930" y="643467"/>
            <a:ext cx="10052139"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66F3619-54E5-698A-9FE1-7C554C9018CA}"/>
              </a:ext>
            </a:extLst>
          </p:cNvPr>
          <p:cNvSpPr txBox="1"/>
          <p:nvPr/>
        </p:nvSpPr>
        <p:spPr>
          <a:xfrm>
            <a:off x="7785652" y="993913"/>
            <a:ext cx="3114260" cy="5786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ea typeface="+mn-lt"/>
                <a:cs typeface="+mn-lt"/>
              </a:rPr>
              <a:t>Lord,</a:t>
            </a:r>
            <a:endParaRPr lang="en-US" dirty="0">
              <a:solidFill>
                <a:schemeClr val="bg1"/>
              </a:solidFill>
              <a:ea typeface="+mn-lt"/>
              <a:cs typeface="+mn-lt"/>
            </a:endParaRPr>
          </a:p>
          <a:p>
            <a:r>
              <a:rPr lang="en-US" dirty="0">
                <a:solidFill>
                  <a:schemeClr val="bg1"/>
                </a:solidFill>
                <a:ea typeface="+mn-lt"/>
                <a:cs typeface="+mn-lt"/>
              </a:rPr>
              <a:t>Your promises bring hope to my soul and strength to my spirit. In moments of doubt or uncertainty, I cling to Your Word, knowing that You are a God who keeps Your promises. Help me to fully trust in Your faithfulness.</a:t>
            </a:r>
            <a:endParaRPr lang="en-US" dirty="0">
              <a:solidFill>
                <a:schemeClr val="bg1"/>
              </a:solidFill>
              <a:cs typeface="Calibri"/>
            </a:endParaRPr>
          </a:p>
          <a:p>
            <a:endParaRPr lang="en-US" dirty="0">
              <a:solidFill>
                <a:schemeClr val="bg1"/>
              </a:solidFill>
              <a:ea typeface="+mn-lt"/>
              <a:cs typeface="+mn-lt"/>
            </a:endParaRPr>
          </a:p>
          <a:p>
            <a:r>
              <a:rPr lang="en-US" dirty="0">
                <a:solidFill>
                  <a:schemeClr val="bg1"/>
                </a:solidFill>
                <a:ea typeface="+mn-lt"/>
                <a:cs typeface="+mn-lt"/>
              </a:rPr>
              <a:t>Father, I pray that You would remind me daily of the promises You have spoken over my life. Strengthen my faith as I meditate on Your Word and enable me to walk in the assurance that Your promises are forever</a:t>
            </a:r>
            <a:endParaRPr lang="en-US" dirty="0">
              <a:solidFill>
                <a:schemeClr val="bg1"/>
              </a:solidFill>
              <a:cs typeface="Calibri"/>
            </a:endParaRPr>
          </a:p>
          <a:p>
            <a:r>
              <a:rPr lang="en-US" dirty="0">
                <a:solidFill>
                  <a:schemeClr val="bg1"/>
                </a:solidFill>
                <a:cs typeface="Calibri"/>
              </a:rPr>
              <a:t>Amen</a:t>
            </a:r>
          </a:p>
          <a:p>
            <a:pPr algn="l"/>
            <a:endParaRPr lang="en-US" sz="2800" dirty="0">
              <a:solidFill>
                <a:schemeClr val="bg1"/>
              </a:solidFill>
              <a:cs typeface="Calibri"/>
            </a:endParaRPr>
          </a:p>
        </p:txBody>
      </p:sp>
    </p:spTree>
    <p:extLst>
      <p:ext uri="{BB962C8B-B14F-4D97-AF65-F5344CB8AC3E}">
        <p14:creationId xmlns:p14="http://schemas.microsoft.com/office/powerpoint/2010/main" val="1857950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31A67-DE8C-1596-5433-E140D3EF44C8}"/>
              </a:ext>
            </a:extLst>
          </p:cNvPr>
          <p:cNvSpPr>
            <a:spLocks noGrp="1"/>
          </p:cNvSpPr>
          <p:nvPr>
            <p:ph type="title"/>
          </p:nvPr>
        </p:nvSpPr>
        <p:spPr/>
        <p:txBody>
          <a:bodyPr/>
          <a:lstStyle/>
          <a:p>
            <a:endParaRPr lang="en-US"/>
          </a:p>
        </p:txBody>
      </p:sp>
      <p:pic>
        <p:nvPicPr>
          <p:cNvPr id="7" name="Picture 7" descr="Graphical user interface, text&#10;&#10;Description automatically generated">
            <a:extLst>
              <a:ext uri="{FF2B5EF4-FFF2-40B4-BE49-F238E27FC236}">
                <a16:creationId xmlns:a16="http://schemas.microsoft.com/office/drawing/2014/main" id="{0956A61F-667D-5D9B-5467-E25D5E2EC4D1}"/>
              </a:ext>
            </a:extLst>
          </p:cNvPr>
          <p:cNvPicPr>
            <a:picLocks noGrp="1" noChangeAspect="1"/>
          </p:cNvPicPr>
          <p:nvPr>
            <p:ph idx="1"/>
          </p:nvPr>
        </p:nvPicPr>
        <p:blipFill>
          <a:blip r:embed="rId2"/>
          <a:stretch>
            <a:fillRect/>
          </a:stretch>
        </p:blipFill>
        <p:spPr>
          <a:xfrm>
            <a:off x="838200" y="1962782"/>
            <a:ext cx="10515600" cy="4077023"/>
          </a:xfrm>
        </p:spPr>
      </p:pic>
      <p:pic>
        <p:nvPicPr>
          <p:cNvPr id="8" name="Picture 8" descr="Text, logo&#10;&#10;Description automatically generated">
            <a:extLst>
              <a:ext uri="{FF2B5EF4-FFF2-40B4-BE49-F238E27FC236}">
                <a16:creationId xmlns:a16="http://schemas.microsoft.com/office/drawing/2014/main" id="{2AFEBB14-A3E5-E65C-31D4-F94117ABCA38}"/>
              </a:ext>
            </a:extLst>
          </p:cNvPr>
          <p:cNvPicPr>
            <a:picLocks noChangeAspect="1"/>
          </p:cNvPicPr>
          <p:nvPr/>
        </p:nvPicPr>
        <p:blipFill>
          <a:blip r:embed="rId3"/>
          <a:stretch>
            <a:fillRect/>
          </a:stretch>
        </p:blipFill>
        <p:spPr>
          <a:xfrm>
            <a:off x="-19664" y="136559"/>
            <a:ext cx="12133005" cy="2012882"/>
          </a:xfrm>
          <a:prstGeom prst="rect">
            <a:avLst/>
          </a:prstGeom>
        </p:spPr>
      </p:pic>
      <p:pic>
        <p:nvPicPr>
          <p:cNvPr id="9" name="Picture 9" descr="Text, logo&#10;&#10;Description automatically generated">
            <a:extLst>
              <a:ext uri="{FF2B5EF4-FFF2-40B4-BE49-F238E27FC236}">
                <a16:creationId xmlns:a16="http://schemas.microsoft.com/office/drawing/2014/main" id="{7ADFFB33-1D7F-925B-DB16-6AEB2D1F4926}"/>
              </a:ext>
            </a:extLst>
          </p:cNvPr>
          <p:cNvPicPr>
            <a:picLocks noChangeAspect="1"/>
          </p:cNvPicPr>
          <p:nvPr/>
        </p:nvPicPr>
        <p:blipFill>
          <a:blip r:embed="rId4"/>
          <a:stretch>
            <a:fillRect/>
          </a:stretch>
        </p:blipFill>
        <p:spPr>
          <a:xfrm>
            <a:off x="6899788" y="1718801"/>
            <a:ext cx="4635909" cy="1564560"/>
          </a:xfrm>
          <a:prstGeom prst="rect">
            <a:avLst/>
          </a:prstGeom>
        </p:spPr>
      </p:pic>
      <p:pic>
        <p:nvPicPr>
          <p:cNvPr id="10" name="Picture 10" descr="Text, logo&#10;&#10;Description automatically generated">
            <a:extLst>
              <a:ext uri="{FF2B5EF4-FFF2-40B4-BE49-F238E27FC236}">
                <a16:creationId xmlns:a16="http://schemas.microsoft.com/office/drawing/2014/main" id="{EECF9C7E-FA16-9958-683D-42AEB997151A}"/>
              </a:ext>
            </a:extLst>
          </p:cNvPr>
          <p:cNvPicPr>
            <a:picLocks noChangeAspect="1"/>
          </p:cNvPicPr>
          <p:nvPr/>
        </p:nvPicPr>
        <p:blipFill>
          <a:blip r:embed="rId5"/>
          <a:stretch>
            <a:fillRect/>
          </a:stretch>
        </p:blipFill>
        <p:spPr>
          <a:xfrm>
            <a:off x="5252885" y="3623799"/>
            <a:ext cx="4869425" cy="1355626"/>
          </a:xfrm>
          <a:prstGeom prst="rect">
            <a:avLst/>
          </a:prstGeom>
        </p:spPr>
      </p:pic>
      <p:sp>
        <p:nvSpPr>
          <p:cNvPr id="11" name="TextBox 10">
            <a:extLst>
              <a:ext uri="{FF2B5EF4-FFF2-40B4-BE49-F238E27FC236}">
                <a16:creationId xmlns:a16="http://schemas.microsoft.com/office/drawing/2014/main" id="{09678771-AA72-6098-B349-0B484F09E278}"/>
              </a:ext>
            </a:extLst>
          </p:cNvPr>
          <p:cNvSpPr txBox="1"/>
          <p:nvPr/>
        </p:nvSpPr>
        <p:spPr>
          <a:xfrm>
            <a:off x="5247967" y="2494935"/>
            <a:ext cx="2064774" cy="584775"/>
          </a:xfrm>
          <a:prstGeom prst="rect">
            <a:avLst/>
          </a:prstGeom>
          <a:solidFill>
            <a:schemeClr val="accent4">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7030A0"/>
                </a:solidFill>
                <a:cs typeface="Calibri"/>
              </a:rPr>
              <a:t>9M and 9N</a:t>
            </a:r>
            <a:endParaRPr lang="en-US" sz="3200" dirty="0">
              <a:solidFill>
                <a:srgbClr val="7030A0"/>
              </a:solidFill>
            </a:endParaRPr>
          </a:p>
        </p:txBody>
      </p:sp>
    </p:spTree>
    <p:extLst>
      <p:ext uri="{BB962C8B-B14F-4D97-AF65-F5344CB8AC3E}">
        <p14:creationId xmlns:p14="http://schemas.microsoft.com/office/powerpoint/2010/main" val="124820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66B47152-868C-956F-74C0-6DB0D588BD05}"/>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2" name="Title 1"/>
          <p:cNvSpPr>
            <a:spLocks noGrp="1"/>
          </p:cNvSpPr>
          <p:nvPr>
            <p:ph type="ctrTitle"/>
          </p:nvPr>
        </p:nvSpPr>
        <p:spPr>
          <a:xfrm>
            <a:off x="1524000" y="-1810619"/>
            <a:ext cx="9144000" cy="2900518"/>
          </a:xfrm>
        </p:spPr>
        <p:txBody>
          <a:bodyPr>
            <a:normAutofit/>
          </a:bodyPr>
          <a:lstStyle/>
          <a:p>
            <a:r>
              <a:rPr lang="en-US" dirty="0">
                <a:solidFill>
                  <a:srgbClr val="FFFFFF"/>
                </a:solidFill>
                <a:cs typeface="Calibri Light"/>
              </a:rPr>
              <a:t>Promise</a:t>
            </a:r>
            <a:endParaRPr lang="en-US" dirty="0">
              <a:solidFill>
                <a:srgbClr val="FFFFFF"/>
              </a:solidFill>
            </a:endParaRPr>
          </a:p>
        </p:txBody>
      </p:sp>
      <p:sp>
        <p:nvSpPr>
          <p:cNvPr id="3" name="Subtitle 2"/>
          <p:cNvSpPr>
            <a:spLocks noGrp="1"/>
          </p:cNvSpPr>
          <p:nvPr>
            <p:ph type="subTitle" idx="1"/>
          </p:nvPr>
        </p:nvSpPr>
        <p:spPr>
          <a:xfrm>
            <a:off x="1524000" y="4159404"/>
            <a:ext cx="9144000" cy="1098395"/>
          </a:xfrm>
        </p:spPr>
        <p:txBody>
          <a:bodyPr vert="horz" lIns="91440" tIns="45720" rIns="91440" bIns="45720" rtlCol="0" anchor="t">
            <a:noAutofit/>
          </a:bodyPr>
          <a:lstStyle/>
          <a:p>
            <a:r>
              <a:rPr lang="en-US" sz="2600" dirty="0">
                <a:solidFill>
                  <a:srgbClr val="FFFFFF"/>
                </a:solidFill>
                <a:cs typeface="Calibri"/>
              </a:rPr>
              <a:t>'This is my body, this is my blood, the blood of the covenant, which is poured out for many'</a:t>
            </a:r>
          </a:p>
          <a:p>
            <a:endParaRPr lang="en-US" sz="2600" dirty="0">
              <a:solidFill>
                <a:srgbClr val="FFFFFF"/>
              </a:solidFill>
              <a:cs typeface="Calibri"/>
            </a:endParaRPr>
          </a:p>
          <a:p>
            <a:r>
              <a:rPr lang="en-US" sz="2600" dirty="0">
                <a:solidFill>
                  <a:srgbClr val="FFFFFF"/>
                </a:solidFill>
                <a:cs typeface="Calibri"/>
              </a:rPr>
              <a:t>Thoughts and Prayers </a:t>
            </a:r>
          </a:p>
          <a:p>
            <a:r>
              <a:rPr lang="en-US" sz="2600" dirty="0">
                <a:solidFill>
                  <a:srgbClr val="FFFFFF"/>
                </a:solidFill>
                <a:cs typeface="Calibri"/>
              </a:rPr>
              <a:t>Monday 5th June – Friday 9th June</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A8AB-63B3-EAB8-E8AA-3C115B5DC31E}"/>
              </a:ext>
            </a:extLst>
          </p:cNvPr>
          <p:cNvSpPr>
            <a:spLocks noGrp="1"/>
          </p:cNvSpPr>
          <p:nvPr>
            <p:ph type="title"/>
          </p:nvPr>
        </p:nvSpPr>
        <p:spPr>
          <a:xfrm>
            <a:off x="193466" y="3752849"/>
            <a:ext cx="4024132" cy="2467064"/>
          </a:xfrm>
        </p:spPr>
        <p:txBody>
          <a:bodyPr anchor="ctr">
            <a:normAutofit/>
          </a:bodyPr>
          <a:lstStyle/>
          <a:p>
            <a:r>
              <a:rPr lang="en-US" sz="3600" dirty="0">
                <a:latin typeface="Baguet Script"/>
                <a:cs typeface="Calibri Light"/>
              </a:rPr>
              <a:t>What is a Promise?</a:t>
            </a:r>
            <a:endParaRPr lang="en-US" sz="3600" dirty="0">
              <a:latin typeface="Baguet Script"/>
            </a:endParaRPr>
          </a:p>
        </p:txBody>
      </p:sp>
      <p:pic>
        <p:nvPicPr>
          <p:cNvPr id="4" name="Picture 4" descr="A picture containing text, indoor, close&#10;&#10;Description automatically generated">
            <a:extLst>
              <a:ext uri="{FF2B5EF4-FFF2-40B4-BE49-F238E27FC236}">
                <a16:creationId xmlns:a16="http://schemas.microsoft.com/office/drawing/2014/main" id="{26D49E48-190F-D3C1-FF4F-E3FB73070F08}"/>
              </a:ext>
            </a:extLst>
          </p:cNvPr>
          <p:cNvPicPr>
            <a:picLocks noChangeAspect="1"/>
          </p:cNvPicPr>
          <p:nvPr/>
        </p:nvPicPr>
        <p:blipFill rotWithShape="1">
          <a:blip r:embed="rId2"/>
          <a:srcRect t="37842" r="-2" b="1976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61DEAAFC-57B3-C281-80E9-C1D9ECBC0F1B}"/>
              </a:ext>
            </a:extLst>
          </p:cNvPr>
          <p:cNvSpPr>
            <a:spLocks noGrp="1"/>
          </p:cNvSpPr>
          <p:nvPr>
            <p:ph idx="1"/>
          </p:nvPr>
        </p:nvSpPr>
        <p:spPr>
          <a:xfrm>
            <a:off x="4223982" y="3752850"/>
            <a:ext cx="7485413" cy="2452687"/>
          </a:xfrm>
        </p:spPr>
        <p:txBody>
          <a:bodyPr vert="horz" lIns="91440" tIns="45720" rIns="91440" bIns="45720" rtlCol="0" anchor="ctr">
            <a:normAutofit lnSpcReduction="10000"/>
          </a:bodyPr>
          <a:lstStyle/>
          <a:p>
            <a:pPr marL="0" indent="0">
              <a:buNone/>
            </a:pPr>
            <a:r>
              <a:rPr lang="en-US" sz="2000" dirty="0">
                <a:cs typeface="Calibri"/>
              </a:rPr>
              <a:t>A promise is a </a:t>
            </a:r>
            <a:r>
              <a:rPr lang="en-US" b="1" dirty="0">
                <a:solidFill>
                  <a:srgbClr val="7030A0"/>
                </a:solidFill>
                <a:latin typeface="Baguet Script"/>
                <a:cs typeface="Calibri"/>
              </a:rPr>
              <a:t>commitmen</a:t>
            </a:r>
            <a:r>
              <a:rPr lang="en-US" sz="2000" b="1" dirty="0">
                <a:solidFill>
                  <a:srgbClr val="7030A0"/>
                </a:solidFill>
                <a:latin typeface="Baguet Script"/>
                <a:cs typeface="Calibri"/>
              </a:rPr>
              <a:t>t</a:t>
            </a:r>
            <a:r>
              <a:rPr lang="en-US" sz="2000" dirty="0">
                <a:cs typeface="Calibri"/>
              </a:rPr>
              <a:t> or assurance given by one person to another that they will do something, refrain from doing something, or make something happen in the future. A promise is essentially a pledge or </a:t>
            </a:r>
            <a:r>
              <a:rPr lang="en-US" b="1" dirty="0">
                <a:solidFill>
                  <a:srgbClr val="7030A0"/>
                </a:solidFill>
                <a:latin typeface="Baguet Script"/>
                <a:cs typeface="Calibri"/>
              </a:rPr>
              <a:t>guarantee</a:t>
            </a:r>
            <a:r>
              <a:rPr lang="en-US" sz="2000" dirty="0">
                <a:cs typeface="Calibri"/>
              </a:rPr>
              <a:t> of a future action or outcome, and it implies a certain level of </a:t>
            </a:r>
            <a:r>
              <a:rPr lang="en-US" b="1" dirty="0">
                <a:solidFill>
                  <a:srgbClr val="7030A0"/>
                </a:solidFill>
                <a:latin typeface="Baguet Script"/>
                <a:cs typeface="Calibri"/>
              </a:rPr>
              <a:t>trust</a:t>
            </a:r>
            <a:r>
              <a:rPr lang="en-US" sz="2000" dirty="0">
                <a:cs typeface="Calibri"/>
              </a:rPr>
              <a:t> between the parties involved. The person making the promise is expected to fulfill it to the best of their ability, and failing to do so may be considered a breach of trust or contract</a:t>
            </a:r>
          </a:p>
        </p:txBody>
      </p:sp>
    </p:spTree>
    <p:extLst>
      <p:ext uri="{BB962C8B-B14F-4D97-AF65-F5344CB8AC3E}">
        <p14:creationId xmlns:p14="http://schemas.microsoft.com/office/powerpoint/2010/main" val="713736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A2E7C1E-2B5A-4BBA-AE51-1CD8C19309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7129CE-42D0-44BF-26C2-650BA01F2997}"/>
              </a:ext>
            </a:extLst>
          </p:cNvPr>
          <p:cNvSpPr>
            <a:spLocks noGrp="1"/>
          </p:cNvSpPr>
          <p:nvPr>
            <p:ph idx="1"/>
          </p:nvPr>
        </p:nvSpPr>
        <p:spPr>
          <a:xfrm>
            <a:off x="1994506" y="2258742"/>
            <a:ext cx="7728202" cy="3197917"/>
          </a:xfrm>
        </p:spPr>
        <p:txBody>
          <a:bodyPr vert="horz" lIns="91440" tIns="45720" rIns="91440" bIns="45720" rtlCol="0" anchor="t">
            <a:normAutofit/>
          </a:bodyPr>
          <a:lstStyle/>
          <a:p>
            <a:pPr marL="166878" indent="-166878" defTabSz="667512">
              <a:spcBef>
                <a:spcPts val="730"/>
              </a:spcBef>
            </a:pPr>
            <a:endParaRPr lang="en-US" sz="2044" kern="1200">
              <a:solidFill>
                <a:schemeClr val="tx1"/>
              </a:solidFill>
              <a:latin typeface="+mn-lt"/>
              <a:ea typeface="+mn-ea"/>
              <a:cs typeface="Calibri"/>
            </a:endParaRPr>
          </a:p>
          <a:p>
            <a:endParaRPr lang="en-US" dirty="0">
              <a:cs typeface="Calibri"/>
            </a:endParaRPr>
          </a:p>
        </p:txBody>
      </p:sp>
      <p:pic>
        <p:nvPicPr>
          <p:cNvPr id="4" name="Picture 4" descr="Shape, arrow&#10;&#10;Description automatically generated">
            <a:extLst>
              <a:ext uri="{FF2B5EF4-FFF2-40B4-BE49-F238E27FC236}">
                <a16:creationId xmlns:a16="http://schemas.microsoft.com/office/drawing/2014/main" id="{6A92295B-8CA0-CB1B-DA2C-7390381F86C6}"/>
              </a:ext>
            </a:extLst>
          </p:cNvPr>
          <p:cNvPicPr>
            <a:picLocks noChangeAspect="1"/>
          </p:cNvPicPr>
          <p:nvPr/>
        </p:nvPicPr>
        <p:blipFill rotWithShape="1">
          <a:blip r:embed="rId2"/>
          <a:srcRect l="6250" t="13580" r="15558" b="26543"/>
          <a:stretch/>
        </p:blipFill>
        <p:spPr>
          <a:xfrm>
            <a:off x="4113845" y="914400"/>
            <a:ext cx="6220254" cy="4968819"/>
          </a:xfrm>
          <a:prstGeom prst="rect">
            <a:avLst/>
          </a:prstGeom>
        </p:spPr>
      </p:pic>
      <p:sp>
        <p:nvSpPr>
          <p:cNvPr id="5" name="TextBox 4">
            <a:extLst>
              <a:ext uri="{FF2B5EF4-FFF2-40B4-BE49-F238E27FC236}">
                <a16:creationId xmlns:a16="http://schemas.microsoft.com/office/drawing/2014/main" id="{D20416FA-255B-9294-D825-00725C8C97CB}"/>
              </a:ext>
            </a:extLst>
          </p:cNvPr>
          <p:cNvSpPr txBox="1"/>
          <p:nvPr/>
        </p:nvSpPr>
        <p:spPr>
          <a:xfrm rot="19680000">
            <a:off x="5458777" y="1875754"/>
            <a:ext cx="1164830" cy="7663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667512">
              <a:spcAft>
                <a:spcPts val="600"/>
              </a:spcAft>
            </a:pPr>
            <a:r>
              <a:rPr lang="en-US" sz="1460" b="1" kern="1200">
                <a:solidFill>
                  <a:srgbClr val="7030A0"/>
                </a:solidFill>
                <a:latin typeface="+mn-lt"/>
                <a:ea typeface="+mn-ea"/>
                <a:cs typeface="Calibri"/>
              </a:rPr>
              <a:t>Work Harder In School</a:t>
            </a:r>
            <a:endParaRPr lang="en-US" sz="2000" b="1">
              <a:solidFill>
                <a:srgbClr val="7030A0"/>
              </a:solidFill>
            </a:endParaRPr>
          </a:p>
        </p:txBody>
      </p:sp>
      <p:sp>
        <p:nvSpPr>
          <p:cNvPr id="6" name="TextBox 5">
            <a:extLst>
              <a:ext uri="{FF2B5EF4-FFF2-40B4-BE49-F238E27FC236}">
                <a16:creationId xmlns:a16="http://schemas.microsoft.com/office/drawing/2014/main" id="{EB2074FC-F1E6-01BC-FF7A-CC4D0886C488}"/>
              </a:ext>
            </a:extLst>
          </p:cNvPr>
          <p:cNvSpPr txBox="1"/>
          <p:nvPr/>
        </p:nvSpPr>
        <p:spPr>
          <a:xfrm rot="1140000">
            <a:off x="6128258" y="2897640"/>
            <a:ext cx="1052827" cy="5416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667512">
              <a:spcAft>
                <a:spcPts val="600"/>
              </a:spcAft>
            </a:pPr>
            <a:r>
              <a:rPr lang="en-US" sz="1460" b="1" kern="1200">
                <a:solidFill>
                  <a:srgbClr val="FF0000"/>
                </a:solidFill>
                <a:latin typeface="+mn-lt"/>
                <a:ea typeface="+mn-ea"/>
                <a:cs typeface="Calibri"/>
              </a:rPr>
              <a:t>Be Kinder To Others</a:t>
            </a:r>
            <a:endParaRPr lang="en-US" sz="2000" b="1">
              <a:solidFill>
                <a:srgbClr val="FF0000"/>
              </a:solidFill>
            </a:endParaRPr>
          </a:p>
        </p:txBody>
      </p:sp>
      <p:sp>
        <p:nvSpPr>
          <p:cNvPr id="7" name="TextBox 6">
            <a:extLst>
              <a:ext uri="{FF2B5EF4-FFF2-40B4-BE49-F238E27FC236}">
                <a16:creationId xmlns:a16="http://schemas.microsoft.com/office/drawing/2014/main" id="{48BC5C5B-A7A7-D685-5A82-CF7293A76E70}"/>
              </a:ext>
            </a:extLst>
          </p:cNvPr>
          <p:cNvSpPr txBox="1"/>
          <p:nvPr/>
        </p:nvSpPr>
        <p:spPr>
          <a:xfrm rot="1500000">
            <a:off x="8300270" y="1824525"/>
            <a:ext cx="1030427" cy="5416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667512">
              <a:spcAft>
                <a:spcPts val="600"/>
              </a:spcAft>
            </a:pPr>
            <a:r>
              <a:rPr lang="en-US" sz="1460" b="1" kern="1200">
                <a:solidFill>
                  <a:schemeClr val="accent2"/>
                </a:solidFill>
                <a:latin typeface="+mn-lt"/>
                <a:ea typeface="+mn-ea"/>
                <a:cs typeface="Calibri"/>
              </a:rPr>
              <a:t>Help More at Home</a:t>
            </a:r>
            <a:endParaRPr lang="en-US" sz="2000">
              <a:solidFill>
                <a:schemeClr val="accent2"/>
              </a:solidFill>
              <a:cs typeface="Calibri" panose="020F0502020204030204"/>
            </a:endParaRPr>
          </a:p>
        </p:txBody>
      </p:sp>
      <p:sp>
        <p:nvSpPr>
          <p:cNvPr id="8" name="TextBox 7">
            <a:extLst>
              <a:ext uri="{FF2B5EF4-FFF2-40B4-BE49-F238E27FC236}">
                <a16:creationId xmlns:a16="http://schemas.microsoft.com/office/drawing/2014/main" id="{955E129D-4639-885F-57EB-BD6C07DE320C}"/>
              </a:ext>
            </a:extLst>
          </p:cNvPr>
          <p:cNvSpPr txBox="1"/>
          <p:nvPr/>
        </p:nvSpPr>
        <p:spPr>
          <a:xfrm rot="19920000">
            <a:off x="7729689" y="2529305"/>
            <a:ext cx="1008026" cy="9910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667512">
              <a:spcAft>
                <a:spcPts val="600"/>
              </a:spcAft>
            </a:pPr>
            <a:r>
              <a:rPr lang="en-US" sz="1460" b="1" kern="1200">
                <a:solidFill>
                  <a:schemeClr val="accent1">
                    <a:lumMod val="60000"/>
                    <a:lumOff val="40000"/>
                  </a:schemeClr>
                </a:solidFill>
                <a:latin typeface="+mn-lt"/>
                <a:ea typeface="+mn-ea"/>
                <a:cs typeface="Calibri"/>
              </a:rPr>
              <a:t>Take Up A Hobby That I Love</a:t>
            </a:r>
            <a:endParaRPr lang="en-US" b="1">
              <a:solidFill>
                <a:schemeClr val="accent1">
                  <a:lumMod val="60000"/>
                  <a:lumOff val="40000"/>
                </a:schemeClr>
              </a:solidFill>
              <a:cs typeface="Calibri" panose="020F0502020204030204"/>
            </a:endParaRPr>
          </a:p>
        </p:txBody>
      </p:sp>
      <p:sp>
        <p:nvSpPr>
          <p:cNvPr id="9" name="TextBox 8">
            <a:extLst>
              <a:ext uri="{FF2B5EF4-FFF2-40B4-BE49-F238E27FC236}">
                <a16:creationId xmlns:a16="http://schemas.microsoft.com/office/drawing/2014/main" id="{8C4BA60D-99E4-2247-391C-DA72CB6600FD}"/>
              </a:ext>
            </a:extLst>
          </p:cNvPr>
          <p:cNvSpPr txBox="1"/>
          <p:nvPr/>
        </p:nvSpPr>
        <p:spPr>
          <a:xfrm>
            <a:off x="6769000" y="3592853"/>
            <a:ext cx="2082831" cy="7663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667512">
              <a:spcAft>
                <a:spcPts val="600"/>
              </a:spcAft>
            </a:pPr>
            <a:r>
              <a:rPr lang="en-US" sz="1460" b="1" kern="1200">
                <a:solidFill>
                  <a:srgbClr val="FFC000"/>
                </a:solidFill>
                <a:latin typeface="+mn-lt"/>
                <a:ea typeface="+mn-ea"/>
                <a:cs typeface="Calibri"/>
              </a:rPr>
              <a:t>Persevere with something I find challenging</a:t>
            </a:r>
            <a:endParaRPr lang="en-US" sz="2000">
              <a:solidFill>
                <a:srgbClr val="FFC000"/>
              </a:solidFill>
              <a:cs typeface="Calibri" panose="020F0502020204030204"/>
            </a:endParaRPr>
          </a:p>
        </p:txBody>
      </p:sp>
      <p:sp>
        <p:nvSpPr>
          <p:cNvPr id="10" name="TextBox 9">
            <a:extLst>
              <a:ext uri="{FF2B5EF4-FFF2-40B4-BE49-F238E27FC236}">
                <a16:creationId xmlns:a16="http://schemas.microsoft.com/office/drawing/2014/main" id="{7803E751-F004-8889-0D0D-E14170C03C06}"/>
              </a:ext>
            </a:extLst>
          </p:cNvPr>
          <p:cNvSpPr txBox="1"/>
          <p:nvPr/>
        </p:nvSpPr>
        <p:spPr>
          <a:xfrm>
            <a:off x="1781700" y="1432254"/>
            <a:ext cx="2822474"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667512">
              <a:spcAft>
                <a:spcPts val="600"/>
              </a:spcAft>
            </a:pPr>
            <a:r>
              <a:rPr lang="en-US" kern="1200" dirty="0">
                <a:latin typeface="+mn-lt"/>
                <a:ea typeface="+mn-ea"/>
                <a:cs typeface="Calibri"/>
              </a:rPr>
              <a:t>On a piece of paper, write down one</a:t>
            </a:r>
            <a:r>
              <a:rPr lang="en-US" sz="2000" kern="1200" dirty="0">
                <a:latin typeface="+mn-lt"/>
                <a:ea typeface="+mn-ea"/>
                <a:cs typeface="Calibri"/>
              </a:rPr>
              <a:t> </a:t>
            </a:r>
            <a:r>
              <a:rPr lang="en-US" sz="2400" kern="1200" dirty="0">
                <a:solidFill>
                  <a:srgbClr val="FF0000"/>
                </a:solidFill>
                <a:latin typeface="Baguet Script"/>
                <a:cs typeface="Calibri"/>
              </a:rPr>
              <a:t>promise</a:t>
            </a:r>
            <a:r>
              <a:rPr lang="en-US" sz="2000" kern="1200" dirty="0">
                <a:latin typeface="+mn-lt"/>
                <a:ea typeface="+mn-ea"/>
                <a:cs typeface="Calibri"/>
              </a:rPr>
              <a:t> </a:t>
            </a:r>
            <a:r>
              <a:rPr lang="en-US" kern="1200" dirty="0">
                <a:latin typeface="+mn-lt"/>
                <a:ea typeface="+mn-ea"/>
                <a:cs typeface="Calibri"/>
              </a:rPr>
              <a:t>that you can make to yourself or others</a:t>
            </a:r>
            <a:endParaRPr lang="en-US" kern="1200" dirty="0">
              <a:latin typeface="+mn-lt"/>
              <a:cs typeface="Calibri"/>
            </a:endParaRPr>
          </a:p>
          <a:p>
            <a:pPr defTabSz="667512">
              <a:spcAft>
                <a:spcPts val="600"/>
              </a:spcAft>
            </a:pPr>
            <a:endParaRPr lang="en-US" kern="1200" dirty="0">
              <a:latin typeface="+mn-lt"/>
              <a:cs typeface="Calibri"/>
            </a:endParaRPr>
          </a:p>
          <a:p>
            <a:pPr defTabSz="667512">
              <a:spcAft>
                <a:spcPts val="600"/>
              </a:spcAft>
            </a:pPr>
            <a:r>
              <a:rPr lang="en-US" kern="1200" dirty="0">
                <a:latin typeface="+mn-lt"/>
                <a:ea typeface="+mn-ea"/>
                <a:cs typeface="Calibri"/>
              </a:rPr>
              <a:t>Consider why you are making this promise and what you hope to </a:t>
            </a:r>
            <a:r>
              <a:rPr lang="en-US" sz="2400" kern="1200" dirty="0">
                <a:solidFill>
                  <a:srgbClr val="FF0000"/>
                </a:solidFill>
                <a:latin typeface="Baguet Script"/>
                <a:cs typeface="Calibri"/>
              </a:rPr>
              <a:t>achieve</a:t>
            </a:r>
            <a:r>
              <a:rPr lang="en-US" kern="1200" dirty="0">
                <a:latin typeface="+mn-lt"/>
                <a:ea typeface="+mn-ea"/>
                <a:cs typeface="Calibri"/>
              </a:rPr>
              <a:t> by making it</a:t>
            </a:r>
            <a:endParaRPr lang="en-US" kern="1200" dirty="0">
              <a:latin typeface="+mn-lt"/>
              <a:cs typeface="Calibri"/>
            </a:endParaRPr>
          </a:p>
          <a:p>
            <a:pPr defTabSz="667512">
              <a:spcAft>
                <a:spcPts val="600"/>
              </a:spcAft>
            </a:pPr>
            <a:endParaRPr lang="en-US" kern="1200" dirty="0">
              <a:latin typeface="+mn-lt"/>
              <a:cs typeface="Calibri"/>
            </a:endParaRPr>
          </a:p>
          <a:p>
            <a:pPr defTabSz="667512">
              <a:spcAft>
                <a:spcPts val="600"/>
              </a:spcAft>
            </a:pPr>
            <a:r>
              <a:rPr lang="en-US" kern="1200" dirty="0">
                <a:latin typeface="+mn-lt"/>
                <a:ea typeface="+mn-ea"/>
                <a:cs typeface="Calibri"/>
              </a:rPr>
              <a:t>Think about what </a:t>
            </a:r>
            <a:r>
              <a:rPr lang="en-US" sz="2400" kern="1200" dirty="0">
                <a:solidFill>
                  <a:srgbClr val="FF0000"/>
                </a:solidFill>
                <a:latin typeface="Baguet Script"/>
                <a:cs typeface="Calibri"/>
              </a:rPr>
              <a:t>obstacles</a:t>
            </a:r>
            <a:r>
              <a:rPr lang="en-US" kern="1200" dirty="0">
                <a:latin typeface="+mn-lt"/>
                <a:ea typeface="+mn-ea"/>
                <a:cs typeface="Calibri"/>
              </a:rPr>
              <a:t> might be in your way when trying to keep this promise</a:t>
            </a:r>
            <a:endParaRPr lang="en-US" dirty="0">
              <a:cs typeface="Calibri"/>
            </a:endParaRPr>
          </a:p>
        </p:txBody>
      </p:sp>
    </p:spTree>
    <p:extLst>
      <p:ext uri="{BB962C8B-B14F-4D97-AF65-F5344CB8AC3E}">
        <p14:creationId xmlns:p14="http://schemas.microsoft.com/office/powerpoint/2010/main" val="4225627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37FE4-5048-C15E-5A45-CEB17AE27F3C}"/>
              </a:ext>
            </a:extLst>
          </p:cNvPr>
          <p:cNvSpPr>
            <a:spLocks noGrp="1"/>
          </p:cNvSpPr>
          <p:nvPr>
            <p:ph type="title"/>
          </p:nvPr>
        </p:nvSpPr>
        <p:spPr/>
        <p:txBody>
          <a:bodyPr/>
          <a:lstStyle/>
          <a:p>
            <a:endParaRPr lang="en-US"/>
          </a:p>
        </p:txBody>
      </p:sp>
      <p:pic>
        <p:nvPicPr>
          <p:cNvPr id="4" name="Picture 4" descr="A picture containing candle, dark&#10;&#10;Description automatically generated">
            <a:extLst>
              <a:ext uri="{FF2B5EF4-FFF2-40B4-BE49-F238E27FC236}">
                <a16:creationId xmlns:a16="http://schemas.microsoft.com/office/drawing/2014/main" id="{50D63D75-4B44-F7EA-9718-FAB64F1D673C}"/>
              </a:ext>
            </a:extLst>
          </p:cNvPr>
          <p:cNvPicPr>
            <a:picLocks noChangeAspect="1"/>
          </p:cNvPicPr>
          <p:nvPr/>
        </p:nvPicPr>
        <p:blipFill>
          <a:blip r:embed="rId2"/>
          <a:stretch>
            <a:fillRect/>
          </a:stretch>
        </p:blipFill>
        <p:spPr>
          <a:xfrm>
            <a:off x="-5750" y="9026"/>
            <a:ext cx="12217877" cy="6839948"/>
          </a:xfrm>
          <a:prstGeom prst="rect">
            <a:avLst/>
          </a:prstGeom>
        </p:spPr>
      </p:pic>
      <p:sp>
        <p:nvSpPr>
          <p:cNvPr id="7" name="Content Placeholder 2">
            <a:extLst>
              <a:ext uri="{FF2B5EF4-FFF2-40B4-BE49-F238E27FC236}">
                <a16:creationId xmlns:a16="http://schemas.microsoft.com/office/drawing/2014/main" id="{A2F27F63-2A5F-E673-E855-6EA37E3CF6D1}"/>
              </a:ext>
            </a:extLst>
          </p:cNvPr>
          <p:cNvSpPr>
            <a:spLocks noGrp="1"/>
          </p:cNvSpPr>
          <p:nvPr/>
        </p:nvSpPr>
        <p:spPr>
          <a:xfrm>
            <a:off x="8127521" y="157851"/>
            <a:ext cx="3959525"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bg1"/>
                </a:solidFill>
                <a:latin typeface="Bradley Hand ITC"/>
                <a:cs typeface="Calibri"/>
              </a:rPr>
              <a:t>Dear God,</a:t>
            </a:r>
          </a:p>
          <a:p>
            <a:pPr marL="0" indent="0">
              <a:buNone/>
            </a:pPr>
            <a:r>
              <a:rPr lang="en-US" sz="3000" dirty="0">
                <a:solidFill>
                  <a:schemeClr val="bg1"/>
                </a:solidFill>
                <a:latin typeface="Bradley Hand ITC"/>
                <a:cs typeface="Calibri"/>
              </a:rPr>
              <a:t>Thank you for the promises we make to ourselves and to others. Help us to have the strength and determination to keep those promises, even when it is difficult. Guide us to live with integrity and honor, so that our promises may be a source of joy and hope for ourselves and others. Amen.</a:t>
            </a:r>
            <a:endParaRPr lang="en-US">
              <a:solidFill>
                <a:schemeClr val="bg1"/>
              </a:solidFill>
              <a:latin typeface="Bradley Hand ITC"/>
              <a:cs typeface="Calibri"/>
            </a:endParaRPr>
          </a:p>
        </p:txBody>
      </p:sp>
    </p:spTree>
    <p:extLst>
      <p:ext uri="{BB962C8B-B14F-4D97-AF65-F5344CB8AC3E}">
        <p14:creationId xmlns:p14="http://schemas.microsoft.com/office/powerpoint/2010/main" val="3440389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66B47152-868C-956F-74C0-6DB0D588BD05}"/>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2" name="Title 1"/>
          <p:cNvSpPr>
            <a:spLocks noGrp="1"/>
          </p:cNvSpPr>
          <p:nvPr>
            <p:ph type="ctrTitle"/>
          </p:nvPr>
        </p:nvSpPr>
        <p:spPr>
          <a:xfrm>
            <a:off x="1524000" y="-1810619"/>
            <a:ext cx="9144000" cy="2900518"/>
          </a:xfrm>
        </p:spPr>
        <p:txBody>
          <a:bodyPr>
            <a:normAutofit/>
          </a:bodyPr>
          <a:lstStyle/>
          <a:p>
            <a:r>
              <a:rPr lang="en-US" dirty="0">
                <a:solidFill>
                  <a:srgbClr val="FFFFFF"/>
                </a:solidFill>
                <a:cs typeface="Calibri Light"/>
              </a:rPr>
              <a:t>Promise</a:t>
            </a:r>
            <a:endParaRPr lang="en-US" dirty="0">
              <a:solidFill>
                <a:srgbClr val="FFFFFF"/>
              </a:solidFill>
            </a:endParaRPr>
          </a:p>
        </p:txBody>
      </p:sp>
      <p:sp>
        <p:nvSpPr>
          <p:cNvPr id="3" name="Subtitle 2"/>
          <p:cNvSpPr>
            <a:spLocks noGrp="1"/>
          </p:cNvSpPr>
          <p:nvPr>
            <p:ph type="subTitle" idx="1"/>
          </p:nvPr>
        </p:nvSpPr>
        <p:spPr>
          <a:xfrm>
            <a:off x="1524000" y="4159404"/>
            <a:ext cx="9144000" cy="1098395"/>
          </a:xfrm>
        </p:spPr>
        <p:txBody>
          <a:bodyPr vert="horz" lIns="91440" tIns="45720" rIns="91440" bIns="45720" rtlCol="0" anchor="t">
            <a:noAutofit/>
          </a:bodyPr>
          <a:lstStyle/>
          <a:p>
            <a:r>
              <a:rPr lang="en-US" sz="2600" dirty="0">
                <a:solidFill>
                  <a:srgbClr val="FFFFFF"/>
                </a:solidFill>
                <a:cs typeface="Calibri"/>
              </a:rPr>
              <a:t>'This is my body, this is my blood, the blood of the covenant, which is poured out for many'</a:t>
            </a:r>
          </a:p>
          <a:p>
            <a:endParaRPr lang="en-US" sz="2600" dirty="0">
              <a:solidFill>
                <a:srgbClr val="FFFFFF"/>
              </a:solidFill>
              <a:cs typeface="Calibri"/>
            </a:endParaRPr>
          </a:p>
          <a:p>
            <a:r>
              <a:rPr lang="en-US" sz="2600" dirty="0">
                <a:solidFill>
                  <a:srgbClr val="FFFFFF"/>
                </a:solidFill>
                <a:cs typeface="Calibri"/>
              </a:rPr>
              <a:t>Thoughts and Prayers </a:t>
            </a:r>
          </a:p>
          <a:p>
            <a:r>
              <a:rPr lang="en-US" sz="2600" dirty="0">
                <a:solidFill>
                  <a:srgbClr val="FFFFFF"/>
                </a:solidFill>
                <a:cs typeface="Calibri"/>
              </a:rPr>
              <a:t>Monday 5th June – Friday 9th June</a:t>
            </a:r>
          </a:p>
        </p:txBody>
      </p:sp>
    </p:spTree>
    <p:extLst>
      <p:ext uri="{BB962C8B-B14F-4D97-AF65-F5344CB8AC3E}">
        <p14:creationId xmlns:p14="http://schemas.microsoft.com/office/powerpoint/2010/main" val="176052061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erson playing tennis&#10;&#10;Description automatically generated">
            <a:extLst>
              <a:ext uri="{FF2B5EF4-FFF2-40B4-BE49-F238E27FC236}">
                <a16:creationId xmlns:a16="http://schemas.microsoft.com/office/drawing/2014/main" id="{C0F1E72C-2D45-94A9-BEDE-C0B9F9417B5C}"/>
              </a:ext>
            </a:extLst>
          </p:cNvPr>
          <p:cNvPicPr>
            <a:picLocks noChangeAspect="1"/>
          </p:cNvPicPr>
          <p:nvPr/>
        </p:nvPicPr>
        <p:blipFill rotWithShape="1">
          <a:blip r:embed="rId2"/>
          <a:srcRect l="15781" t="8894" r="3320"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E5519E-0701-FD04-589D-69C4AB7EAEC5}"/>
              </a:ext>
            </a:extLst>
          </p:cNvPr>
          <p:cNvSpPr>
            <a:spLocks noGrp="1"/>
          </p:cNvSpPr>
          <p:nvPr>
            <p:ph type="title"/>
          </p:nvPr>
        </p:nvSpPr>
        <p:spPr>
          <a:xfrm>
            <a:off x="284830" y="485552"/>
            <a:ext cx="3438144" cy="1124712"/>
          </a:xfrm>
        </p:spPr>
        <p:txBody>
          <a:bodyPr anchor="b">
            <a:normAutofit/>
          </a:bodyPr>
          <a:lstStyle/>
          <a:p>
            <a:r>
              <a:rPr lang="en-US" sz="2800" dirty="0">
                <a:cs typeface="Calibri Light"/>
              </a:rPr>
              <a:t>Serena Williams</a:t>
            </a:r>
            <a:endParaRPr lang="en-US" sz="2800" dirty="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643416E-DE7B-CB00-ADCB-99136FB0E007}"/>
              </a:ext>
            </a:extLst>
          </p:cNvPr>
          <p:cNvSpPr>
            <a:spLocks noGrp="1"/>
          </p:cNvSpPr>
          <p:nvPr>
            <p:ph idx="1"/>
          </p:nvPr>
        </p:nvSpPr>
        <p:spPr>
          <a:xfrm>
            <a:off x="284829" y="6499299"/>
            <a:ext cx="3438906" cy="3207258"/>
          </a:xfrm>
        </p:spPr>
        <p:txBody>
          <a:bodyPr vert="horz" lIns="91440" tIns="45720" rIns="91440" bIns="45720" rtlCol="0" anchor="t">
            <a:normAutofit/>
          </a:bodyPr>
          <a:lstStyle/>
          <a:p>
            <a:pPr marL="0" indent="0">
              <a:buNone/>
            </a:pPr>
            <a:r>
              <a:rPr lang="en-US" sz="1700">
                <a:ea typeface="+mn-lt"/>
                <a:cs typeface="+mn-lt"/>
                <a:hlinkClick r:id="rId3"/>
              </a:rPr>
              <a:t>Serena Williams 'Still I Rise'</a:t>
            </a:r>
            <a:endParaRPr lang="en-US" sz="1700">
              <a:cs typeface="Calibri" panose="020F0502020204030204"/>
            </a:endParaRPr>
          </a:p>
        </p:txBody>
      </p:sp>
      <p:sp>
        <p:nvSpPr>
          <p:cNvPr id="5" name="TextBox 4">
            <a:extLst>
              <a:ext uri="{FF2B5EF4-FFF2-40B4-BE49-F238E27FC236}">
                <a16:creationId xmlns:a16="http://schemas.microsoft.com/office/drawing/2014/main" id="{1579B383-1430-90EA-83C5-6317C2CF7CC5}"/>
              </a:ext>
            </a:extLst>
          </p:cNvPr>
          <p:cNvSpPr txBox="1"/>
          <p:nvPr/>
        </p:nvSpPr>
        <p:spPr>
          <a:xfrm>
            <a:off x="281796" y="1719532"/>
            <a:ext cx="6581954"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Light"/>
                <a:cs typeface="Calibri Light"/>
              </a:rPr>
              <a:t>Serena Williams is widely regarded as one of the greatest tennis players of all time.</a:t>
            </a:r>
          </a:p>
          <a:p>
            <a:endParaRPr lang="en-US"/>
          </a:p>
          <a:p>
            <a:r>
              <a:rPr lang="en-US" dirty="0">
                <a:latin typeface="Calibri Light"/>
                <a:cs typeface="Calibri"/>
              </a:rPr>
              <a:t>Serena showed</a:t>
            </a:r>
            <a:r>
              <a:rPr lang="en-US" sz="2800" b="1" dirty="0">
                <a:solidFill>
                  <a:srgbClr val="00B0F0"/>
                </a:solidFill>
                <a:latin typeface="Baguet Script"/>
                <a:cs typeface="Calibri"/>
              </a:rPr>
              <a:t> promise</a:t>
            </a:r>
            <a:r>
              <a:rPr lang="en-US" dirty="0">
                <a:latin typeface="Calibri Light"/>
                <a:cs typeface="Calibri"/>
              </a:rPr>
              <a:t> from a very young age, winning her first professional tournament at the age of just 14. She went on to win her first Grand Slam title at the age of 17, and has since won a total of 23 Grand Slam singles titles, the most by any player in the Open Era.</a:t>
            </a:r>
            <a:endParaRPr lang="en-US"/>
          </a:p>
          <a:p>
            <a:endParaRPr lang="en-US"/>
          </a:p>
          <a:p>
            <a:r>
              <a:rPr lang="en-US" dirty="0">
                <a:solidFill>
                  <a:srgbClr val="374151"/>
                </a:solidFill>
                <a:latin typeface="Calibri Light"/>
                <a:ea typeface="+mn-lt"/>
                <a:cs typeface="+mn-lt"/>
              </a:rPr>
              <a:t>Despite her success, Serena has faced numerous </a:t>
            </a:r>
            <a:r>
              <a:rPr lang="en-US" sz="2400" b="1" dirty="0">
                <a:solidFill>
                  <a:srgbClr val="00B0F0"/>
                </a:solidFill>
                <a:latin typeface="Baguet Script"/>
                <a:ea typeface="+mn-lt"/>
                <a:cs typeface="+mn-lt"/>
              </a:rPr>
              <a:t>challenges</a:t>
            </a:r>
            <a:r>
              <a:rPr lang="en-US" dirty="0">
                <a:solidFill>
                  <a:srgbClr val="374151"/>
                </a:solidFill>
                <a:latin typeface="Calibri Light"/>
                <a:ea typeface="+mn-lt"/>
                <a:cs typeface="+mn-lt"/>
              </a:rPr>
              <a:t> throughout her career, including injuries, personal setbacks, and discrimination. However, she has always been </a:t>
            </a:r>
            <a:r>
              <a:rPr lang="en-US" sz="2400" dirty="0">
                <a:solidFill>
                  <a:srgbClr val="00B0F0"/>
                </a:solidFill>
                <a:latin typeface="Baguet Script"/>
                <a:ea typeface="+mn-lt"/>
                <a:cs typeface="+mn-lt"/>
              </a:rPr>
              <a:t>resilient</a:t>
            </a:r>
            <a:r>
              <a:rPr lang="en-US" dirty="0">
                <a:solidFill>
                  <a:srgbClr val="374151"/>
                </a:solidFill>
                <a:latin typeface="Calibri Light"/>
                <a:ea typeface="+mn-lt"/>
                <a:cs typeface="+mn-lt"/>
              </a:rPr>
              <a:t> and </a:t>
            </a:r>
            <a:r>
              <a:rPr lang="en-US" sz="2400" b="1" dirty="0">
                <a:solidFill>
                  <a:srgbClr val="00B0F0"/>
                </a:solidFill>
                <a:latin typeface="Calibri Light"/>
                <a:ea typeface="+mn-lt"/>
                <a:cs typeface="+mn-lt"/>
              </a:rPr>
              <a:t>determined</a:t>
            </a:r>
            <a:r>
              <a:rPr lang="en-US" dirty="0">
                <a:solidFill>
                  <a:srgbClr val="374151"/>
                </a:solidFill>
                <a:latin typeface="Calibri Light"/>
                <a:ea typeface="+mn-lt"/>
                <a:cs typeface="+mn-lt"/>
              </a:rPr>
              <a:t>, and has never given up on her dreams. Her ability to overcome adversity has been a key factor in her success, and has helped her to </a:t>
            </a:r>
            <a:r>
              <a:rPr lang="en-US" sz="2800" b="1" dirty="0">
                <a:solidFill>
                  <a:srgbClr val="00B0F0"/>
                </a:solidFill>
                <a:latin typeface="Baguet Script"/>
                <a:ea typeface="+mn-lt"/>
                <a:cs typeface="+mn-lt"/>
              </a:rPr>
              <a:t>fulfill the promise</a:t>
            </a:r>
            <a:r>
              <a:rPr lang="en-US" dirty="0">
                <a:solidFill>
                  <a:srgbClr val="374151"/>
                </a:solidFill>
                <a:latin typeface="Calibri Light"/>
                <a:ea typeface="+mn-lt"/>
                <a:cs typeface="+mn-lt"/>
              </a:rPr>
              <a:t> she showed as a young player.</a:t>
            </a:r>
            <a:endParaRPr lang="en-US" dirty="0">
              <a:solidFill>
                <a:srgbClr val="374151"/>
              </a:solidFill>
              <a:latin typeface="Calibri Light"/>
              <a:cs typeface="Calibri" panose="020F0502020204030204"/>
            </a:endParaRPr>
          </a:p>
        </p:txBody>
      </p:sp>
    </p:spTree>
    <p:extLst>
      <p:ext uri="{BB962C8B-B14F-4D97-AF65-F5344CB8AC3E}">
        <p14:creationId xmlns:p14="http://schemas.microsoft.com/office/powerpoint/2010/main" val="21297909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1796</Words>
  <Application>Microsoft Office PowerPoint</Application>
  <PresentationFormat>Widescreen</PresentationFormat>
  <Paragraphs>109</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Baguet Script</vt:lpstr>
      <vt:lpstr>Bradley Hand ITC</vt:lpstr>
      <vt:lpstr>Calibri</vt:lpstr>
      <vt:lpstr>Calibri Light</vt:lpstr>
      <vt:lpstr>Söhne</vt:lpstr>
      <vt:lpstr>office theme</vt:lpstr>
      <vt:lpstr>Promise</vt:lpstr>
      <vt:lpstr>PowerPoint Presentation</vt:lpstr>
      <vt:lpstr>PowerPoint Presentation</vt:lpstr>
      <vt:lpstr>Promise</vt:lpstr>
      <vt:lpstr>What is a Promise?</vt:lpstr>
      <vt:lpstr>PowerPoint Presentation</vt:lpstr>
      <vt:lpstr>PowerPoint Presentation</vt:lpstr>
      <vt:lpstr>Promise</vt:lpstr>
      <vt:lpstr>Serena Williams</vt:lpstr>
      <vt:lpstr>PowerPoint Presentation</vt:lpstr>
      <vt:lpstr>Let Us Pray</vt:lpstr>
      <vt:lpstr>Promise</vt:lpstr>
      <vt:lpstr>PowerPoint Presentation</vt:lpstr>
      <vt:lpstr>In pairs</vt:lpstr>
      <vt:lpstr>Scenario 1</vt:lpstr>
      <vt:lpstr>Scenario 2</vt:lpstr>
      <vt:lpstr>Scenario 3</vt:lpstr>
      <vt:lpstr>Scenario 4</vt:lpstr>
      <vt:lpstr>Let Us Pray</vt:lpstr>
      <vt:lpstr>Promise</vt:lpstr>
      <vt:lpstr>PowerPoint Presentation</vt:lpstr>
      <vt:lpstr>The scripture this week is taken from Mark 14:12-16</vt:lpstr>
      <vt:lpstr>Promise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Plass, Kate</dc:creator>
  <cp:lastModifiedBy>Plass, Kate</cp:lastModifiedBy>
  <cp:revision>374</cp:revision>
  <dcterms:created xsi:type="dcterms:W3CDTF">2023-05-16T08:22:39Z</dcterms:created>
  <dcterms:modified xsi:type="dcterms:W3CDTF">2023-05-25T09:37:59Z</dcterms:modified>
</cp:coreProperties>
</file>