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7" r:id="rId2"/>
    <p:sldId id="258" r:id="rId3"/>
    <p:sldId id="324" r:id="rId4"/>
    <p:sldId id="325" r:id="rId5"/>
    <p:sldId id="326" r:id="rId6"/>
    <p:sldId id="332" r:id="rId7"/>
    <p:sldId id="327" r:id="rId8"/>
    <p:sldId id="330" r:id="rId9"/>
    <p:sldId id="334" r:id="rId10"/>
    <p:sldId id="331" r:id="rId11"/>
    <p:sldId id="328" r:id="rId12"/>
    <p:sldId id="333" r:id="rId13"/>
    <p:sldId id="32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6F58"/>
    <a:srgbClr val="000000"/>
    <a:srgbClr val="FFFFFF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343" autoAdjust="0"/>
  </p:normalViewPr>
  <p:slideViewPr>
    <p:cSldViewPr snapToGrid="0">
      <p:cViewPr>
        <p:scale>
          <a:sx n="66" d="100"/>
          <a:sy n="66" d="100"/>
        </p:scale>
        <p:origin x="3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8CBB9-3516-4EFA-BB29-E97E48F8BC29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7C2D5-BA0C-4A49-B27A-16E346FF3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67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7C2D5-BA0C-4A49-B27A-16E346FF31B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49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7C2D5-BA0C-4A49-B27A-16E346FF31B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756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7C2D5-BA0C-4A49-B27A-16E346FF31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758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7C2D5-BA0C-4A49-B27A-16E346FF31B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117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7C2D5-BA0C-4A49-B27A-16E346FF31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46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9D0B-8A05-4E82-B310-81038F607780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E5A8-E788-48BF-BDEE-D790DDA0A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17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9D0B-8A05-4E82-B310-81038F607780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E5A8-E788-48BF-BDEE-D790DDA0A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88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9D0B-8A05-4E82-B310-81038F607780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E5A8-E788-48BF-BDEE-D790DDA0A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43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9D0B-8A05-4E82-B310-81038F607780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E5A8-E788-48BF-BDEE-D790DDA0A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35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9D0B-8A05-4E82-B310-81038F607780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E5A8-E788-48BF-BDEE-D790DDA0A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92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9D0B-8A05-4E82-B310-81038F607780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E5A8-E788-48BF-BDEE-D790DDA0A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79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9D0B-8A05-4E82-B310-81038F607780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E5A8-E788-48BF-BDEE-D790DDA0A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31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9D0B-8A05-4E82-B310-81038F607780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E5A8-E788-48BF-BDEE-D790DDA0A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56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9D0B-8A05-4E82-B310-81038F607780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E5A8-E788-48BF-BDEE-D790DDA0A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14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9D0B-8A05-4E82-B310-81038F607780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E5A8-E788-48BF-BDEE-D790DDA0A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07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9D0B-8A05-4E82-B310-81038F607780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E5A8-E788-48BF-BDEE-D790DDA0A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58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A9D0B-8A05-4E82-B310-81038F607780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6E5A8-E788-48BF-BDEE-D790DDA0A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00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iki healing classes with Hazel in Oxfo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4"/>
          <a:stretch/>
        </p:blipFill>
        <p:spPr bwMode="auto">
          <a:xfrm>
            <a:off x="-11082" y="-32674"/>
            <a:ext cx="12203082" cy="68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F07F9A-18CF-3152-FAB8-FB8B7CED15DD}"/>
              </a:ext>
            </a:extLst>
          </p:cNvPr>
          <p:cNvSpPr txBox="1"/>
          <p:nvPr/>
        </p:nvSpPr>
        <p:spPr>
          <a:xfrm>
            <a:off x="0" y="6344014"/>
            <a:ext cx="12203082" cy="523220"/>
          </a:xfrm>
          <a:prstGeom prst="rect">
            <a:avLst/>
          </a:prstGeom>
          <a:solidFill>
            <a:srgbClr val="0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Calibri"/>
              </a:rPr>
              <a:t>Thoughts and </a:t>
            </a:r>
            <a:r>
              <a:rPr lang="en-US" sz="2800" dirty="0" smtClean="0">
                <a:solidFill>
                  <a:schemeClr val="bg1"/>
                </a:solidFill>
                <a:cs typeface="Calibri"/>
              </a:rPr>
              <a:t>Prayers 22</a:t>
            </a:r>
            <a:r>
              <a:rPr lang="en-US" sz="2800" baseline="30000" dirty="0" smtClean="0">
                <a:solidFill>
                  <a:schemeClr val="bg1"/>
                </a:solidFill>
                <a:cs typeface="Calibri"/>
              </a:rPr>
              <a:t>nd</a:t>
            </a:r>
            <a:r>
              <a:rPr lang="en-US" sz="2800" dirty="0" smtClean="0">
                <a:solidFill>
                  <a:schemeClr val="bg1"/>
                </a:solidFill>
                <a:cs typeface="Calibri"/>
              </a:rPr>
              <a:t> – 26</a:t>
            </a:r>
            <a:r>
              <a:rPr lang="en-US" sz="2800" baseline="30000" dirty="0" smtClean="0">
                <a:solidFill>
                  <a:schemeClr val="bg1"/>
                </a:solidFill>
                <a:cs typeface="Calibri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cs typeface="Calibri"/>
              </a:rPr>
              <a:t> May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7616" y="2968368"/>
            <a:ext cx="707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000000"/>
                </a:solidFill>
                <a:latin typeface="Sitka Subheading" panose="02000505000000020004" pitchFamily="2" charset="0"/>
              </a:rPr>
              <a:t>Energy</a:t>
            </a:r>
            <a:endParaRPr lang="en-GB" sz="7200" b="1" dirty="0">
              <a:solidFill>
                <a:srgbClr val="000000"/>
              </a:solidFill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2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iki healing classes with Hazel in Oxfo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3" r="25231" b="5994"/>
          <a:stretch/>
        </p:blipFill>
        <p:spPr bwMode="auto">
          <a:xfrm>
            <a:off x="6633273" y="-17176"/>
            <a:ext cx="5548393" cy="68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83103" y="3660934"/>
            <a:ext cx="336006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3200" b="1" dirty="0" smtClean="0">
                <a:latin typeface="Segoe Script" panose="030B0504020000000003" pitchFamily="66" charset="0"/>
              </a:rPr>
              <a:t>Let us pray </a:t>
            </a:r>
            <a:endParaRPr lang="en-GB" sz="3200" b="1" dirty="0">
              <a:latin typeface="Segoe Script" panose="030B05040200000000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085" y="906334"/>
            <a:ext cx="524069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2600" dirty="0">
                <a:latin typeface="Candara" panose="020E0502030303020204" pitchFamily="34" charset="0"/>
              </a:rPr>
              <a:t>Dear God</a:t>
            </a:r>
            <a:r>
              <a:rPr lang="en-GB" sz="2600" dirty="0" smtClean="0">
                <a:latin typeface="Candara" panose="020E0502030303020204" pitchFamily="34" charset="0"/>
              </a:rPr>
              <a:t>,</a:t>
            </a:r>
          </a:p>
          <a:p>
            <a:pPr algn="ctr">
              <a:spcBef>
                <a:spcPts val="1200"/>
              </a:spcBef>
            </a:pPr>
            <a:r>
              <a:rPr lang="en-GB" sz="2600" dirty="0" smtClean="0">
                <a:latin typeface="Candara" panose="020E0502030303020204" pitchFamily="34" charset="0"/>
              </a:rPr>
              <a:t>Help us to embrace </a:t>
            </a:r>
            <a:r>
              <a:rPr lang="en-GB" sz="2600" dirty="0">
                <a:latin typeface="Candara" panose="020E0502030303020204" pitchFamily="34" charset="0"/>
              </a:rPr>
              <a:t>the universal energy that flows through all existence. </a:t>
            </a:r>
            <a:endParaRPr lang="en-GB" sz="2600" dirty="0" smtClean="0">
              <a:latin typeface="Candara" panose="020E0502030303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GB" sz="2600" dirty="0" smtClean="0">
                <a:latin typeface="Candara" panose="020E0502030303020204" pitchFamily="34" charset="0"/>
              </a:rPr>
              <a:t>May </a:t>
            </a:r>
            <a:r>
              <a:rPr lang="en-GB" sz="2600" dirty="0">
                <a:latin typeface="Candara" panose="020E0502030303020204" pitchFamily="34" charset="0"/>
              </a:rPr>
              <a:t>our understanding of energy guide us on a path of enlightenment and harmony. </a:t>
            </a:r>
            <a:endParaRPr lang="en-GB" sz="2600" dirty="0" smtClean="0">
              <a:latin typeface="Candara" panose="020E0502030303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GB" sz="2600" dirty="0" smtClean="0">
                <a:latin typeface="Candara" panose="020E0502030303020204" pitchFamily="34" charset="0"/>
              </a:rPr>
              <a:t>As </a:t>
            </a:r>
            <a:r>
              <a:rPr lang="en-GB" sz="2600" dirty="0">
                <a:latin typeface="Candara" panose="020E0502030303020204" pitchFamily="34" charset="0"/>
              </a:rPr>
              <a:t>we cultivate awareness and inner peace, may we become a source of light and love in the </a:t>
            </a:r>
            <a:r>
              <a:rPr lang="en-GB" sz="2600" dirty="0" smtClean="0">
                <a:latin typeface="Candara" panose="020E0502030303020204" pitchFamily="34" charset="0"/>
              </a:rPr>
              <a:t>world.</a:t>
            </a:r>
          </a:p>
          <a:p>
            <a:pPr algn="ctr">
              <a:spcBef>
                <a:spcPts val="1200"/>
              </a:spcBef>
            </a:pPr>
            <a:r>
              <a:rPr lang="en-GB" sz="2600" dirty="0" smtClean="0">
                <a:latin typeface="Candara" panose="020E0502030303020204" pitchFamily="34" charset="0"/>
              </a:rPr>
              <a:t>Amen</a:t>
            </a:r>
            <a:r>
              <a:rPr lang="en-GB" sz="2600" dirty="0">
                <a:latin typeface="Candara" panose="020E0502030303020204" pitchFamily="34" charset="0"/>
              </a:rPr>
              <a:t>.</a:t>
            </a:r>
            <a:endParaRPr lang="en-GB" sz="2600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7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iki healing classes with Hazel in Oxfo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4"/>
          <a:stretch/>
        </p:blipFill>
        <p:spPr bwMode="auto">
          <a:xfrm>
            <a:off x="-11082" y="-32674"/>
            <a:ext cx="12203082" cy="68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F07F9A-18CF-3152-FAB8-FB8B7CED15DD}"/>
              </a:ext>
            </a:extLst>
          </p:cNvPr>
          <p:cNvSpPr txBox="1"/>
          <p:nvPr/>
        </p:nvSpPr>
        <p:spPr>
          <a:xfrm>
            <a:off x="0" y="6344014"/>
            <a:ext cx="12203082" cy="523220"/>
          </a:xfrm>
          <a:prstGeom prst="rect">
            <a:avLst/>
          </a:prstGeom>
          <a:solidFill>
            <a:srgbClr val="0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Calibri"/>
              </a:rPr>
              <a:t>Thoughts and </a:t>
            </a:r>
            <a:r>
              <a:rPr lang="en-US" sz="2800" dirty="0" smtClean="0">
                <a:solidFill>
                  <a:schemeClr val="bg1"/>
                </a:solidFill>
                <a:cs typeface="Calibri"/>
              </a:rPr>
              <a:t>Prayers 22</a:t>
            </a:r>
            <a:r>
              <a:rPr lang="en-US" sz="2800" baseline="30000" dirty="0" smtClean="0">
                <a:solidFill>
                  <a:schemeClr val="bg1"/>
                </a:solidFill>
                <a:cs typeface="Calibri"/>
              </a:rPr>
              <a:t>nd</a:t>
            </a:r>
            <a:r>
              <a:rPr lang="en-US" sz="2800" dirty="0" smtClean="0">
                <a:solidFill>
                  <a:schemeClr val="bg1"/>
                </a:solidFill>
                <a:cs typeface="Calibri"/>
              </a:rPr>
              <a:t> – 26</a:t>
            </a:r>
            <a:r>
              <a:rPr lang="en-US" sz="2800" baseline="30000" dirty="0" smtClean="0">
                <a:solidFill>
                  <a:schemeClr val="bg1"/>
                </a:solidFill>
                <a:cs typeface="Calibri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cs typeface="Calibri"/>
              </a:rPr>
              <a:t> May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7616" y="2968368"/>
            <a:ext cx="707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000000"/>
                </a:solidFill>
                <a:latin typeface="Sitka Subheading" panose="02000505000000020004" pitchFamily="2" charset="0"/>
              </a:rPr>
              <a:t>Energy</a:t>
            </a:r>
            <a:endParaRPr lang="en-GB" sz="7200" b="1" dirty="0">
              <a:solidFill>
                <a:srgbClr val="000000"/>
              </a:solidFill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250" y="76200"/>
            <a:ext cx="877788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800" dirty="0">
                <a:latin typeface="Candara" panose="020E0502030303020204" pitchFamily="34" charset="0"/>
              </a:rPr>
              <a:t>The Solemnity of Pentecost is celebrated on the seventh Sunday after Easter (28</a:t>
            </a:r>
            <a:r>
              <a:rPr lang="en-GB" sz="2800" baseline="30000" dirty="0">
                <a:latin typeface="Candara" panose="020E0502030303020204" pitchFamily="34" charset="0"/>
              </a:rPr>
              <a:t>th</a:t>
            </a:r>
            <a:r>
              <a:rPr lang="en-GB" sz="2800" dirty="0">
                <a:latin typeface="Candara" panose="020E0502030303020204" pitchFamily="34" charset="0"/>
              </a:rPr>
              <a:t> May 2023) and marks the end of the Easter season. It is an important day in the Christian faith as it celebrates the gift of the </a:t>
            </a:r>
            <a:r>
              <a:rPr lang="en-GB" sz="2800" b="1" dirty="0">
                <a:latin typeface="Candara" panose="020E0502030303020204" pitchFamily="34" charset="0"/>
              </a:rPr>
              <a:t>Holy </a:t>
            </a:r>
            <a:r>
              <a:rPr lang="en-GB" sz="2800" b="1" dirty="0" smtClean="0">
                <a:latin typeface="Candara" panose="020E0502030303020204" pitchFamily="34" charset="0"/>
              </a:rPr>
              <a:t>Spirit</a:t>
            </a:r>
            <a:r>
              <a:rPr lang="en-GB" sz="2800" dirty="0" smtClean="0">
                <a:latin typeface="Candara" panose="020E0502030303020204" pitchFamily="34" charset="0"/>
              </a:rPr>
              <a:t>.</a:t>
            </a:r>
            <a:endParaRPr lang="en-GB" sz="2800" dirty="0">
              <a:latin typeface="Candara" panose="020E050203030302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800" b="1" dirty="0" smtClean="0">
                <a:latin typeface="Candara" panose="020E0502030303020204" pitchFamily="34" charset="0"/>
              </a:rPr>
              <a:t>How </a:t>
            </a:r>
            <a:r>
              <a:rPr lang="en-GB" sz="2800" b="1" dirty="0">
                <a:latin typeface="Candara" panose="020E0502030303020204" pitchFamily="34" charset="0"/>
              </a:rPr>
              <a:t>can the concept of the Holy Spirit be related to energy? How can the Holy Spirit provide positive energy to guide us in our daily lives?</a:t>
            </a:r>
          </a:p>
          <a:p>
            <a:pPr>
              <a:spcBef>
                <a:spcPts val="1200"/>
              </a:spcBef>
            </a:pPr>
            <a:endParaRPr lang="en-GB" sz="2800" dirty="0" smtClean="0">
              <a:latin typeface="Candara" panose="020E050203030302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800" dirty="0" smtClean="0">
                <a:latin typeface="Candara" panose="020E0502030303020204" pitchFamily="34" charset="0"/>
              </a:rPr>
              <a:t>The </a:t>
            </a:r>
            <a:r>
              <a:rPr lang="en-GB" sz="2800" dirty="0">
                <a:latin typeface="Candara" panose="020E0502030303020204" pitchFamily="34" charset="0"/>
              </a:rPr>
              <a:t>Holy Spirit is a positive </a:t>
            </a:r>
            <a:r>
              <a:rPr lang="en-GB" sz="3200" dirty="0">
                <a:latin typeface="Candara" panose="020E0502030303020204" pitchFamily="34" charset="0"/>
              </a:rPr>
              <a:t>source of energy </a:t>
            </a:r>
            <a:r>
              <a:rPr lang="en-GB" sz="2800" dirty="0">
                <a:latin typeface="Candara" panose="020E0502030303020204" pitchFamily="34" charset="0"/>
              </a:rPr>
              <a:t>that can guide us and give us the </a:t>
            </a:r>
            <a:r>
              <a:rPr lang="en-GB" sz="3200" dirty="0">
                <a:latin typeface="Candara" panose="020E0502030303020204" pitchFamily="34" charset="0"/>
              </a:rPr>
              <a:t>strength</a:t>
            </a:r>
            <a:r>
              <a:rPr lang="en-GB" sz="2800" dirty="0">
                <a:latin typeface="Candara" panose="020E0502030303020204" pitchFamily="34" charset="0"/>
              </a:rPr>
              <a:t> to do God's work. When we invite the Holy Spirit into our lives, we can tap into its positive energy to help us make </a:t>
            </a:r>
            <a:r>
              <a:rPr lang="en-GB" sz="3200" dirty="0">
                <a:latin typeface="Candara" panose="020E0502030303020204" pitchFamily="34" charset="0"/>
              </a:rPr>
              <a:t>positive choices and actions</a:t>
            </a:r>
            <a:r>
              <a:rPr lang="en-GB" sz="2800" dirty="0">
                <a:latin typeface="Candara" panose="020E0502030303020204" pitchFamily="34" charset="0"/>
              </a:rPr>
              <a:t> in our lives.</a:t>
            </a:r>
          </a:p>
          <a:p>
            <a:pPr>
              <a:spcBef>
                <a:spcPts val="1200"/>
              </a:spcBef>
            </a:pPr>
            <a:endParaRPr lang="en-GB" sz="2800" dirty="0">
              <a:latin typeface="Candara" panose="020E05020303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383" y="0"/>
            <a:ext cx="3223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0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iki healing classes with Hazel in Oxfo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3" r="25231" b="5994"/>
          <a:stretch/>
        </p:blipFill>
        <p:spPr bwMode="auto">
          <a:xfrm>
            <a:off x="6633273" y="-17176"/>
            <a:ext cx="5548393" cy="68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83103" y="3660934"/>
            <a:ext cx="336006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3200" b="1" dirty="0" smtClean="0">
                <a:latin typeface="Segoe Script" panose="030B0504020000000003" pitchFamily="66" charset="0"/>
              </a:rPr>
              <a:t>Let us pray </a:t>
            </a:r>
            <a:endParaRPr lang="en-GB" sz="3200" b="1" dirty="0">
              <a:latin typeface="Segoe Script" panose="030B05040200000000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085" y="964342"/>
            <a:ext cx="524069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2600" dirty="0">
                <a:latin typeface="Candara" panose="020E0502030303020204" pitchFamily="34" charset="0"/>
              </a:rPr>
              <a:t>Dear God, </a:t>
            </a:r>
          </a:p>
          <a:p>
            <a:pPr algn="ctr">
              <a:spcBef>
                <a:spcPts val="1200"/>
              </a:spcBef>
            </a:pPr>
            <a:r>
              <a:rPr lang="en-GB" sz="2600" dirty="0" smtClean="0">
                <a:latin typeface="Candara" panose="020E0502030303020204" pitchFamily="34" charset="0"/>
              </a:rPr>
              <a:t>As we </a:t>
            </a:r>
            <a:r>
              <a:rPr lang="en-GB" sz="2600" dirty="0" smtClean="0">
                <a:latin typeface="Candara" panose="020E0502030303020204" pitchFamily="34" charset="0"/>
              </a:rPr>
              <a:t>approach Pentecost Sunday, </a:t>
            </a:r>
            <a:r>
              <a:rPr lang="en-GB" sz="2600" dirty="0">
                <a:latin typeface="Candara" panose="020E0502030303020204" pitchFamily="34" charset="0"/>
              </a:rPr>
              <a:t>f</a:t>
            </a:r>
            <a:r>
              <a:rPr lang="en-GB" sz="2600" dirty="0" smtClean="0">
                <a:latin typeface="Candara" panose="020E0502030303020204" pitchFamily="34" charset="0"/>
              </a:rPr>
              <a:t>ill </a:t>
            </a:r>
            <a:r>
              <a:rPr lang="en-GB" sz="2600" dirty="0">
                <a:latin typeface="Candara" panose="020E0502030303020204" pitchFamily="34" charset="0"/>
              </a:rPr>
              <a:t>our hearts, minds, and souls with the </a:t>
            </a:r>
            <a:r>
              <a:rPr lang="en-GB" sz="2600" dirty="0" smtClean="0">
                <a:latin typeface="Candara" panose="020E0502030303020204" pitchFamily="34" charset="0"/>
              </a:rPr>
              <a:t>energy </a:t>
            </a:r>
            <a:r>
              <a:rPr lang="en-GB" sz="2600" dirty="0">
                <a:latin typeface="Candara" panose="020E0502030303020204" pitchFamily="34" charset="0"/>
              </a:rPr>
              <a:t>that empowers us to do your work in the world. </a:t>
            </a:r>
            <a:endParaRPr lang="en-GB" sz="2600" dirty="0" smtClean="0">
              <a:latin typeface="Candara" panose="020E0502030303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GB" sz="2600" dirty="0" smtClean="0">
                <a:latin typeface="Candara" panose="020E0502030303020204" pitchFamily="34" charset="0"/>
              </a:rPr>
              <a:t>May </a:t>
            </a:r>
            <a:r>
              <a:rPr lang="en-GB" sz="2600" dirty="0">
                <a:latin typeface="Candara" panose="020E0502030303020204" pitchFamily="34" charset="0"/>
              </a:rPr>
              <a:t>the fire of your Spirit burn brightly within us, illuminating our path and enabling us to make a positive difference in our communities and beyond. </a:t>
            </a:r>
            <a:endParaRPr lang="en-GB" sz="2600" dirty="0" smtClean="0">
              <a:latin typeface="Candara" panose="020E0502030303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GB" sz="2600" dirty="0" smtClean="0">
                <a:latin typeface="Candara" panose="020E0502030303020204" pitchFamily="34" charset="0"/>
              </a:rPr>
              <a:t>Amen</a:t>
            </a:r>
            <a:r>
              <a:rPr lang="en-GB" sz="2600" dirty="0">
                <a:latin typeface="Candara" panose="020E0502030303020204" pitchFamily="34" charset="0"/>
              </a:rPr>
              <a:t>.</a:t>
            </a:r>
            <a:endParaRPr lang="en-GB" sz="2600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5146097F-2A2C-49DF-A059-924D8016D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17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D1706A84-81A2-45FB-A908-7987E0F28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705" y="0"/>
            <a:ext cx="6374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1C7F65-56A5-429D-8395-045267966A57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MORNING PRAYER IN THE CHAPEL THIS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C1B45-F92A-4EC4-87B2-24D3E3F04645}"/>
              </a:ext>
            </a:extLst>
          </p:cNvPr>
          <p:cNvSpPr txBox="1"/>
          <p:nvPr/>
        </p:nvSpPr>
        <p:spPr>
          <a:xfrm>
            <a:off x="0" y="1532665"/>
            <a:ext cx="12192000" cy="3108543"/>
          </a:xfrm>
          <a:prstGeom prst="rect">
            <a:avLst/>
          </a:prstGeom>
          <a:solidFill>
            <a:schemeClr val="accent6">
              <a:lumMod val="20000"/>
              <a:lumOff val="80000"/>
              <a:alpha val="78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endParaRPr lang="en-GB" sz="2800" dirty="0" smtClean="0">
              <a:latin typeface="Candara" panose="020E0502030303020204" pitchFamily="34" charset="0"/>
            </a:endParaRPr>
          </a:p>
          <a:p>
            <a:pPr algn="ctr">
              <a:defRPr/>
            </a:pPr>
            <a:r>
              <a:rPr lang="en-GB" sz="2800" dirty="0">
                <a:latin typeface="Candara" panose="020E0502030303020204" pitchFamily="34" charset="0"/>
              </a:rPr>
              <a:t>Monday </a:t>
            </a:r>
            <a:r>
              <a:rPr lang="en-GB" sz="2800" dirty="0" smtClean="0">
                <a:latin typeface="Candara" panose="020E0502030303020204" pitchFamily="34" charset="0"/>
              </a:rPr>
              <a:t>22</a:t>
            </a:r>
            <a:r>
              <a:rPr lang="en-GB" sz="2800" baseline="30000" dirty="0" smtClean="0">
                <a:latin typeface="Candara" panose="020E0502030303020204" pitchFamily="34" charset="0"/>
              </a:rPr>
              <a:t>nd</a:t>
            </a:r>
            <a:r>
              <a:rPr lang="en-GB" sz="2800" dirty="0" smtClean="0">
                <a:latin typeface="Candara" panose="020E0502030303020204" pitchFamily="34" charset="0"/>
              </a:rPr>
              <a:t> May </a:t>
            </a:r>
            <a:r>
              <a:rPr lang="en-GB" sz="2800" dirty="0">
                <a:latin typeface="Candara" panose="020E0502030303020204" pitchFamily="34" charset="0"/>
              </a:rPr>
              <a:t>- </a:t>
            </a:r>
            <a:r>
              <a:rPr lang="en-GB" sz="2800" dirty="0" smtClean="0">
                <a:latin typeface="Candara" panose="020E0502030303020204" pitchFamily="34" charset="0"/>
              </a:rPr>
              <a:t>7R</a:t>
            </a:r>
          </a:p>
          <a:p>
            <a:pPr algn="ctr">
              <a:defRPr/>
            </a:pPr>
            <a:endParaRPr lang="en-GB" sz="2800" dirty="0">
              <a:latin typeface="Candara" panose="020E0502030303020204" pitchFamily="34" charset="0"/>
            </a:endParaRPr>
          </a:p>
          <a:p>
            <a:pPr algn="ctr">
              <a:defRPr/>
            </a:pPr>
            <a:r>
              <a:rPr lang="en-GB" sz="2800" dirty="0">
                <a:latin typeface="Candara" panose="020E0502030303020204" pitchFamily="34" charset="0"/>
              </a:rPr>
              <a:t>Tuesday </a:t>
            </a:r>
            <a:r>
              <a:rPr lang="en-GB" sz="2800" dirty="0" smtClean="0">
                <a:latin typeface="Candara" panose="020E0502030303020204" pitchFamily="34" charset="0"/>
              </a:rPr>
              <a:t>23</a:t>
            </a:r>
            <a:r>
              <a:rPr lang="en-GB" sz="2800" baseline="30000" dirty="0" smtClean="0">
                <a:latin typeface="Candara" panose="020E0502030303020204" pitchFamily="34" charset="0"/>
              </a:rPr>
              <a:t>rd</a:t>
            </a:r>
            <a:r>
              <a:rPr lang="en-GB" sz="2800" dirty="0" smtClean="0">
                <a:latin typeface="Candara" panose="020E0502030303020204" pitchFamily="34" charset="0"/>
              </a:rPr>
              <a:t> May </a:t>
            </a:r>
            <a:r>
              <a:rPr lang="en-GB" sz="2800" dirty="0">
                <a:latin typeface="Candara" panose="020E0502030303020204" pitchFamily="34" charset="0"/>
              </a:rPr>
              <a:t>- </a:t>
            </a:r>
            <a:r>
              <a:rPr lang="en-GB" sz="2800" dirty="0" smtClean="0">
                <a:latin typeface="Candara" panose="020E0502030303020204" pitchFamily="34" charset="0"/>
              </a:rPr>
              <a:t>7Y</a:t>
            </a:r>
          </a:p>
          <a:p>
            <a:pPr algn="ctr">
              <a:defRPr/>
            </a:pPr>
            <a:endParaRPr lang="en-GB" sz="2800" dirty="0">
              <a:latin typeface="Candara" panose="020E0502030303020204" pitchFamily="34" charset="0"/>
            </a:endParaRPr>
          </a:p>
          <a:p>
            <a:pPr algn="ctr">
              <a:defRPr/>
            </a:pPr>
            <a:r>
              <a:rPr lang="en-GB" sz="2800" dirty="0">
                <a:latin typeface="Candara" panose="020E0502030303020204" pitchFamily="34" charset="0"/>
              </a:rPr>
              <a:t>Wednesday </a:t>
            </a:r>
            <a:r>
              <a:rPr lang="en-GB" sz="2800" dirty="0" smtClean="0">
                <a:latin typeface="Candara" panose="020E0502030303020204" pitchFamily="34" charset="0"/>
              </a:rPr>
              <a:t>24</a:t>
            </a:r>
            <a:r>
              <a:rPr lang="en-GB" sz="2800" baseline="30000" dirty="0" smtClean="0">
                <a:latin typeface="Candara" panose="020E0502030303020204" pitchFamily="34" charset="0"/>
              </a:rPr>
              <a:t>th </a:t>
            </a:r>
            <a:r>
              <a:rPr lang="en-GB" sz="2800" dirty="0" smtClean="0">
                <a:latin typeface="Candara" panose="020E0502030303020204" pitchFamily="34" charset="0"/>
              </a:rPr>
              <a:t>May </a:t>
            </a:r>
            <a:r>
              <a:rPr lang="en-GB" sz="2800" dirty="0">
                <a:latin typeface="Candara" panose="020E0502030303020204" pitchFamily="34" charset="0"/>
              </a:rPr>
              <a:t>- </a:t>
            </a:r>
            <a:r>
              <a:rPr lang="en-GB" sz="2800" dirty="0" smtClean="0">
                <a:latin typeface="Candara" panose="020E0502030303020204" pitchFamily="34" charset="0"/>
              </a:rPr>
              <a:t>7M</a:t>
            </a:r>
          </a:p>
          <a:p>
            <a:pPr algn="ctr">
              <a:defRPr/>
            </a:pPr>
            <a:r>
              <a:rPr lang="en-GB" sz="2800" dirty="0" smtClean="0">
                <a:latin typeface="Candara" panose="020E0502030303020204" pitchFamily="34" charset="0"/>
              </a:rPr>
              <a:t> </a:t>
            </a:r>
            <a:endParaRPr kumimoji="0" lang="en-GB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46825" y="3143250"/>
            <a:ext cx="78451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 smtClean="0">
                <a:latin typeface="Candara" panose="020E0502030303020204" pitchFamily="34" charset="0"/>
              </a:rPr>
              <a:t>This is a scientific definition. How would you define it on a personal level? What </a:t>
            </a:r>
            <a:r>
              <a:rPr lang="en-GB" sz="2400" b="1" dirty="0">
                <a:latin typeface="Candara" panose="020E0502030303020204" pitchFamily="34" charset="0"/>
              </a:rPr>
              <a:t>does energy mean to you? How do you think it affects your daily life</a:t>
            </a:r>
            <a:r>
              <a:rPr lang="en-GB" sz="2400" b="1" dirty="0" smtClean="0">
                <a:latin typeface="Candara" panose="020E0502030303020204" pitchFamily="34" charset="0"/>
              </a:rPr>
              <a:t>? Discuss your ideas.</a:t>
            </a:r>
            <a:endParaRPr lang="en-GB" sz="2400" dirty="0">
              <a:latin typeface="Candara" panose="020E050203030302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400" dirty="0" smtClean="0">
                <a:latin typeface="Candara" panose="020E0502030303020204" pitchFamily="34" charset="0"/>
              </a:rPr>
              <a:t>Energy </a:t>
            </a:r>
            <a:r>
              <a:rPr lang="en-GB" sz="2400" dirty="0">
                <a:latin typeface="Candara" panose="020E0502030303020204" pitchFamily="34" charset="0"/>
              </a:rPr>
              <a:t>is a force that is present in everything around us, including our thoughts and emotions. We can use this energy to bring </a:t>
            </a:r>
            <a:r>
              <a:rPr lang="en-GB" sz="2800" dirty="0">
                <a:latin typeface="Candara" panose="020E0502030303020204" pitchFamily="34" charset="0"/>
              </a:rPr>
              <a:t>positive change </a:t>
            </a:r>
            <a:r>
              <a:rPr lang="en-GB" sz="2400" dirty="0">
                <a:latin typeface="Candara" panose="020E0502030303020204" pitchFamily="34" charset="0"/>
              </a:rPr>
              <a:t>into our lives and the lives of those around us. When we focus our thoughts and actions on positive energy, we can attract </a:t>
            </a:r>
            <a:r>
              <a:rPr lang="en-GB" sz="2800" dirty="0">
                <a:latin typeface="Candara" panose="020E0502030303020204" pitchFamily="34" charset="0"/>
              </a:rPr>
              <a:t>positive outcomes</a:t>
            </a:r>
            <a:r>
              <a:rPr lang="en-GB" sz="2400" dirty="0">
                <a:latin typeface="Candara" panose="020E0502030303020204" pitchFamily="34" charset="0"/>
              </a:rPr>
              <a:t>.</a:t>
            </a:r>
            <a:endParaRPr lang="en-GB" sz="2400" dirty="0" smtClean="0">
              <a:latin typeface="Candara" panose="020E0502030303020204" pitchFamily="34" charset="0"/>
            </a:endParaRPr>
          </a:p>
        </p:txBody>
      </p:sp>
      <p:pic>
        <p:nvPicPr>
          <p:cNvPr id="2054" name="Picture 6" descr="How Long Would It Take to Read the Whole Dictionary? | Reader's Dig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98"/>
          <a:stretch/>
        </p:blipFill>
        <p:spPr bwMode="auto">
          <a:xfrm>
            <a:off x="4257675" y="-19050"/>
            <a:ext cx="7934325" cy="300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73437" y="169812"/>
            <a:ext cx="36418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If we look in the dictionary, energy is defined as </a:t>
            </a:r>
            <a:r>
              <a:rPr lang="en-GB" sz="2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the ability </a:t>
            </a:r>
            <a:r>
              <a:rPr lang="en-GB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to do </a:t>
            </a:r>
            <a:r>
              <a:rPr lang="en-GB" sz="2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work.</a:t>
            </a:r>
            <a:endParaRPr lang="en-GB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98" y="-24981"/>
            <a:ext cx="4261473" cy="6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4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iki healing classes with Hazel in Oxfo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3" r="25231" b="5994"/>
          <a:stretch/>
        </p:blipFill>
        <p:spPr bwMode="auto">
          <a:xfrm>
            <a:off x="6633273" y="-17176"/>
            <a:ext cx="5548393" cy="68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83103" y="3660934"/>
            <a:ext cx="336006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3200" b="1" dirty="0" smtClean="0">
                <a:latin typeface="Segoe Script" panose="030B0504020000000003" pitchFamily="66" charset="0"/>
              </a:rPr>
              <a:t>Let us pray </a:t>
            </a:r>
            <a:endParaRPr lang="en-GB" sz="3200" b="1" dirty="0">
              <a:latin typeface="Segoe Script" panose="030B05040200000000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665" y="700463"/>
            <a:ext cx="5240693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2600" dirty="0">
                <a:latin typeface="Candara" panose="020E0502030303020204" pitchFamily="34" charset="0"/>
              </a:rPr>
              <a:t>Dear God, </a:t>
            </a:r>
            <a:endParaRPr lang="en-GB" sz="2600" dirty="0" smtClean="0">
              <a:latin typeface="Candara" panose="020E0502030303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GB" sz="2600" dirty="0" smtClean="0">
                <a:latin typeface="Candara" panose="020E0502030303020204" pitchFamily="34" charset="0"/>
              </a:rPr>
              <a:t>We </a:t>
            </a:r>
            <a:r>
              <a:rPr lang="en-GB" sz="2600" dirty="0">
                <a:latin typeface="Candara" panose="020E0502030303020204" pitchFamily="34" charset="0"/>
              </a:rPr>
              <a:t>thank you for the gift of energy in our lives. </a:t>
            </a:r>
            <a:endParaRPr lang="en-GB" sz="2600" dirty="0" smtClean="0">
              <a:latin typeface="Candara" panose="020E0502030303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GB" sz="2600" dirty="0" smtClean="0">
                <a:latin typeface="Candara" panose="020E0502030303020204" pitchFamily="34" charset="0"/>
              </a:rPr>
              <a:t>Help </a:t>
            </a:r>
            <a:r>
              <a:rPr lang="en-GB" sz="2600" dirty="0">
                <a:latin typeface="Candara" panose="020E0502030303020204" pitchFamily="34" charset="0"/>
              </a:rPr>
              <a:t>us use positive energy to radiate love, compassion, and kindness. </a:t>
            </a:r>
            <a:endParaRPr lang="en-GB" sz="2600" dirty="0" smtClean="0">
              <a:latin typeface="Candara" panose="020E0502030303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GB" sz="2600" dirty="0" smtClean="0">
                <a:latin typeface="Candara" panose="020E0502030303020204" pitchFamily="34" charset="0"/>
              </a:rPr>
              <a:t>Grant </a:t>
            </a:r>
            <a:r>
              <a:rPr lang="en-GB" sz="2600" dirty="0">
                <a:latin typeface="Candara" panose="020E0502030303020204" pitchFamily="34" charset="0"/>
              </a:rPr>
              <a:t>us strength to overcome negativity and fear, replacing them with positivity and hope</a:t>
            </a:r>
            <a:r>
              <a:rPr lang="en-GB" sz="2600" dirty="0" smtClean="0">
                <a:latin typeface="Candara" panose="020E0502030303020204" pitchFamily="34" charset="0"/>
              </a:rPr>
              <a:t>.</a:t>
            </a:r>
          </a:p>
          <a:p>
            <a:pPr algn="ctr">
              <a:spcBef>
                <a:spcPts val="1200"/>
              </a:spcBef>
            </a:pPr>
            <a:r>
              <a:rPr lang="en-GB" sz="2600" dirty="0" smtClean="0">
                <a:latin typeface="Candara" panose="020E0502030303020204" pitchFamily="34" charset="0"/>
              </a:rPr>
              <a:t>May </a:t>
            </a:r>
            <a:r>
              <a:rPr lang="en-GB" sz="2600" dirty="0">
                <a:latin typeface="Candara" panose="020E0502030303020204" pitchFamily="34" charset="0"/>
              </a:rPr>
              <a:t>we be grateful for the interconnection of all things. </a:t>
            </a:r>
            <a:endParaRPr lang="en-GB" sz="2600" dirty="0" smtClean="0">
              <a:latin typeface="Candara" panose="020E0502030303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GB" sz="2600" dirty="0" smtClean="0">
                <a:latin typeface="Candara" panose="020E0502030303020204" pitchFamily="34" charset="0"/>
              </a:rPr>
              <a:t>Amen</a:t>
            </a:r>
            <a:r>
              <a:rPr lang="en-GB" sz="2600" dirty="0">
                <a:latin typeface="Candara" panose="020E0502030303020204" pitchFamily="34" charset="0"/>
              </a:rPr>
              <a:t>.</a:t>
            </a:r>
            <a:endParaRPr lang="en-GB" sz="2600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iki healing classes with Hazel in Oxfo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4"/>
          <a:stretch/>
        </p:blipFill>
        <p:spPr bwMode="auto">
          <a:xfrm>
            <a:off x="-11082" y="-32674"/>
            <a:ext cx="12203082" cy="68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F07F9A-18CF-3152-FAB8-FB8B7CED15DD}"/>
              </a:ext>
            </a:extLst>
          </p:cNvPr>
          <p:cNvSpPr txBox="1"/>
          <p:nvPr/>
        </p:nvSpPr>
        <p:spPr>
          <a:xfrm>
            <a:off x="0" y="6344014"/>
            <a:ext cx="12203082" cy="523220"/>
          </a:xfrm>
          <a:prstGeom prst="rect">
            <a:avLst/>
          </a:prstGeom>
          <a:solidFill>
            <a:srgbClr val="0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Calibri"/>
              </a:rPr>
              <a:t>Thoughts and </a:t>
            </a:r>
            <a:r>
              <a:rPr lang="en-US" sz="2800" dirty="0" smtClean="0">
                <a:solidFill>
                  <a:schemeClr val="bg1"/>
                </a:solidFill>
                <a:cs typeface="Calibri"/>
              </a:rPr>
              <a:t>Prayers 22</a:t>
            </a:r>
            <a:r>
              <a:rPr lang="en-US" sz="2800" baseline="30000" dirty="0" smtClean="0">
                <a:solidFill>
                  <a:schemeClr val="bg1"/>
                </a:solidFill>
                <a:cs typeface="Calibri"/>
              </a:rPr>
              <a:t>nd</a:t>
            </a:r>
            <a:r>
              <a:rPr lang="en-US" sz="2800" dirty="0" smtClean="0">
                <a:solidFill>
                  <a:schemeClr val="bg1"/>
                </a:solidFill>
                <a:cs typeface="Calibri"/>
              </a:rPr>
              <a:t> – 26</a:t>
            </a:r>
            <a:r>
              <a:rPr lang="en-US" sz="2800" baseline="30000" dirty="0" smtClean="0">
                <a:solidFill>
                  <a:schemeClr val="bg1"/>
                </a:solidFill>
                <a:cs typeface="Calibri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cs typeface="Calibri"/>
              </a:rPr>
              <a:t> May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7616" y="2968368"/>
            <a:ext cx="707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000000"/>
                </a:solidFill>
                <a:latin typeface="Sitka Subheading" panose="02000505000000020004" pitchFamily="2" charset="0"/>
              </a:rPr>
              <a:t>Energy</a:t>
            </a:r>
            <a:endParaRPr lang="en-GB" sz="7200" b="1" dirty="0">
              <a:solidFill>
                <a:srgbClr val="000000"/>
              </a:solidFill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45944" y="-43542"/>
            <a:ext cx="5747656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dirty="0">
                <a:latin typeface="Candara" panose="020E0502030303020204" pitchFamily="34" charset="0"/>
              </a:rPr>
              <a:t>The Feast of St. </a:t>
            </a:r>
            <a:r>
              <a:rPr lang="en-GB" sz="2400" dirty="0" smtClean="0">
                <a:latin typeface="Candara" panose="020E0502030303020204" pitchFamily="34" charset="0"/>
              </a:rPr>
              <a:t>Augustine is celebrated </a:t>
            </a:r>
            <a:r>
              <a:rPr lang="en-GB" sz="2400" dirty="0">
                <a:latin typeface="Candara" panose="020E0502030303020204" pitchFamily="34" charset="0"/>
              </a:rPr>
              <a:t>on </a:t>
            </a:r>
            <a:r>
              <a:rPr lang="en-GB" sz="2400" b="1" dirty="0">
                <a:latin typeface="Candara" panose="020E0502030303020204" pitchFamily="34" charset="0"/>
              </a:rPr>
              <a:t>May </a:t>
            </a:r>
            <a:r>
              <a:rPr lang="en-GB" sz="2400" b="1" dirty="0" smtClean="0">
                <a:latin typeface="Candara" panose="020E0502030303020204" pitchFamily="34" charset="0"/>
              </a:rPr>
              <a:t>27</a:t>
            </a:r>
            <a:r>
              <a:rPr lang="en-GB" sz="2400" b="1" baseline="30000" dirty="0" smtClean="0">
                <a:latin typeface="Candara" panose="020E0502030303020204" pitchFamily="34" charset="0"/>
              </a:rPr>
              <a:t>th</a:t>
            </a:r>
            <a:r>
              <a:rPr lang="en-GB" sz="2400" dirty="0" smtClean="0">
                <a:latin typeface="Candara" panose="020E0502030303020204" pitchFamily="34" charset="0"/>
              </a:rPr>
              <a:t>. </a:t>
            </a:r>
            <a:r>
              <a:rPr lang="en-GB" sz="2400" dirty="0">
                <a:latin typeface="Candara" panose="020E0502030303020204" pitchFamily="34" charset="0"/>
              </a:rPr>
              <a:t>St</a:t>
            </a:r>
            <a:r>
              <a:rPr lang="en-GB" sz="2400" dirty="0">
                <a:latin typeface="Candara" panose="020E0502030303020204" pitchFamily="34" charset="0"/>
              </a:rPr>
              <a:t>. Augustine of Canterbury was a </a:t>
            </a:r>
            <a:r>
              <a:rPr lang="en-GB" sz="2400" dirty="0" smtClean="0">
                <a:latin typeface="Candara" panose="020E0502030303020204" pitchFamily="34" charset="0"/>
              </a:rPr>
              <a:t>monk </a:t>
            </a:r>
            <a:r>
              <a:rPr lang="en-GB" sz="2400" dirty="0">
                <a:latin typeface="Candara" panose="020E0502030303020204" pitchFamily="34" charset="0"/>
              </a:rPr>
              <a:t>who was sent by Pope Gregory the Great to </a:t>
            </a:r>
            <a:r>
              <a:rPr lang="en-GB" sz="2400" dirty="0" smtClean="0">
                <a:latin typeface="Candara" panose="020E0502030303020204" pitchFamily="34" charset="0"/>
              </a:rPr>
              <a:t>England</a:t>
            </a:r>
            <a:r>
              <a:rPr lang="en-GB" sz="2400" dirty="0">
                <a:latin typeface="Candara" panose="020E0502030303020204" pitchFamily="34" charset="0"/>
              </a:rPr>
              <a:t>. He arrived in Kent in the </a:t>
            </a:r>
            <a:r>
              <a:rPr lang="en-GB" sz="2400" b="1" dirty="0">
                <a:latin typeface="Candara" panose="020E0502030303020204" pitchFamily="34" charset="0"/>
              </a:rPr>
              <a:t>year 597 </a:t>
            </a:r>
            <a:r>
              <a:rPr lang="en-GB" sz="2400" dirty="0">
                <a:latin typeface="Candara" panose="020E0502030303020204" pitchFamily="34" charset="0"/>
              </a:rPr>
              <a:t>and was successful in converting King Ethelbert and many of his subjects to Christianity. </a:t>
            </a:r>
            <a:r>
              <a:rPr lang="en-GB" sz="2400" dirty="0" smtClean="0">
                <a:latin typeface="Candara" panose="020E0502030303020204" pitchFamily="34" charset="0"/>
              </a:rPr>
              <a:t>He became </a:t>
            </a:r>
            <a:r>
              <a:rPr lang="en-GB" sz="2400" dirty="0">
                <a:latin typeface="Candara" panose="020E0502030303020204" pitchFamily="34" charset="0"/>
              </a:rPr>
              <a:t>the first </a:t>
            </a:r>
            <a:r>
              <a:rPr lang="en-GB" sz="2400" b="1" dirty="0">
                <a:latin typeface="Candara" panose="020E0502030303020204" pitchFamily="34" charset="0"/>
              </a:rPr>
              <a:t>Archbishop of Canterbury</a:t>
            </a:r>
            <a:r>
              <a:rPr lang="en-GB" sz="2400" dirty="0">
                <a:latin typeface="Candara" panose="020E0502030303020204" pitchFamily="34" charset="0"/>
              </a:rPr>
              <a:t>, and his mission paved the way for the </a:t>
            </a:r>
            <a:r>
              <a:rPr lang="en-GB" sz="2400" b="1" dirty="0">
                <a:latin typeface="Candara" panose="020E0502030303020204" pitchFamily="34" charset="0"/>
              </a:rPr>
              <a:t>spread of Christianity </a:t>
            </a:r>
            <a:r>
              <a:rPr lang="en-GB" sz="2400" dirty="0">
                <a:latin typeface="Candara" panose="020E0502030303020204" pitchFamily="34" charset="0"/>
              </a:rPr>
              <a:t>throughout </a:t>
            </a:r>
            <a:r>
              <a:rPr lang="en-GB" sz="2400" dirty="0" smtClean="0">
                <a:latin typeface="Candara" panose="020E0502030303020204" pitchFamily="34" charset="0"/>
              </a:rPr>
              <a:t>England.</a:t>
            </a:r>
            <a:endParaRPr lang="en-GB" sz="2400" dirty="0">
              <a:latin typeface="Candara" panose="020E050203030302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400" dirty="0">
                <a:latin typeface="Candara" panose="020E0502030303020204" pitchFamily="34" charset="0"/>
              </a:rPr>
              <a:t>St. </a:t>
            </a:r>
            <a:r>
              <a:rPr lang="en-GB" sz="2400" dirty="0" smtClean="0">
                <a:latin typeface="Candara" panose="020E0502030303020204" pitchFamily="34" charset="0"/>
              </a:rPr>
              <a:t>Augustine's </a:t>
            </a:r>
            <a:r>
              <a:rPr lang="en-GB" sz="2400" dirty="0">
                <a:latin typeface="Candara" panose="020E0502030303020204" pitchFamily="34" charset="0"/>
              </a:rPr>
              <a:t>mission </a:t>
            </a:r>
            <a:r>
              <a:rPr lang="en-GB" sz="2400" dirty="0" smtClean="0">
                <a:latin typeface="Candara" panose="020E0502030303020204" pitchFamily="34" charset="0"/>
              </a:rPr>
              <a:t>required </a:t>
            </a:r>
            <a:r>
              <a:rPr lang="en-GB" sz="2400" b="1" dirty="0">
                <a:latin typeface="Candara" panose="020E0502030303020204" pitchFamily="34" charset="0"/>
              </a:rPr>
              <a:t>immense </a:t>
            </a:r>
            <a:r>
              <a:rPr lang="en-GB" sz="2400" b="1" dirty="0" smtClean="0">
                <a:latin typeface="Candara" panose="020E0502030303020204" pitchFamily="34" charset="0"/>
              </a:rPr>
              <a:t>conviction</a:t>
            </a:r>
            <a:r>
              <a:rPr lang="en-GB" sz="2400" dirty="0">
                <a:latin typeface="Candara" panose="020E0502030303020204" pitchFamily="34" charset="0"/>
              </a:rPr>
              <a:t>. The energy of his faith propelled him to undertake a challenging journey, facing unknown territories and cultural differences. </a:t>
            </a:r>
            <a:r>
              <a:rPr lang="en-GB" sz="2400" dirty="0" smtClean="0">
                <a:latin typeface="Candara" panose="020E0502030303020204" pitchFamily="34" charset="0"/>
              </a:rPr>
              <a:t>It motivated </a:t>
            </a:r>
            <a:r>
              <a:rPr lang="en-GB" sz="2400" dirty="0">
                <a:latin typeface="Candara" panose="020E0502030303020204" pitchFamily="34" charset="0"/>
              </a:rPr>
              <a:t>him to overcome </a:t>
            </a:r>
            <a:r>
              <a:rPr lang="en-GB" sz="2400" dirty="0" smtClean="0">
                <a:latin typeface="Candara" panose="020E0502030303020204" pitchFamily="34" charset="0"/>
              </a:rPr>
              <a:t>obstacles and </a:t>
            </a:r>
            <a:r>
              <a:rPr lang="en-GB" sz="2400" b="1" dirty="0" smtClean="0">
                <a:latin typeface="Candara" panose="020E0502030303020204" pitchFamily="34" charset="0"/>
              </a:rPr>
              <a:t>build bridges</a:t>
            </a:r>
            <a:r>
              <a:rPr lang="en-GB" sz="2400" dirty="0" smtClean="0">
                <a:latin typeface="Candara" panose="020E0502030303020204" pitchFamily="34" charset="0"/>
              </a:rPr>
              <a:t>. </a:t>
            </a:r>
            <a:r>
              <a:rPr lang="en-GB" sz="2400" dirty="0">
                <a:latin typeface="Candara" panose="020E0502030303020204" pitchFamily="34" charset="0"/>
              </a:rPr>
              <a:t>The energy of his faith helped transform not only individuals but </a:t>
            </a:r>
            <a:r>
              <a:rPr lang="en-GB" sz="2400" b="1" dirty="0" smtClean="0">
                <a:latin typeface="Candara" panose="020E0502030303020204" pitchFamily="34" charset="0"/>
              </a:rPr>
              <a:t>society</a:t>
            </a:r>
            <a:r>
              <a:rPr lang="en-GB" sz="2400" dirty="0" smtClean="0">
                <a:latin typeface="Candara" panose="020E0502030303020204" pitchFamily="34" charset="0"/>
              </a:rPr>
              <a:t> </a:t>
            </a:r>
            <a:r>
              <a:rPr lang="en-GB" sz="2400" dirty="0">
                <a:latin typeface="Candara" panose="020E0502030303020204" pitchFamily="34" charset="0"/>
              </a:rPr>
              <a:t>as a whole.</a:t>
            </a:r>
            <a:endParaRPr lang="en-GB" sz="2400" dirty="0" smtClean="0">
              <a:latin typeface="Candara" panose="020E05020303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500" r="1837"/>
          <a:stretch/>
        </p:blipFill>
        <p:spPr>
          <a:xfrm>
            <a:off x="0" y="0"/>
            <a:ext cx="6560457" cy="689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7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iki healing classes with Hazel in Oxfo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3" r="25231" b="5994"/>
          <a:stretch/>
        </p:blipFill>
        <p:spPr bwMode="auto">
          <a:xfrm>
            <a:off x="6633273" y="-17176"/>
            <a:ext cx="5548393" cy="68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83103" y="3660934"/>
            <a:ext cx="336006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3200" b="1" dirty="0" smtClean="0">
                <a:latin typeface="Segoe Script" panose="030B0504020000000003" pitchFamily="66" charset="0"/>
              </a:rPr>
              <a:t>Let us pray </a:t>
            </a:r>
            <a:endParaRPr lang="en-GB" sz="3200" b="1" dirty="0">
              <a:latin typeface="Segoe Script" panose="030B05040200000000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600" y="495961"/>
            <a:ext cx="503711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2600" dirty="0">
                <a:latin typeface="Candara" panose="020E0502030303020204" pitchFamily="34" charset="0"/>
              </a:rPr>
              <a:t>Dear God, </a:t>
            </a:r>
            <a:endParaRPr lang="en-GB" sz="2600" dirty="0" smtClean="0">
              <a:latin typeface="Candara" panose="020E0502030303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GB" sz="2600" dirty="0" smtClean="0">
                <a:latin typeface="Candara" panose="020E0502030303020204" pitchFamily="34" charset="0"/>
              </a:rPr>
              <a:t>Thank you for filling </a:t>
            </a:r>
            <a:r>
              <a:rPr lang="en-GB" sz="2600" dirty="0">
                <a:latin typeface="Candara" panose="020E0502030303020204" pitchFamily="34" charset="0"/>
              </a:rPr>
              <a:t>St. Augustine of Canterbury with the energy of </a:t>
            </a:r>
            <a:r>
              <a:rPr lang="en-GB" sz="2600" dirty="0" smtClean="0">
                <a:latin typeface="Candara" panose="020E0502030303020204" pitchFamily="34" charset="0"/>
              </a:rPr>
              <a:t>faith. </a:t>
            </a:r>
          </a:p>
          <a:p>
            <a:pPr algn="ctr">
              <a:spcBef>
                <a:spcPts val="1200"/>
              </a:spcBef>
            </a:pPr>
            <a:r>
              <a:rPr lang="en-GB" sz="2600" dirty="0" smtClean="0">
                <a:latin typeface="Candara" panose="020E0502030303020204" pitchFamily="34" charset="0"/>
              </a:rPr>
              <a:t>Grant </a:t>
            </a:r>
            <a:r>
              <a:rPr lang="en-GB" sz="2600" dirty="0">
                <a:latin typeface="Candara" panose="020E0502030303020204" pitchFamily="34" charset="0"/>
              </a:rPr>
              <a:t>us the same strength to step forward in faith and make a positive impact in our lives and communities. </a:t>
            </a:r>
            <a:endParaRPr lang="en-GB" sz="2600" dirty="0" smtClean="0">
              <a:latin typeface="Candara" panose="020E0502030303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GB" sz="2600" dirty="0" smtClean="0">
                <a:latin typeface="Candara" panose="020E0502030303020204" pitchFamily="34" charset="0"/>
              </a:rPr>
              <a:t>May </a:t>
            </a:r>
            <a:r>
              <a:rPr lang="en-GB" sz="2600" dirty="0">
                <a:latin typeface="Candara" panose="020E0502030303020204" pitchFamily="34" charset="0"/>
              </a:rPr>
              <a:t>the energy of our faith empower us to overcome challenges and spread the light of love and hope. </a:t>
            </a:r>
            <a:endParaRPr lang="en-GB" sz="2600" dirty="0" smtClean="0">
              <a:latin typeface="Candara" panose="020E0502030303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GB" sz="2600" dirty="0" smtClean="0">
                <a:latin typeface="Candara" panose="020E0502030303020204" pitchFamily="34" charset="0"/>
              </a:rPr>
              <a:t>Amen</a:t>
            </a:r>
            <a:r>
              <a:rPr lang="en-GB" sz="2600" dirty="0">
                <a:latin typeface="Candara" panose="020E0502030303020204" pitchFamily="34" charset="0"/>
              </a:rPr>
              <a:t>.</a:t>
            </a:r>
            <a:endParaRPr lang="en-GB" sz="2600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4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iki healing classes with Hazel in Oxfo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4"/>
          <a:stretch/>
        </p:blipFill>
        <p:spPr bwMode="auto">
          <a:xfrm>
            <a:off x="-11082" y="-32674"/>
            <a:ext cx="12203082" cy="68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F07F9A-18CF-3152-FAB8-FB8B7CED15DD}"/>
              </a:ext>
            </a:extLst>
          </p:cNvPr>
          <p:cNvSpPr txBox="1"/>
          <p:nvPr/>
        </p:nvSpPr>
        <p:spPr>
          <a:xfrm>
            <a:off x="0" y="6344014"/>
            <a:ext cx="12203082" cy="523220"/>
          </a:xfrm>
          <a:prstGeom prst="rect">
            <a:avLst/>
          </a:prstGeom>
          <a:solidFill>
            <a:srgbClr val="0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Calibri"/>
              </a:rPr>
              <a:t>Thoughts and </a:t>
            </a:r>
            <a:r>
              <a:rPr lang="en-US" sz="2800" dirty="0" smtClean="0">
                <a:solidFill>
                  <a:schemeClr val="bg1"/>
                </a:solidFill>
                <a:cs typeface="Calibri"/>
              </a:rPr>
              <a:t>Prayers 22</a:t>
            </a:r>
            <a:r>
              <a:rPr lang="en-US" sz="2800" baseline="30000" dirty="0" smtClean="0">
                <a:solidFill>
                  <a:schemeClr val="bg1"/>
                </a:solidFill>
                <a:cs typeface="Calibri"/>
              </a:rPr>
              <a:t>nd</a:t>
            </a:r>
            <a:r>
              <a:rPr lang="en-US" sz="2800" dirty="0" smtClean="0">
                <a:solidFill>
                  <a:schemeClr val="bg1"/>
                </a:solidFill>
                <a:cs typeface="Calibri"/>
              </a:rPr>
              <a:t> – 26</a:t>
            </a:r>
            <a:r>
              <a:rPr lang="en-US" sz="2800" baseline="30000" dirty="0" smtClean="0">
                <a:solidFill>
                  <a:schemeClr val="bg1"/>
                </a:solidFill>
                <a:cs typeface="Calibri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cs typeface="Calibri"/>
              </a:rPr>
              <a:t> May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7616" y="2968368"/>
            <a:ext cx="707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000000"/>
                </a:solidFill>
                <a:latin typeface="Sitka Subheading" panose="02000505000000020004" pitchFamily="2" charset="0"/>
              </a:rPr>
              <a:t>Energy</a:t>
            </a:r>
            <a:endParaRPr lang="en-GB" sz="7200" b="1" dirty="0">
              <a:solidFill>
                <a:srgbClr val="000000"/>
              </a:solidFill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48984" y="-81642"/>
            <a:ext cx="7102926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 smtClean="0">
                <a:latin typeface="Candara" panose="020E0502030303020204" pitchFamily="34" charset="0"/>
              </a:rPr>
              <a:t>Discuss or quietly reflect: How can understanding energy help us on our spiritual journey?</a:t>
            </a:r>
          </a:p>
          <a:p>
            <a:pPr>
              <a:spcBef>
                <a:spcPts val="1200"/>
              </a:spcBef>
            </a:pPr>
            <a:r>
              <a:rPr lang="en-GB" sz="2400" dirty="0" smtClean="0">
                <a:latin typeface="Candara" panose="020E0502030303020204" pitchFamily="34" charset="0"/>
              </a:rPr>
              <a:t>In </a:t>
            </a:r>
            <a:r>
              <a:rPr lang="en-GB" sz="2400" dirty="0">
                <a:latin typeface="Candara" panose="020E0502030303020204" pitchFamily="34" charset="0"/>
              </a:rPr>
              <a:t>Buddhism, the concept of energy is closely tied to the understanding of </a:t>
            </a:r>
            <a:r>
              <a:rPr lang="en-GB" sz="2400" dirty="0" smtClean="0">
                <a:latin typeface="Candara" panose="020E0502030303020204" pitchFamily="34" charset="0"/>
              </a:rPr>
              <a:t>interconnectedness. </a:t>
            </a:r>
            <a:r>
              <a:rPr lang="en-GB" sz="2400" dirty="0">
                <a:latin typeface="Candara" panose="020E0502030303020204" pitchFamily="34" charset="0"/>
              </a:rPr>
              <a:t>Energy, known as "</a:t>
            </a:r>
            <a:r>
              <a:rPr lang="en-GB" sz="2400" dirty="0" err="1">
                <a:latin typeface="Candara" panose="020E0502030303020204" pitchFamily="34" charset="0"/>
              </a:rPr>
              <a:t>prana</a:t>
            </a:r>
            <a:r>
              <a:rPr lang="en-GB" sz="2400" dirty="0">
                <a:latin typeface="Candara" panose="020E0502030303020204" pitchFamily="34" charset="0"/>
              </a:rPr>
              <a:t>" or "chi," flows through all living beings and the universe. By cultivating awareness of this energy, Buddhists seek to achieve </a:t>
            </a:r>
            <a:r>
              <a:rPr lang="en-GB" sz="2400" b="1" i="1" dirty="0">
                <a:latin typeface="Candara" panose="020E0502030303020204" pitchFamily="34" charset="0"/>
              </a:rPr>
              <a:t>balance, harmony, </a:t>
            </a:r>
            <a:r>
              <a:rPr lang="en-GB" sz="2400" dirty="0">
                <a:latin typeface="Candara" panose="020E0502030303020204" pitchFamily="34" charset="0"/>
              </a:rPr>
              <a:t>and</a:t>
            </a:r>
            <a:r>
              <a:rPr lang="en-GB" sz="2400" b="1" dirty="0">
                <a:latin typeface="Candara" panose="020E0502030303020204" pitchFamily="34" charset="0"/>
              </a:rPr>
              <a:t> </a:t>
            </a:r>
            <a:r>
              <a:rPr lang="en-GB" sz="2400" b="1" i="1" dirty="0">
                <a:latin typeface="Candara" panose="020E0502030303020204" pitchFamily="34" charset="0"/>
              </a:rPr>
              <a:t>spiritual awakening</a:t>
            </a:r>
            <a:r>
              <a:rPr lang="en-GB" sz="2400" dirty="0">
                <a:latin typeface="Candara" panose="020E0502030303020204" pitchFamily="34" charset="0"/>
              </a:rPr>
              <a:t>. Understanding energy can help us become </a:t>
            </a:r>
            <a:r>
              <a:rPr lang="en-GB" sz="2400" b="1" dirty="0">
                <a:latin typeface="Candara" panose="020E0502030303020204" pitchFamily="34" charset="0"/>
              </a:rPr>
              <a:t>more </a:t>
            </a:r>
            <a:r>
              <a:rPr lang="en-GB" sz="2400" b="1" i="1" dirty="0">
                <a:latin typeface="Candara" panose="020E0502030303020204" pitchFamily="34" charset="0"/>
              </a:rPr>
              <a:t>mindful</a:t>
            </a:r>
            <a:r>
              <a:rPr lang="en-GB" sz="2400" dirty="0">
                <a:latin typeface="Candara" panose="020E0502030303020204" pitchFamily="34" charset="0"/>
              </a:rPr>
              <a:t> of our thoughts, emotions, and actions, and how they influence our overall </a:t>
            </a:r>
            <a:r>
              <a:rPr lang="en-GB" sz="2400" b="1" i="1" dirty="0">
                <a:latin typeface="Candara" panose="020E0502030303020204" pitchFamily="34" charset="0"/>
              </a:rPr>
              <a:t>well-being</a:t>
            </a:r>
            <a:r>
              <a:rPr lang="en-GB" sz="2400" i="1" dirty="0" smtClean="0">
                <a:latin typeface="Candara" panose="020E0502030303020204" pitchFamily="34" charset="0"/>
              </a:rPr>
              <a:t>.</a:t>
            </a:r>
            <a:endParaRPr lang="en-GB" sz="2400" i="1" dirty="0">
              <a:latin typeface="Candara" panose="020E050203030302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400" dirty="0" smtClean="0">
                <a:latin typeface="Candara" panose="020E0502030303020204" pitchFamily="34" charset="0"/>
              </a:rPr>
              <a:t>We can all do this, regardless of our faiths and beliefs. By </a:t>
            </a:r>
            <a:r>
              <a:rPr lang="en-GB" sz="2400" dirty="0" smtClean="0">
                <a:latin typeface="Candara" panose="020E0502030303020204" pitchFamily="34" charset="0"/>
              </a:rPr>
              <a:t>recognising </a:t>
            </a:r>
            <a:r>
              <a:rPr lang="en-GB" sz="2400" dirty="0">
                <a:latin typeface="Candara" panose="020E0502030303020204" pitchFamily="34" charset="0"/>
              </a:rPr>
              <a:t>the energy within and around us, we </a:t>
            </a:r>
            <a:r>
              <a:rPr lang="en-GB" sz="2400" dirty="0" smtClean="0">
                <a:latin typeface="Candara" panose="020E0502030303020204" pitchFamily="34" charset="0"/>
              </a:rPr>
              <a:t>can all </a:t>
            </a:r>
            <a:r>
              <a:rPr lang="en-GB" sz="2400" dirty="0">
                <a:latin typeface="Candara" panose="020E0502030303020204" pitchFamily="34" charset="0"/>
              </a:rPr>
              <a:t>cultivate a </a:t>
            </a:r>
            <a:r>
              <a:rPr lang="en-GB" sz="2400" b="1" i="1" dirty="0" smtClean="0">
                <a:latin typeface="Candara" panose="020E0502030303020204" pitchFamily="34" charset="0"/>
              </a:rPr>
              <a:t>deeper understanding</a:t>
            </a:r>
            <a:r>
              <a:rPr lang="en-GB" sz="2400" dirty="0" smtClean="0">
                <a:latin typeface="Candara" panose="020E0502030303020204" pitchFamily="34" charset="0"/>
              </a:rPr>
              <a:t> of </a:t>
            </a:r>
            <a:r>
              <a:rPr lang="en-GB" sz="2400" dirty="0">
                <a:latin typeface="Candara" panose="020E0502030303020204" pitchFamily="34" charset="0"/>
              </a:rPr>
              <a:t>our experiences and develop </a:t>
            </a:r>
            <a:r>
              <a:rPr lang="en-GB" sz="2400" b="1" i="1" dirty="0" smtClean="0">
                <a:latin typeface="Candara" panose="020E0502030303020204" pitchFamily="34" charset="0"/>
              </a:rPr>
              <a:t>compassion</a:t>
            </a:r>
            <a:r>
              <a:rPr lang="en-GB" sz="2400" dirty="0" smtClean="0">
                <a:latin typeface="Candara" panose="020E0502030303020204" pitchFamily="34" charset="0"/>
              </a:rPr>
              <a:t> </a:t>
            </a:r>
            <a:r>
              <a:rPr lang="en-GB" sz="2400" dirty="0">
                <a:latin typeface="Candara" panose="020E0502030303020204" pitchFamily="34" charset="0"/>
              </a:rPr>
              <a:t>for all beings. Practices such as </a:t>
            </a:r>
            <a:r>
              <a:rPr lang="en-GB" sz="2400" dirty="0" smtClean="0">
                <a:latin typeface="Candara" panose="020E0502030303020204" pitchFamily="34" charset="0"/>
              </a:rPr>
              <a:t>meditation, </a:t>
            </a:r>
            <a:r>
              <a:rPr lang="en-GB" sz="2400" dirty="0">
                <a:latin typeface="Candara" panose="020E0502030303020204" pitchFamily="34" charset="0"/>
              </a:rPr>
              <a:t>mindfulness </a:t>
            </a:r>
            <a:r>
              <a:rPr lang="en-GB" sz="2400" dirty="0" smtClean="0">
                <a:latin typeface="Candara" panose="020E0502030303020204" pitchFamily="34" charset="0"/>
              </a:rPr>
              <a:t>and prayer help </a:t>
            </a:r>
            <a:r>
              <a:rPr lang="en-GB" sz="2400" dirty="0">
                <a:latin typeface="Candara" panose="020E0502030303020204" pitchFamily="34" charset="0"/>
              </a:rPr>
              <a:t>us tap into this energy, enabling us to find </a:t>
            </a:r>
            <a:r>
              <a:rPr lang="en-GB" sz="2400" b="1" i="1" dirty="0">
                <a:latin typeface="Candara" panose="020E0502030303020204" pitchFamily="34" charset="0"/>
              </a:rPr>
              <a:t>inner peace </a:t>
            </a:r>
            <a:r>
              <a:rPr lang="en-GB" sz="2400" dirty="0">
                <a:latin typeface="Candara" panose="020E0502030303020204" pitchFamily="34" charset="0"/>
              </a:rPr>
              <a:t>and live with </a:t>
            </a:r>
            <a:r>
              <a:rPr lang="en-GB" sz="2400" b="1" i="1" dirty="0">
                <a:latin typeface="Candara" panose="020E0502030303020204" pitchFamily="34" charset="0"/>
              </a:rPr>
              <a:t>greater awareness</a:t>
            </a:r>
            <a:r>
              <a:rPr lang="en-GB" sz="2400" dirty="0" smtClean="0">
                <a:latin typeface="Candara" panose="020E0502030303020204" pitchFamily="34" charset="0"/>
              </a:rPr>
              <a:t>.</a:t>
            </a:r>
            <a:endParaRPr lang="en-GB" sz="2400" dirty="0"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373" r="11918"/>
          <a:stretch/>
        </p:blipFill>
        <p:spPr>
          <a:xfrm>
            <a:off x="7053942" y="0"/>
            <a:ext cx="5123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1319</TotalTime>
  <Words>833</Words>
  <Application>Microsoft Office PowerPoint</Application>
  <PresentationFormat>Widescreen</PresentationFormat>
  <Paragraphs>57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Candara</vt:lpstr>
      <vt:lpstr>Segoe Script</vt:lpstr>
      <vt:lpstr>Sitka Subheading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Gullon, Milly</dc:creator>
  <cp:lastModifiedBy>Gullon, Milly</cp:lastModifiedBy>
  <cp:revision>82</cp:revision>
  <dcterms:created xsi:type="dcterms:W3CDTF">2022-10-17T08:44:32Z</dcterms:created>
  <dcterms:modified xsi:type="dcterms:W3CDTF">2023-05-16T20:17:46Z</dcterms:modified>
</cp:coreProperties>
</file>