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48" r:id="rId6"/>
    <p:sldMasterId id="2147483672" r:id="rId7"/>
  </p:sldMasterIdLst>
  <p:sldIdLst>
    <p:sldId id="280" r:id="rId8"/>
    <p:sldId id="279" r:id="rId9"/>
    <p:sldId id="278" r:id="rId10"/>
    <p:sldId id="281" r:id="rId11"/>
    <p:sldId id="276" r:id="rId12"/>
    <p:sldId id="282" r:id="rId13"/>
    <p:sldId id="274" r:id="rId14"/>
    <p:sldId id="283" r:id="rId15"/>
    <p:sldId id="284" r:id="rId16"/>
    <p:sldId id="285" r:id="rId17"/>
    <p:sldId id="286" r:id="rId18"/>
    <p:sldId id="267" r:id="rId19"/>
    <p:sldId id="290" r:id="rId20"/>
    <p:sldId id="293" r:id="rId21"/>
    <p:sldId id="294" r:id="rId22"/>
    <p:sldId id="292" r:id="rId23"/>
    <p:sldId id="295" r:id="rId24"/>
    <p:sldId id="257" r:id="rId25"/>
    <p:sldId id="287" r:id="rId26"/>
    <p:sldId id="288" r:id="rId27"/>
    <p:sldId id="289"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01407-6F91-4124-9315-C57102E027A7}" v="1291" dt="2023-05-10T08:59:08.274"/>
    <p1510:client id="{761D5D24-801F-459B-8DA6-6E97526CDB23}" v="47" dt="2023-05-10T10:28:53.180"/>
    <p1510:client id="{FAEC9198-671F-33F4-0A74-5A902F63E3E3}" v="4" dt="2023-05-10T10:10:26.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presProps" Target="presProps.xml"/><Relationship Id="rId8"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4205896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059279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BAE051-0CEC-4B31-A071-999DEA29F8C8}"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403581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BAE051-0CEC-4B31-A071-999DEA29F8C8}" type="datetimeFigureOut">
              <a:rPr lang="en-GB" smtClean="0"/>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40131829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BAE051-0CEC-4B31-A071-999DEA29F8C8}" type="datetimeFigureOut">
              <a:rPr lang="en-GB" smtClean="0"/>
              <a:t>18/05/2023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584951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BAE051-0CEC-4B31-A071-999DEA29F8C8}" type="datetimeFigureOut">
              <a:rPr lang="en-GB" smtClean="0"/>
              <a:t>18/05/2023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869251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AE051-0CEC-4B31-A071-999DEA29F8C8}" type="datetimeFigureOut">
              <a:rPr lang="en-GB" smtClean="0"/>
              <a:t>18/05/2023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180348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BAE051-0CEC-4B31-A071-999DEA29F8C8}" type="datetimeFigureOut">
              <a:rPr lang="en-GB" smtClean="0"/>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152663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BAE051-0CEC-4B31-A071-999DEA29F8C8}" type="datetimeFigureOut">
              <a:rPr lang="en-GB" smtClean="0"/>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791128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663115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13054568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4205896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0592791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BAE051-0CEC-4B31-A071-999DEA29F8C8}"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403581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BAE051-0CEC-4B31-A071-999DEA29F8C8}" type="datetimeFigureOut">
              <a:rPr lang="en-GB" smtClean="0"/>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4013182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BAE051-0CEC-4B31-A071-999DEA29F8C8}" type="datetimeFigureOut">
              <a:rPr lang="en-GB" smtClean="0"/>
              <a:t>18/05/2023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584951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BAE051-0CEC-4B31-A071-999DEA29F8C8}" type="datetimeFigureOut">
              <a:rPr lang="en-GB" smtClean="0"/>
              <a:t>18/05/2023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8692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BAE051-0CEC-4B31-A071-999DEA29F8C8}" type="datetimeFigureOut">
              <a:rPr lang="en-GB" smtClean="0"/>
              <a:t>18/05/2023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180348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BAE051-0CEC-4B31-A071-999DEA29F8C8}" type="datetimeFigureOut">
              <a:rPr lang="en-GB" smtClean="0"/>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152663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BAE051-0CEC-4B31-A071-999DEA29F8C8}" type="datetimeFigureOut">
              <a:rPr lang="en-GB" smtClean="0"/>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37911281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2663115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BAE051-0CEC-4B31-A071-999DEA29F8C8}"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18AAEF-C5A5-419B-993B-1C203E9DA2CC}" type="slidenum">
              <a:rPr lang="en-GB" smtClean="0"/>
              <a:t>‹#›</a:t>
            </a:fld>
            <a:endParaRPr lang="en-GB"/>
          </a:p>
        </p:txBody>
      </p:sp>
    </p:spTree>
    <p:extLst>
      <p:ext uri="{BB962C8B-B14F-4D97-AF65-F5344CB8AC3E}">
        <p14:creationId xmlns:p14="http://schemas.microsoft.com/office/powerpoint/2010/main" val="130545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D30A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AE051-0CEC-4B31-A071-999DEA29F8C8}" type="datetimeFigureOut">
              <a:rPr lang="en-GB" smtClean="0"/>
              <a:t>18/05/2023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8AAEF-C5A5-419B-993B-1C203E9DA2CC}" type="slidenum">
              <a:rPr lang="en-GB" smtClean="0"/>
              <a:t>‹#›</a:t>
            </a:fld>
            <a:endParaRPr lang="en-GB"/>
          </a:p>
        </p:txBody>
      </p:sp>
    </p:spTree>
    <p:extLst>
      <p:ext uri="{BB962C8B-B14F-4D97-AF65-F5344CB8AC3E}">
        <p14:creationId xmlns:p14="http://schemas.microsoft.com/office/powerpoint/2010/main" val="1905017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D30A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BAE051-0CEC-4B31-A071-999DEA29F8C8}" type="datetimeFigureOut">
              <a:rPr lang="en-GB" smtClean="0"/>
              <a:t>18/05/2023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8AAEF-C5A5-419B-993B-1C203E9DA2CC}" type="slidenum">
              <a:rPr lang="en-GB" smtClean="0"/>
              <a:t>‹#›</a:t>
            </a:fld>
            <a:endParaRPr lang="en-GB"/>
          </a:p>
        </p:txBody>
      </p:sp>
    </p:spTree>
    <p:extLst>
      <p:ext uri="{BB962C8B-B14F-4D97-AF65-F5344CB8AC3E}">
        <p14:creationId xmlns:p14="http://schemas.microsoft.com/office/powerpoint/2010/main" val="1905017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15th – 19th May</a:t>
            </a:r>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Be Bold</a:t>
            </a:r>
            <a:endParaRPr lang="en-US" dirty="0">
              <a:solidFill>
                <a:srgbClr val="000000"/>
              </a:solidFill>
              <a:cs typeface="Calibri"/>
            </a:endParaRPr>
          </a:p>
        </p:txBody>
      </p:sp>
      <p:pic>
        <p:nvPicPr>
          <p:cNvPr id="6" name="Picture 6" descr="A picture containing text&#10;&#10;Description automatically generated">
            <a:extLst>
              <a:ext uri="{FF2B5EF4-FFF2-40B4-BE49-F238E27FC236}">
                <a16:creationId xmlns:a16="http://schemas.microsoft.com/office/drawing/2014/main" id="{3E246F5B-1301-2673-4553-BE964C79BE52}"/>
              </a:ext>
            </a:extLst>
          </p:cNvPr>
          <p:cNvPicPr>
            <a:picLocks noChangeAspect="1"/>
          </p:cNvPicPr>
          <p:nvPr/>
        </p:nvPicPr>
        <p:blipFill rotWithShape="1">
          <a:blip r:embed="rId2"/>
          <a:srcRect t="6696" r="-146" b="9753"/>
          <a:stretch/>
        </p:blipFill>
        <p:spPr>
          <a:xfrm>
            <a:off x="1259959" y="462516"/>
            <a:ext cx="9486022" cy="5985264"/>
          </a:xfrm>
          <a:prstGeom prst="rect">
            <a:avLst/>
          </a:prstGeom>
        </p:spPr>
      </p:pic>
    </p:spTree>
    <p:extLst>
      <p:ext uri="{BB962C8B-B14F-4D97-AF65-F5344CB8AC3E}">
        <p14:creationId xmlns:p14="http://schemas.microsoft.com/office/powerpoint/2010/main" val="3489935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B0BB0DA-FAB5-DC06-9357-C6111D09350A}"/>
              </a:ext>
            </a:extLst>
          </p:cNvPr>
          <p:cNvSpPr txBox="1"/>
          <p:nvPr/>
        </p:nvSpPr>
        <p:spPr>
          <a:xfrm>
            <a:off x="800570" y="1138556"/>
            <a:ext cx="4619621" cy="384366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lnSpcReduction="10000"/>
          </a:bodyPr>
          <a:lstStyle/>
          <a:p>
            <a:pPr indent="-228600">
              <a:lnSpc>
                <a:spcPct val="90000"/>
              </a:lnSpc>
              <a:spcAft>
                <a:spcPts val="600"/>
              </a:spcAft>
              <a:buFont typeface="Arial" panose="020B0604020202020204" pitchFamily="34" charset="0"/>
              <a:buChar char="•"/>
            </a:pPr>
            <a:r>
              <a:rPr lang="en-US" sz="2400" dirty="0"/>
              <a:t>Working in small groups, you will be assigned a real-life scenario where YOU must take a stand for something you believe in. </a:t>
            </a:r>
          </a:p>
          <a:p>
            <a:pPr indent="-228600">
              <a:lnSpc>
                <a:spcPct val="90000"/>
              </a:lnSpc>
              <a:spcAft>
                <a:spcPts val="600"/>
              </a:spcAft>
              <a:buFont typeface="Arial" panose="020B0604020202020204" pitchFamily="34" charset="0"/>
              <a:buChar char="•"/>
            </a:pPr>
            <a:endParaRPr lang="en-US" sz="2400"/>
          </a:p>
          <a:p>
            <a:pPr indent="-228600">
              <a:lnSpc>
                <a:spcPct val="90000"/>
              </a:lnSpc>
              <a:spcAft>
                <a:spcPts val="600"/>
              </a:spcAft>
              <a:buFont typeface="Arial" panose="020B0604020202020204" pitchFamily="34" charset="0"/>
              <a:buChar char="•"/>
            </a:pPr>
            <a:r>
              <a:rPr lang="en-US" sz="2400" dirty="0"/>
              <a:t>It may be a moral issue or a social injustice. </a:t>
            </a:r>
            <a:endParaRPr lang="en-US" sz="2400" dirty="0">
              <a:cs typeface="Calibri"/>
            </a:endParaRPr>
          </a:p>
          <a:p>
            <a:pPr indent="-228600">
              <a:lnSpc>
                <a:spcPct val="90000"/>
              </a:lnSpc>
              <a:spcAft>
                <a:spcPts val="600"/>
              </a:spcAft>
              <a:buFont typeface="Arial" panose="020B0604020202020204" pitchFamily="34" charset="0"/>
              <a:buChar char="•"/>
            </a:pPr>
            <a:endParaRPr lang="en-US" sz="2400"/>
          </a:p>
          <a:p>
            <a:pPr indent="-228600">
              <a:lnSpc>
                <a:spcPct val="90000"/>
              </a:lnSpc>
              <a:spcAft>
                <a:spcPts val="600"/>
              </a:spcAft>
              <a:buFont typeface="Arial" panose="020B0604020202020204" pitchFamily="34" charset="0"/>
              <a:buChar char="•"/>
            </a:pPr>
            <a:r>
              <a:rPr lang="en-US" sz="2400" dirty="0"/>
              <a:t>Each group will present their scenario and discuss how they would approach it with boldness and integrity.</a:t>
            </a:r>
            <a:endParaRPr lang="en-US" sz="2400" dirty="0">
              <a:cs typeface="Calibri"/>
            </a:endParaRPr>
          </a:p>
        </p:txBody>
      </p:sp>
      <p:pic>
        <p:nvPicPr>
          <p:cNvPr id="13" name="Picture 3" descr="One in a crowd">
            <a:extLst>
              <a:ext uri="{FF2B5EF4-FFF2-40B4-BE49-F238E27FC236}">
                <a16:creationId xmlns:a16="http://schemas.microsoft.com/office/drawing/2014/main" id="{5FD988DE-3BFE-6D89-F89C-7335253045AF}"/>
              </a:ext>
            </a:extLst>
          </p:cNvPr>
          <p:cNvPicPr>
            <a:picLocks noChangeAspect="1"/>
          </p:cNvPicPr>
          <p:nvPr/>
        </p:nvPicPr>
        <p:blipFill rotWithShape="1">
          <a:blip r:embed="rId2"/>
          <a:srcRect l="17390" r="1740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90441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3" descr="Diagram&#10;&#10;Description automatically generated">
            <a:extLst>
              <a:ext uri="{FF2B5EF4-FFF2-40B4-BE49-F238E27FC236}">
                <a16:creationId xmlns:a16="http://schemas.microsoft.com/office/drawing/2014/main" id="{C601E0D8-958C-B0F5-860F-26104989B2BA}"/>
              </a:ext>
            </a:extLst>
          </p:cNvPr>
          <p:cNvPicPr>
            <a:picLocks noChangeAspect="1"/>
          </p:cNvPicPr>
          <p:nvPr/>
        </p:nvPicPr>
        <p:blipFill rotWithShape="1">
          <a:blip r:embed="rId2"/>
          <a:srcRect t="24753" b="1900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0AB48191-4858-A067-0B2E-D2CDD1E9BA7B}"/>
              </a:ext>
            </a:extLst>
          </p:cNvPr>
          <p:cNvSpPr txBox="1"/>
          <p:nvPr/>
        </p:nvSpPr>
        <p:spPr>
          <a:xfrm>
            <a:off x="3875851" y="1354666"/>
            <a:ext cx="15710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Group 1: </a:t>
            </a:r>
          </a:p>
          <a:p>
            <a:r>
              <a:rPr lang="en-US" dirty="0">
                <a:cs typeface="Calibri"/>
              </a:rPr>
              <a:t>Climate Crisis</a:t>
            </a:r>
          </a:p>
        </p:txBody>
      </p:sp>
      <p:sp>
        <p:nvSpPr>
          <p:cNvPr id="5" name="TextBox 4">
            <a:extLst>
              <a:ext uri="{FF2B5EF4-FFF2-40B4-BE49-F238E27FC236}">
                <a16:creationId xmlns:a16="http://schemas.microsoft.com/office/drawing/2014/main" id="{F9868324-65D9-ACD7-0E0C-304F5D9B28F4}"/>
              </a:ext>
            </a:extLst>
          </p:cNvPr>
          <p:cNvSpPr txBox="1"/>
          <p:nvPr/>
        </p:nvSpPr>
        <p:spPr>
          <a:xfrm>
            <a:off x="7300147" y="263406"/>
            <a:ext cx="15710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Group 2: </a:t>
            </a:r>
          </a:p>
          <a:p>
            <a:r>
              <a:rPr lang="en-US" dirty="0">
                <a:cs typeface="Calibri"/>
              </a:rPr>
              <a:t>Cost of Living Crisis </a:t>
            </a:r>
          </a:p>
        </p:txBody>
      </p:sp>
      <p:sp>
        <p:nvSpPr>
          <p:cNvPr id="6" name="TextBox 5">
            <a:extLst>
              <a:ext uri="{FF2B5EF4-FFF2-40B4-BE49-F238E27FC236}">
                <a16:creationId xmlns:a16="http://schemas.microsoft.com/office/drawing/2014/main" id="{A08F070E-D7E1-5CF0-9CF5-19B45196D17A}"/>
              </a:ext>
            </a:extLst>
          </p:cNvPr>
          <p:cNvSpPr txBox="1"/>
          <p:nvPr/>
        </p:nvSpPr>
        <p:spPr>
          <a:xfrm>
            <a:off x="6792147" y="4534369"/>
            <a:ext cx="157103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Group 3: </a:t>
            </a:r>
          </a:p>
          <a:p>
            <a:r>
              <a:rPr lang="en-US" dirty="0">
                <a:cs typeface="Calibri"/>
              </a:rPr>
              <a:t>Welcoming refugees and migrants</a:t>
            </a:r>
          </a:p>
        </p:txBody>
      </p:sp>
      <p:sp>
        <p:nvSpPr>
          <p:cNvPr id="8" name="TextBox 7">
            <a:extLst>
              <a:ext uri="{FF2B5EF4-FFF2-40B4-BE49-F238E27FC236}">
                <a16:creationId xmlns:a16="http://schemas.microsoft.com/office/drawing/2014/main" id="{36BAAE48-F12D-C8D1-D536-80DDD78F531C}"/>
              </a:ext>
            </a:extLst>
          </p:cNvPr>
          <p:cNvSpPr txBox="1"/>
          <p:nvPr/>
        </p:nvSpPr>
        <p:spPr>
          <a:xfrm>
            <a:off x="3443110" y="4299184"/>
            <a:ext cx="15710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Group 4: </a:t>
            </a:r>
          </a:p>
          <a:p>
            <a:r>
              <a:rPr lang="en-US" dirty="0">
                <a:cs typeface="Calibri"/>
              </a:rPr>
              <a:t>Gender equality </a:t>
            </a:r>
          </a:p>
        </p:txBody>
      </p:sp>
    </p:spTree>
    <p:extLst>
      <p:ext uri="{BB962C8B-B14F-4D97-AF65-F5344CB8AC3E}">
        <p14:creationId xmlns:p14="http://schemas.microsoft.com/office/powerpoint/2010/main" val="3325632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540818" y="567430"/>
            <a:ext cx="6232236" cy="4351338"/>
          </a:xfrm>
        </p:spPr>
        <p:txBody>
          <a:bodyPr vert="horz" lIns="91440" tIns="45720" rIns="91440" bIns="45720" rtlCol="0" anchor="t">
            <a:noAutofit/>
          </a:bodyPr>
          <a:lstStyle/>
          <a:p>
            <a:pPr marL="0" indent="0">
              <a:spcBef>
                <a:spcPts val="500"/>
              </a:spcBef>
              <a:buNone/>
            </a:pPr>
            <a:r>
              <a:rPr lang="en-US" dirty="0">
                <a:latin typeface="Modern Love"/>
                <a:ea typeface="+mn-lt"/>
                <a:cs typeface="+mn-lt"/>
              </a:rPr>
              <a:t>Almighty Father, </a:t>
            </a:r>
            <a:endParaRPr lang="en-US" dirty="0"/>
          </a:p>
          <a:p>
            <a:pPr marL="0" indent="0">
              <a:spcBef>
                <a:spcPts val="500"/>
              </a:spcBef>
              <a:buNone/>
            </a:pPr>
            <a:endParaRPr lang="en-US" sz="4800">
              <a:solidFill>
                <a:srgbClr val="000000"/>
              </a:solidFill>
              <a:latin typeface="Calibri"/>
              <a:ea typeface="+mn-lt"/>
              <a:cs typeface="+mn-lt"/>
            </a:endParaRPr>
          </a:p>
          <a:p>
            <a:pPr marL="0" indent="0">
              <a:spcBef>
                <a:spcPts val="500"/>
              </a:spcBef>
              <a:buNone/>
            </a:pPr>
            <a:r>
              <a:rPr lang="en-US" sz="2400" dirty="0">
                <a:solidFill>
                  <a:srgbClr val="242424"/>
                </a:solidFill>
                <a:latin typeface="Segoe UI"/>
                <a:ea typeface="+mn-lt"/>
                <a:cs typeface="Segoe UI"/>
              </a:rPr>
              <a:t>I humbly ask for the boldness to take a stand for what I believe in. Grant me the wisdom to discern truth from falsehood and the strength to defend justice and righteousness. Help me be a beacon of light in a world that often chooses darkness. May Your Holy Spirit embolden me to be a voice for the voiceless and a defender of the weak. In Jesus' name, I pray.</a:t>
            </a:r>
            <a:endParaRPr lang="en-US" sz="2400" dirty="0">
              <a:solidFill>
                <a:srgbClr val="242424"/>
              </a:solidFill>
              <a:latin typeface="Segoe UI"/>
              <a:cs typeface="Segoe UI"/>
            </a:endParaRPr>
          </a:p>
          <a:p>
            <a:pPr marL="0" indent="0">
              <a:spcBef>
                <a:spcPts val="500"/>
              </a:spcBef>
              <a:buNone/>
            </a:pPr>
            <a:br>
              <a:rPr lang="en-US" sz="1200" dirty="0">
                <a:ea typeface="+mn-lt"/>
                <a:cs typeface="+mn-lt"/>
              </a:rPr>
            </a:br>
            <a:endParaRPr lang="en-US" sz="1200">
              <a:solidFill>
                <a:srgbClr val="454545"/>
              </a:solidFill>
              <a:cs typeface="Calibri" panose="020F0502020204030204"/>
            </a:endParaRPr>
          </a:p>
          <a:p>
            <a:pPr marL="0" indent="0">
              <a:spcBef>
                <a:spcPts val="500"/>
              </a:spcBef>
              <a:buNone/>
            </a:pPr>
            <a:endParaRPr lang="en-US">
              <a:latin typeface="Modern Love"/>
              <a:ea typeface="+mn-lt"/>
              <a:cs typeface="+mn-lt"/>
            </a:endParaRPr>
          </a:p>
          <a:p>
            <a:pPr marL="0" indent="0">
              <a:spcBef>
                <a:spcPts val="500"/>
              </a:spcBef>
              <a:buNone/>
            </a:pPr>
            <a:r>
              <a:rPr lang="en-US" dirty="0">
                <a:latin typeface="Modern Love"/>
                <a:ea typeface="+mn-lt"/>
                <a:cs typeface="+mn-lt"/>
              </a:rPr>
              <a:t>Amen</a:t>
            </a:r>
            <a:endParaRPr lang="en-US" sz="3200" dirty="0">
              <a:latin typeface="Calibri" panose="020F0502020204030204"/>
              <a:cs typeface="Calibri"/>
            </a:endParaRPr>
          </a:p>
          <a:p>
            <a:pPr marL="0" indent="0">
              <a:buNone/>
            </a:pPr>
            <a:endParaRPr lang="en-US" sz="3200" b="1">
              <a:cs typeface="Calibri"/>
            </a:endParaRPr>
          </a:p>
          <a:p>
            <a:pPr marL="0" indent="0">
              <a:buNone/>
            </a:pPr>
            <a:endParaRPr lang="en-US" sz="3200" b="1">
              <a:cs typeface="Calibri"/>
            </a:endParaRPr>
          </a:p>
          <a:p>
            <a:pPr marL="0" indent="0">
              <a:buNone/>
            </a:pPr>
            <a:endParaRPr lang="en-US" sz="3200">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32464" r="31291" b="-261"/>
          <a:stretch/>
        </p:blipFill>
        <p:spPr>
          <a:xfrm>
            <a:off x="7222067" y="2117"/>
            <a:ext cx="4974943" cy="6885531"/>
          </a:xfrm>
          <a:prstGeom prst="rect">
            <a:avLst/>
          </a:prstGeom>
        </p:spPr>
      </p:pic>
    </p:spTree>
    <p:extLst>
      <p:ext uri="{BB962C8B-B14F-4D97-AF65-F5344CB8AC3E}">
        <p14:creationId xmlns:p14="http://schemas.microsoft.com/office/powerpoint/2010/main" val="217932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15th – 19th May</a:t>
            </a:r>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Be Bold</a:t>
            </a:r>
            <a:endParaRPr lang="en-US" dirty="0">
              <a:solidFill>
                <a:srgbClr val="000000"/>
              </a:solidFill>
              <a:cs typeface="Calibri"/>
            </a:endParaRPr>
          </a:p>
        </p:txBody>
      </p:sp>
      <p:pic>
        <p:nvPicPr>
          <p:cNvPr id="6" name="Picture 6" descr="A picture containing text&#10;&#10;Description automatically generated">
            <a:extLst>
              <a:ext uri="{FF2B5EF4-FFF2-40B4-BE49-F238E27FC236}">
                <a16:creationId xmlns:a16="http://schemas.microsoft.com/office/drawing/2014/main" id="{3E246F5B-1301-2673-4553-BE964C79BE52}"/>
              </a:ext>
            </a:extLst>
          </p:cNvPr>
          <p:cNvPicPr>
            <a:picLocks noChangeAspect="1"/>
          </p:cNvPicPr>
          <p:nvPr/>
        </p:nvPicPr>
        <p:blipFill rotWithShape="1">
          <a:blip r:embed="rId2"/>
          <a:srcRect t="6696" r="-146" b="9753"/>
          <a:stretch/>
        </p:blipFill>
        <p:spPr>
          <a:xfrm>
            <a:off x="1259959" y="462516"/>
            <a:ext cx="9486022" cy="5985264"/>
          </a:xfrm>
          <a:prstGeom prst="rect">
            <a:avLst/>
          </a:prstGeom>
        </p:spPr>
      </p:pic>
    </p:spTree>
    <p:extLst>
      <p:ext uri="{BB962C8B-B14F-4D97-AF65-F5344CB8AC3E}">
        <p14:creationId xmlns:p14="http://schemas.microsoft.com/office/powerpoint/2010/main" val="2943086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picture containing text&#10;&#10;Description automatically generated">
            <a:extLst>
              <a:ext uri="{FF2B5EF4-FFF2-40B4-BE49-F238E27FC236}">
                <a16:creationId xmlns:a16="http://schemas.microsoft.com/office/drawing/2014/main" id="{87177AAA-BB0D-DE8B-57B7-DBF225F036A0}"/>
              </a:ext>
            </a:extLst>
          </p:cNvPr>
          <p:cNvPicPr>
            <a:picLocks noChangeAspect="1"/>
          </p:cNvPicPr>
          <p:nvPr/>
        </p:nvPicPr>
        <p:blipFill rotWithShape="1">
          <a:blip r:embed="rId2"/>
          <a:srcRect r="-1" b="10863"/>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2" name="TextBox 1">
            <a:extLst>
              <a:ext uri="{FF2B5EF4-FFF2-40B4-BE49-F238E27FC236}">
                <a16:creationId xmlns:a16="http://schemas.microsoft.com/office/drawing/2014/main" id="{C86488F3-A187-E6F2-A1DC-05D0FA4CF099}"/>
              </a:ext>
            </a:extLst>
          </p:cNvPr>
          <p:cNvSpPr txBox="1"/>
          <p:nvPr/>
        </p:nvSpPr>
        <p:spPr>
          <a:xfrm>
            <a:off x="6276623" y="112242"/>
            <a:ext cx="5667959" cy="649981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dirty="0"/>
              <a:t>The theme this week comes from Mark 16:15-20 and is commonly known as the Great Commission. It occurs near the end of the Gospel of Mark and portrays Jesus' final instructions to His disciples before ascending to heaven. Let's explore the context and story behind this significant piece of Scripture.</a:t>
            </a:r>
            <a:endParaRPr lang="en-US" dirty="0">
              <a:cs typeface="Calibri"/>
            </a:endParaRPr>
          </a:p>
          <a:p>
            <a:pPr indent="-228600">
              <a:lnSpc>
                <a:spcPct val="90000"/>
              </a:lnSpc>
              <a:spcAft>
                <a:spcPts val="600"/>
              </a:spcAft>
              <a:buFont typeface="Arial" panose="020B0604020202020204" pitchFamily="34" charset="0"/>
              <a:buChar char="•"/>
            </a:pPr>
            <a:endParaRPr lang="en-US" dirty="0">
              <a:cs typeface="Calibri"/>
            </a:endParaRPr>
          </a:p>
          <a:p>
            <a:pPr indent="-228600">
              <a:lnSpc>
                <a:spcPct val="90000"/>
              </a:lnSpc>
              <a:spcAft>
                <a:spcPts val="600"/>
              </a:spcAft>
              <a:buFont typeface="Arial" panose="020B0604020202020204" pitchFamily="34" charset="0"/>
              <a:buChar char="•"/>
            </a:pPr>
            <a:r>
              <a:rPr lang="en-US" dirty="0"/>
              <a:t>Context: After His crucifixion and resurrection, Jesus appeared to His disciples, reassuring them of His victory over death. </a:t>
            </a:r>
            <a:endParaRPr lang="en-US">
              <a:cs typeface="Calibri"/>
            </a:endParaRPr>
          </a:p>
          <a:p>
            <a:pPr indent="-228600">
              <a:lnSpc>
                <a:spcPct val="90000"/>
              </a:lnSpc>
              <a:spcAft>
                <a:spcPts val="600"/>
              </a:spcAft>
              <a:buFont typeface="Arial" panose="020B0604020202020204" pitchFamily="34" charset="0"/>
              <a:buChar char="•"/>
            </a:pPr>
            <a:endParaRPr lang="en-US" dirty="0">
              <a:cs typeface="Calibri"/>
            </a:endParaRPr>
          </a:p>
          <a:p>
            <a:pPr>
              <a:lnSpc>
                <a:spcPct val="90000"/>
              </a:lnSpc>
              <a:spcAft>
                <a:spcPts val="600"/>
              </a:spcAft>
            </a:pPr>
            <a:r>
              <a:rPr lang="en-US" dirty="0"/>
              <a:t>The Great Commission:</a:t>
            </a:r>
            <a:endParaRPr lang="en-US">
              <a:cs typeface="Calibri" panose="020F0502020204030204"/>
            </a:endParaRPr>
          </a:p>
          <a:p>
            <a:pPr>
              <a:lnSpc>
                <a:spcPct val="90000"/>
              </a:lnSpc>
              <a:spcAft>
                <a:spcPts val="600"/>
              </a:spcAft>
            </a:pPr>
            <a:r>
              <a:rPr lang="en-US" sz="2400" b="1" dirty="0">
                <a:latin typeface="Modern Love"/>
              </a:rPr>
              <a:t>"Go out to the whole world; proclaim the Good News to all creation."</a:t>
            </a:r>
            <a:r>
              <a:rPr lang="en-US" sz="2400" dirty="0">
                <a:latin typeface="Modern Love"/>
              </a:rPr>
              <a:t> (Mark 16:15)</a:t>
            </a:r>
            <a:endParaRPr lang="en-US" sz="2400" dirty="0">
              <a:latin typeface="Modern Love"/>
              <a:cs typeface="Calibri"/>
            </a:endParaRPr>
          </a:p>
          <a:p>
            <a:pPr indent="-228600">
              <a:lnSpc>
                <a:spcPct val="90000"/>
              </a:lnSpc>
              <a:spcAft>
                <a:spcPts val="600"/>
              </a:spcAft>
              <a:buFont typeface="Arial" panose="020B0604020202020204" pitchFamily="34" charset="0"/>
              <a:buChar char="•"/>
            </a:pPr>
            <a:endParaRPr lang="en-US" dirty="0">
              <a:cs typeface="Calibri"/>
            </a:endParaRPr>
          </a:p>
          <a:p>
            <a:pPr indent="-228600">
              <a:lnSpc>
                <a:spcPct val="90000"/>
              </a:lnSpc>
              <a:spcAft>
                <a:spcPts val="600"/>
              </a:spcAft>
              <a:buFont typeface="Arial" panose="020B0604020202020204" pitchFamily="34" charset="0"/>
              <a:buChar char="•"/>
            </a:pPr>
            <a:r>
              <a:rPr lang="en-US" dirty="0"/>
              <a:t>Jesus gives His disciples a vital command: to go out and share the Good News with everyone. The phrase "the whole world" emphasizes the universal scope of their mission. Jesus wants His disciples to spread the message of salvation to people of all nations, cultures, and backgrounds.</a:t>
            </a:r>
            <a:endParaRPr lang="en-US">
              <a:cs typeface="Calibri"/>
            </a:endParaRPr>
          </a:p>
        </p:txBody>
      </p:sp>
    </p:spTree>
    <p:extLst>
      <p:ext uri="{BB962C8B-B14F-4D97-AF65-F5344CB8AC3E}">
        <p14:creationId xmlns:p14="http://schemas.microsoft.com/office/powerpoint/2010/main" val="4032851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05F273-4210-362E-1DB1-AB0C1EA14162}"/>
              </a:ext>
            </a:extLst>
          </p:cNvPr>
          <p:cNvSpPr txBox="1"/>
          <p:nvPr/>
        </p:nvSpPr>
        <p:spPr>
          <a:xfrm>
            <a:off x="300458" y="4390030"/>
            <a:ext cx="6002110" cy="372903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dirty="0">
                <a:solidFill>
                  <a:srgbClr val="000000"/>
                </a:solidFill>
              </a:rPr>
              <a:t> </a:t>
            </a:r>
            <a:r>
              <a:rPr lang="en-US" sz="2000" b="1" dirty="0">
                <a:solidFill>
                  <a:srgbClr val="000000"/>
                </a:solidFill>
              </a:rPr>
              <a:t>Being bold</a:t>
            </a:r>
            <a:r>
              <a:rPr lang="en-US" sz="2000" dirty="0">
                <a:solidFill>
                  <a:srgbClr val="000000"/>
                </a:solidFill>
              </a:rPr>
              <a:t> does not mean being forceful or confrontational. It means having the courage to speak up, to live out our faith authentically, and to love others with a selfless heart. Boldness is rooted in our confidence in Christ and His promises. It is a reflection of our trust in God's plan and His presence with us wherever we go.</a:t>
            </a:r>
            <a:endParaRPr lang="en-US" sz="2000" dirty="0">
              <a:solidFill>
                <a:srgbClr val="000000"/>
              </a:solidFill>
              <a:cs typeface="Calibri"/>
            </a:endParaRPr>
          </a:p>
        </p:txBody>
      </p:sp>
      <p:pic>
        <p:nvPicPr>
          <p:cNvPr id="7" name="Picture 6" descr="Lock with a love heart">
            <a:extLst>
              <a:ext uri="{FF2B5EF4-FFF2-40B4-BE49-F238E27FC236}">
                <a16:creationId xmlns:a16="http://schemas.microsoft.com/office/drawing/2014/main" id="{1D2FD523-5771-30AE-7B4F-7C1E64725AC4}"/>
              </a:ext>
            </a:extLst>
          </p:cNvPr>
          <p:cNvPicPr>
            <a:picLocks noChangeAspect="1"/>
          </p:cNvPicPr>
          <p:nvPr/>
        </p:nvPicPr>
        <p:blipFill rotWithShape="1">
          <a:blip r:embed="rId2"/>
          <a:srcRect l="30724" r="28291" b="1"/>
          <a:stretch/>
        </p:blipFill>
        <p:spPr>
          <a:xfrm>
            <a:off x="7199440" y="10"/>
            <a:ext cx="4992560" cy="6857990"/>
          </a:xfrm>
          <a:prstGeom prst="rect">
            <a:avLst/>
          </a:prstGeom>
          <a:effectLst/>
        </p:spPr>
      </p:pic>
      <p:sp>
        <p:nvSpPr>
          <p:cNvPr id="4" name="TextBox 3">
            <a:extLst>
              <a:ext uri="{FF2B5EF4-FFF2-40B4-BE49-F238E27FC236}">
                <a16:creationId xmlns:a16="http://schemas.microsoft.com/office/drawing/2014/main" id="{0F6725F7-1E81-2F90-754C-A70D45E2B417}"/>
              </a:ext>
            </a:extLst>
          </p:cNvPr>
          <p:cNvSpPr txBox="1"/>
          <p:nvPr/>
        </p:nvSpPr>
        <p:spPr>
          <a:xfrm>
            <a:off x="302192" y="857058"/>
            <a:ext cx="5746562"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a:solidFill>
                  <a:srgbClr val="000000"/>
                </a:solidFill>
                <a:latin typeface="Calibri"/>
                <a:cs typeface="Segoe UI"/>
              </a:rPr>
              <a:t>Through the Great Commission, we are called to be God's ambassadors, representing Him in a broken and hurting world. This commission is not a suggestion but a divine mandate, and it requires </a:t>
            </a:r>
            <a:r>
              <a:rPr lang="en-US" sz="2400" b="1" dirty="0">
                <a:solidFill>
                  <a:srgbClr val="000000"/>
                </a:solidFill>
                <a:latin typeface="Calibri"/>
                <a:cs typeface="Segoe UI"/>
              </a:rPr>
              <a:t>boldness.</a:t>
            </a:r>
            <a:endParaRPr lang="en-US" b="1">
              <a:solidFill>
                <a:srgbClr val="000000"/>
              </a:solidFill>
              <a:latin typeface="Calibri"/>
              <a:cs typeface="Calibri" panose="020F0502020204030204"/>
            </a:endParaRPr>
          </a:p>
          <a:p>
            <a:pPr>
              <a:spcAft>
                <a:spcPts val="600"/>
              </a:spcAft>
            </a:pPr>
            <a:r>
              <a:rPr lang="en-US" dirty="0">
                <a:solidFill>
                  <a:srgbClr val="000000"/>
                </a:solidFill>
                <a:latin typeface="Calibri"/>
                <a:cs typeface="Segoe UI"/>
              </a:rPr>
              <a:t>To be bold in proclaiming the Gospel means to step out of our comfort zones and overcome the fear of rejection or ridicule. As we boldly proclaim the Gospel, we are not alone. The Holy Spirit empowers us, equips us, and provides the words to speak. When we step out in faith, God works through us, touching hearts and transforming lives.</a:t>
            </a:r>
            <a:endParaRPr lang="en-US">
              <a:solidFill>
                <a:srgbClr val="000000"/>
              </a:solidFill>
              <a:latin typeface="Calibri"/>
              <a:cs typeface="Segoe UI"/>
            </a:endParaRPr>
          </a:p>
        </p:txBody>
      </p:sp>
      <p:sp>
        <p:nvSpPr>
          <p:cNvPr id="5" name="TextBox 4">
            <a:extLst>
              <a:ext uri="{FF2B5EF4-FFF2-40B4-BE49-F238E27FC236}">
                <a16:creationId xmlns:a16="http://schemas.microsoft.com/office/drawing/2014/main" id="{E5919505-0AC5-9C14-A2BF-FEC05C8402D2}"/>
              </a:ext>
            </a:extLst>
          </p:cNvPr>
          <p:cNvSpPr txBox="1"/>
          <p:nvPr/>
        </p:nvSpPr>
        <p:spPr>
          <a:xfrm>
            <a:off x="303028" y="143540"/>
            <a:ext cx="491401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800" b="1" dirty="0">
                <a:solidFill>
                  <a:srgbClr val="2E333B"/>
                </a:solidFill>
                <a:latin typeface="Modern Love"/>
              </a:rPr>
              <a:t>Stepping Into Boldness</a:t>
            </a:r>
            <a:endParaRPr lang="en-US" sz="2800" b="1">
              <a:latin typeface="Modern Love"/>
              <a:cs typeface="Calibri" panose="020F0502020204030204"/>
            </a:endParaRPr>
          </a:p>
        </p:txBody>
      </p:sp>
    </p:spTree>
    <p:extLst>
      <p:ext uri="{BB962C8B-B14F-4D97-AF65-F5344CB8AC3E}">
        <p14:creationId xmlns:p14="http://schemas.microsoft.com/office/powerpoint/2010/main" val="59582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C1A932-77F5-25A6-6DD3-5EF7FA2C1B5A}"/>
              </a:ext>
            </a:extLst>
          </p:cNvPr>
          <p:cNvSpPr txBox="1"/>
          <p:nvPr/>
        </p:nvSpPr>
        <p:spPr>
          <a:xfrm>
            <a:off x="388650" y="1571854"/>
            <a:ext cx="570493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E333B"/>
                </a:solidFill>
                <a:latin typeface="Segoe UI"/>
                <a:cs typeface="Segoe UI"/>
              </a:rPr>
              <a:t>Create personal affirmations or declarations of boldness. These can be written statements or artwork that you can keep as a reminder to walk in boldness every day. </a:t>
            </a:r>
            <a:endParaRPr lang="en-US" dirty="0"/>
          </a:p>
          <a:p>
            <a:endParaRPr lang="en-US" dirty="0">
              <a:solidFill>
                <a:srgbClr val="2E333B"/>
              </a:solidFill>
              <a:latin typeface="Segoe UI"/>
              <a:cs typeface="Segoe UI"/>
            </a:endParaRPr>
          </a:p>
          <a:p>
            <a:r>
              <a:rPr lang="en-US" dirty="0">
                <a:solidFill>
                  <a:srgbClr val="2E333B"/>
                </a:solidFill>
                <a:latin typeface="Segoe UI"/>
                <a:cs typeface="Segoe UI"/>
              </a:rPr>
              <a:t>Share your affirmations with one another and discuss how you can support each other in living boldly.</a:t>
            </a:r>
            <a:endParaRPr lang="en-US" dirty="0"/>
          </a:p>
          <a:p>
            <a:r>
              <a:rPr lang="en-US" dirty="0">
                <a:solidFill>
                  <a:srgbClr val="2E333B"/>
                </a:solidFill>
                <a:latin typeface="Segoe UI"/>
                <a:cs typeface="Segoe UI"/>
              </a:rPr>
              <a:t>Remember that true boldness comes from a place of faith and reliance on God's strength. </a:t>
            </a:r>
          </a:p>
          <a:p>
            <a:r>
              <a:rPr lang="en-US" dirty="0">
                <a:solidFill>
                  <a:srgbClr val="2E333B"/>
                </a:solidFill>
                <a:latin typeface="Segoe UI"/>
                <a:cs typeface="Segoe UI"/>
              </a:rPr>
              <a:t>Seek His guidance and trust in Him as you navigate your journeys with boldness and courage.</a:t>
            </a:r>
            <a:endParaRPr lang="en-US" dirty="0"/>
          </a:p>
        </p:txBody>
      </p:sp>
      <p:pic>
        <p:nvPicPr>
          <p:cNvPr id="3" name="Picture 3" descr="A picture containing calendar&#10;&#10;Description automatically generated">
            <a:extLst>
              <a:ext uri="{FF2B5EF4-FFF2-40B4-BE49-F238E27FC236}">
                <a16:creationId xmlns:a16="http://schemas.microsoft.com/office/drawing/2014/main" id="{D63EF44B-A9D8-2A9A-0FE7-D1A585FB5D00}"/>
              </a:ext>
            </a:extLst>
          </p:cNvPr>
          <p:cNvPicPr>
            <a:picLocks noChangeAspect="1"/>
          </p:cNvPicPr>
          <p:nvPr/>
        </p:nvPicPr>
        <p:blipFill rotWithShape="1">
          <a:blip r:embed="rId2"/>
          <a:srcRect t="30259" r="-431" b="5331"/>
          <a:stretch/>
        </p:blipFill>
        <p:spPr>
          <a:xfrm>
            <a:off x="6220178" y="430860"/>
            <a:ext cx="5813836" cy="5586449"/>
          </a:xfrm>
          <a:prstGeom prst="rect">
            <a:avLst/>
          </a:prstGeom>
        </p:spPr>
      </p:pic>
    </p:spTree>
    <p:extLst>
      <p:ext uri="{BB962C8B-B14F-4D97-AF65-F5344CB8AC3E}">
        <p14:creationId xmlns:p14="http://schemas.microsoft.com/office/powerpoint/2010/main" val="3785699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E3ABA15-F9FB-478E-50B4-CEF367328A87}"/>
              </a:ext>
            </a:extLst>
          </p:cNvPr>
          <p:cNvSpPr txBox="1"/>
          <p:nvPr/>
        </p:nvSpPr>
        <p:spPr>
          <a:xfrm>
            <a:off x="292570" y="555297"/>
            <a:ext cx="6303546" cy="678818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2000" dirty="0">
                <a:latin typeface="Modern Love"/>
              </a:rPr>
              <a:t>Thursday 8th May – Feast of the Ascension </a:t>
            </a:r>
            <a:endParaRPr lang="en-US" sz="2000">
              <a:latin typeface="Modern Love"/>
              <a:cs typeface="Calibri" panose="020F0502020204030204"/>
            </a:endParaRPr>
          </a:p>
          <a:p>
            <a:pPr indent="-228600">
              <a:lnSpc>
                <a:spcPct val="90000"/>
              </a:lnSpc>
              <a:spcAft>
                <a:spcPts val="600"/>
              </a:spcAft>
              <a:buFont typeface="Arial" panose="020B0604020202020204" pitchFamily="34" charset="0"/>
              <a:buChar char="•"/>
            </a:pPr>
            <a:r>
              <a:rPr lang="en-US" dirty="0"/>
              <a:t>The Feast of the Ascension, celebrated in the Catholic Church, commemorates the ascension of Jesus Christ into heaven. It is observed 40 days after Easter Sunday, signifying the completion of His earthly ministry. This significant event holds deep meaning and implications for the Catholic Church. Let's delve into its explanation and reflection.</a:t>
            </a:r>
            <a:endParaRPr lang="en-US">
              <a:cs typeface="Calibri"/>
            </a:endParaRPr>
          </a:p>
          <a:p>
            <a:pPr indent="-228600">
              <a:lnSpc>
                <a:spcPct val="90000"/>
              </a:lnSpc>
              <a:spcAft>
                <a:spcPts val="600"/>
              </a:spcAft>
              <a:buFont typeface="Arial" panose="020B0604020202020204" pitchFamily="34" charset="0"/>
              <a:buChar char="•"/>
            </a:pPr>
            <a:r>
              <a:rPr lang="en-US" dirty="0"/>
              <a:t>Explanation: The Ascension of Jesus is described in the New Testament, particularly in the books of Luke and Acts. After His resurrection, Jesus spent 40 days with His disciples, appearing to them, teaching them, and reinforcing their faith. On the fortieth day, as the disciples gathered on the Mount of Olives, Jesus ascended into heaven before their eyes, leaving them with the promise of the Holy Spirit and the assurance of His continued presence.</a:t>
            </a:r>
            <a:endParaRPr lang="en-US" dirty="0">
              <a:cs typeface="Calibri"/>
            </a:endParaRPr>
          </a:p>
          <a:p>
            <a:pPr indent="-228600">
              <a:lnSpc>
                <a:spcPct val="90000"/>
              </a:lnSpc>
              <a:spcAft>
                <a:spcPts val="600"/>
              </a:spcAft>
              <a:buFont typeface="Arial" panose="020B0604020202020204" pitchFamily="34" charset="0"/>
              <a:buChar char="•"/>
            </a:pPr>
            <a:r>
              <a:rPr lang="en-US" dirty="0"/>
              <a:t>The Feast of the Ascension celebrates this pivotal moment in salvation history. It affirms the divinity of Jesus and highlights His exaltation to the right hand of God the Father. It signifies the completion of His mission on earth and sets the stage for the coming of the Holy Spirit on Pentecost.</a:t>
            </a:r>
            <a:endParaRPr lang="en-US" dirty="0">
              <a:cs typeface="Calibri"/>
            </a:endParaRPr>
          </a:p>
        </p:txBody>
      </p:sp>
      <p:pic>
        <p:nvPicPr>
          <p:cNvPr id="3" name="Picture 3" descr="Text&#10;&#10;Description automatically generated">
            <a:extLst>
              <a:ext uri="{FF2B5EF4-FFF2-40B4-BE49-F238E27FC236}">
                <a16:creationId xmlns:a16="http://schemas.microsoft.com/office/drawing/2014/main" id="{584DFDC9-3C71-6287-962E-78873B9BE288}"/>
              </a:ext>
            </a:extLst>
          </p:cNvPr>
          <p:cNvPicPr>
            <a:picLocks noChangeAspect="1"/>
          </p:cNvPicPr>
          <p:nvPr/>
        </p:nvPicPr>
        <p:blipFill rotWithShape="1">
          <a:blip r:embed="rId2"/>
          <a:srcRect l="9183" r="387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16779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6315" t="9091" r="1287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416900" y="397149"/>
            <a:ext cx="6983784" cy="5196368"/>
          </a:xfrm>
        </p:spPr>
        <p:txBody>
          <a:bodyPr vert="horz" lIns="91440" tIns="45720" rIns="91440" bIns="45720" rtlCol="0" anchor="t">
            <a:noAutofit/>
          </a:bodyPr>
          <a:lstStyle/>
          <a:p>
            <a:pPr marL="0" indent="0">
              <a:spcBef>
                <a:spcPts val="500"/>
              </a:spcBef>
              <a:buNone/>
            </a:pPr>
            <a:r>
              <a:rPr lang="en-US" dirty="0">
                <a:latin typeface="Modern Love"/>
                <a:ea typeface="+mn-lt"/>
                <a:cs typeface="+mn-lt"/>
              </a:rPr>
              <a:t>A Prayer for the Feast of Ascension </a:t>
            </a:r>
          </a:p>
          <a:p>
            <a:pPr marL="0" indent="0">
              <a:spcBef>
                <a:spcPts val="500"/>
              </a:spcBef>
              <a:buNone/>
            </a:pPr>
            <a:endParaRPr lang="en-US">
              <a:latin typeface="Modern Love"/>
              <a:ea typeface="+mn-lt"/>
              <a:cs typeface="+mn-lt"/>
            </a:endParaRPr>
          </a:p>
          <a:p>
            <a:pPr marL="0" indent="0">
              <a:spcBef>
                <a:spcPts val="500"/>
              </a:spcBef>
              <a:buNone/>
            </a:pPr>
            <a:r>
              <a:rPr lang="en-US" dirty="0">
                <a:latin typeface="Modern Love"/>
                <a:ea typeface="+mn-lt"/>
                <a:cs typeface="+mn-lt"/>
              </a:rPr>
              <a:t>Lord, </a:t>
            </a:r>
            <a:endParaRPr lang="en-US" dirty="0">
              <a:latin typeface="Calibri" panose="020F0502020204030204"/>
              <a:ea typeface="+mn-lt"/>
              <a:cs typeface="+mn-lt"/>
            </a:endParaRPr>
          </a:p>
          <a:p>
            <a:pPr marL="0" indent="0">
              <a:spcBef>
                <a:spcPts val="500"/>
              </a:spcBef>
              <a:buNone/>
            </a:pPr>
            <a:endParaRPr lang="en-US" dirty="0">
              <a:solidFill>
                <a:srgbClr val="000000"/>
              </a:solidFill>
              <a:latin typeface="Modern Love"/>
              <a:ea typeface="+mn-lt"/>
              <a:cs typeface="+mn-lt"/>
            </a:endParaRPr>
          </a:p>
          <a:p>
            <a:pPr marL="0" indent="0">
              <a:spcBef>
                <a:spcPts val="500"/>
              </a:spcBef>
              <a:buNone/>
            </a:pPr>
            <a:r>
              <a:rPr lang="en-US" dirty="0">
                <a:solidFill>
                  <a:srgbClr val="202124"/>
                </a:solidFill>
                <a:ea typeface="+mn-lt"/>
                <a:cs typeface="+mn-lt"/>
              </a:rPr>
              <a:t>Right before your Ascension into heaven you told your apostles to be His witnesses to the ends of the earth upon receiving the Holy Spirit. May I be similarly inspired to spread your Gospel message in word and deed, according to your will for me.</a:t>
            </a:r>
            <a:endParaRPr lang="en-US">
              <a:ea typeface="+mn-lt"/>
              <a:cs typeface="+mn-lt"/>
            </a:endParaRPr>
          </a:p>
          <a:p>
            <a:pPr marL="0" indent="0">
              <a:spcBef>
                <a:spcPts val="500"/>
              </a:spcBef>
              <a:buNone/>
            </a:pPr>
            <a:endParaRPr lang="en-US" sz="4800" dirty="0">
              <a:latin typeface="Calibri"/>
              <a:cs typeface="Calibri"/>
            </a:endParaRPr>
          </a:p>
          <a:p>
            <a:pPr marL="0" indent="0">
              <a:spcBef>
                <a:spcPts val="500"/>
              </a:spcBef>
              <a:buNone/>
            </a:pPr>
            <a:r>
              <a:rPr lang="en-US" dirty="0">
                <a:latin typeface="Modern Love"/>
                <a:ea typeface="+mn-lt"/>
                <a:cs typeface="+mn-lt"/>
              </a:rPr>
              <a:t>Amen</a:t>
            </a:r>
            <a:endParaRPr lang="en-US" dirty="0">
              <a:latin typeface="Calibri" panose="020F0502020204030204"/>
              <a:cs typeface="Calibri"/>
            </a:endParaRPr>
          </a:p>
          <a:p>
            <a:pPr marL="0" indent="0">
              <a:buNone/>
            </a:pPr>
            <a:endParaRPr lang="en-US" sz="2200" b="1">
              <a:cs typeface="Calibri"/>
            </a:endParaRPr>
          </a:p>
          <a:p>
            <a:pPr marL="0" indent="0">
              <a:buNone/>
            </a:pPr>
            <a:endParaRPr lang="en-US" sz="2200" b="1">
              <a:cs typeface="Calibri"/>
            </a:endParaRPr>
          </a:p>
          <a:p>
            <a:pPr marL="0" indent="0">
              <a:buNone/>
            </a:pPr>
            <a:endParaRPr lang="en-US" sz="2200">
              <a:cs typeface="Calibri"/>
            </a:endParaRPr>
          </a:p>
        </p:txBody>
      </p:sp>
    </p:spTree>
    <p:extLst>
      <p:ext uri="{BB962C8B-B14F-4D97-AF65-F5344CB8AC3E}">
        <p14:creationId xmlns:p14="http://schemas.microsoft.com/office/powerpoint/2010/main" val="377962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15th – 19th May</a:t>
            </a:r>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Be Bold</a:t>
            </a:r>
            <a:endParaRPr lang="en-US" dirty="0">
              <a:solidFill>
                <a:srgbClr val="000000"/>
              </a:solidFill>
              <a:cs typeface="Calibri"/>
            </a:endParaRPr>
          </a:p>
        </p:txBody>
      </p:sp>
      <p:pic>
        <p:nvPicPr>
          <p:cNvPr id="6" name="Picture 6" descr="A picture containing text&#10;&#10;Description automatically generated">
            <a:extLst>
              <a:ext uri="{FF2B5EF4-FFF2-40B4-BE49-F238E27FC236}">
                <a16:creationId xmlns:a16="http://schemas.microsoft.com/office/drawing/2014/main" id="{3E246F5B-1301-2673-4553-BE964C79BE52}"/>
              </a:ext>
            </a:extLst>
          </p:cNvPr>
          <p:cNvPicPr>
            <a:picLocks noChangeAspect="1"/>
          </p:cNvPicPr>
          <p:nvPr/>
        </p:nvPicPr>
        <p:blipFill rotWithShape="1">
          <a:blip r:embed="rId2"/>
          <a:srcRect t="6696" r="-146" b="9753"/>
          <a:stretch/>
        </p:blipFill>
        <p:spPr>
          <a:xfrm>
            <a:off x="1259959" y="462516"/>
            <a:ext cx="9486022" cy="5985264"/>
          </a:xfrm>
          <a:prstGeom prst="rect">
            <a:avLst/>
          </a:prstGeom>
        </p:spPr>
      </p:pic>
    </p:spTree>
    <p:extLst>
      <p:ext uri="{BB962C8B-B14F-4D97-AF65-F5344CB8AC3E}">
        <p14:creationId xmlns:p14="http://schemas.microsoft.com/office/powerpoint/2010/main" val="152830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FFFFFF"/>
                </a:solidFill>
                <a:effectLst/>
                <a:uLnTx/>
                <a:uFillTx/>
                <a:latin typeface="+mj-lt"/>
                <a:ea typeface="+mj-ea"/>
                <a:cs typeface="+mj-cs"/>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38200" y="2219785"/>
            <a:ext cx="4619621" cy="395717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defRPr/>
            </a:pPr>
            <a:r>
              <a:rPr lang="en-US" sz="2800">
                <a:solidFill>
                  <a:srgbClr val="FFFFFF"/>
                </a:solidFill>
              </a:rPr>
              <a:t>Monday 15th May - 7I</a:t>
            </a:r>
            <a:endParaRPr lang="en-US" sz="2800">
              <a:solidFill>
                <a:srgbClr val="FFFFFF"/>
              </a:solidFill>
              <a:cs typeface="Calibri"/>
            </a:endParaRPr>
          </a:p>
          <a:p>
            <a:pPr indent="-228600">
              <a:lnSpc>
                <a:spcPct val="90000"/>
              </a:lnSpc>
              <a:spcAft>
                <a:spcPts val="600"/>
              </a:spcAft>
              <a:buFont typeface="Arial" panose="020B0604020202020204" pitchFamily="34" charset="0"/>
              <a:buChar char="•"/>
              <a:defRPr/>
            </a:pPr>
            <a:endParaRPr lang="en-US" sz="2800">
              <a:solidFill>
                <a:srgbClr val="FFFFFF"/>
              </a:solidFill>
              <a:cs typeface="Calibri"/>
            </a:endParaRPr>
          </a:p>
          <a:p>
            <a:pPr indent="-228600">
              <a:lnSpc>
                <a:spcPct val="90000"/>
              </a:lnSpc>
              <a:spcAft>
                <a:spcPts val="600"/>
              </a:spcAft>
              <a:buFont typeface="Arial" panose="020B0604020202020204" pitchFamily="34" charset="0"/>
              <a:buChar char="•"/>
              <a:defRPr/>
            </a:pPr>
            <a:r>
              <a:rPr lang="en-US" sz="2800" dirty="0">
                <a:solidFill>
                  <a:srgbClr val="FFFFFF"/>
                </a:solidFill>
              </a:rPr>
              <a:t>Tuesday 16th May - 7N</a:t>
            </a:r>
            <a:endParaRPr lang="en-US" sz="2800" dirty="0">
              <a:solidFill>
                <a:srgbClr val="FFFFFF"/>
              </a:solidFill>
              <a:cs typeface="Calibri"/>
            </a:endParaRPr>
          </a:p>
          <a:p>
            <a:pPr indent="-228600">
              <a:lnSpc>
                <a:spcPct val="90000"/>
              </a:lnSpc>
              <a:spcAft>
                <a:spcPts val="600"/>
              </a:spcAft>
              <a:buFont typeface="Arial" panose="020B0604020202020204" pitchFamily="34" charset="0"/>
              <a:buChar char="•"/>
              <a:defRPr/>
            </a:pPr>
            <a:endParaRPr lang="en-US" sz="2800">
              <a:solidFill>
                <a:srgbClr val="FFFFFF"/>
              </a:solidFill>
              <a:cs typeface="Calibri"/>
            </a:endParaRPr>
          </a:p>
          <a:p>
            <a:pPr indent="-228600">
              <a:lnSpc>
                <a:spcPct val="90000"/>
              </a:lnSpc>
              <a:spcAft>
                <a:spcPts val="600"/>
              </a:spcAft>
              <a:buFont typeface="Arial" panose="020B0604020202020204" pitchFamily="34" charset="0"/>
              <a:buChar char="•"/>
              <a:defRPr/>
            </a:pPr>
            <a:r>
              <a:rPr lang="en-US" sz="2800" dirty="0">
                <a:solidFill>
                  <a:srgbClr val="FFFFFF"/>
                </a:solidFill>
              </a:rPr>
              <a:t>Wednesday 17th May - 7T</a:t>
            </a:r>
            <a:endParaRPr lang="en-US" sz="2800" dirty="0">
              <a:solidFill>
                <a:srgbClr val="FFFFFF"/>
              </a:solidFill>
              <a:cs typeface="Calibri"/>
            </a:endParaRPr>
          </a:p>
          <a:p>
            <a:pPr indent="-228600">
              <a:lnSpc>
                <a:spcPct val="90000"/>
              </a:lnSpc>
              <a:spcAft>
                <a:spcPts val="600"/>
              </a:spcAft>
              <a:buFont typeface="Arial" panose="020B0604020202020204" pitchFamily="34" charset="0"/>
              <a:buChar char="•"/>
              <a:defRPr/>
            </a:pPr>
            <a:endParaRPr lang="en-US" sz="2800" b="0" i="0" u="none" strike="noStrike" cap="none" spc="0" normalizeH="0" baseline="0" noProof="0">
              <a:ln>
                <a:noFill/>
              </a:ln>
              <a:solidFill>
                <a:srgbClr val="FFFFFF"/>
              </a:solidFill>
              <a:effectLst/>
              <a:uLnTx/>
              <a:uFillTx/>
              <a:cs typeface="Calibri"/>
            </a:endParaRPr>
          </a:p>
          <a:p>
            <a:pPr indent="-228600">
              <a:lnSpc>
                <a:spcPct val="90000"/>
              </a:lnSpc>
              <a:spcAft>
                <a:spcPts val="600"/>
              </a:spcAft>
              <a:buFont typeface="Arial" panose="020B0604020202020204" pitchFamily="34" charset="0"/>
              <a:buChar char="•"/>
              <a:defRPr/>
            </a:pPr>
            <a:r>
              <a:rPr lang="en-US" sz="2800" dirty="0">
                <a:solidFill>
                  <a:srgbClr val="FFFFFF"/>
                </a:solidFill>
              </a:rPr>
              <a:t>Friday 19th May - 8S</a:t>
            </a:r>
            <a:endParaRPr lang="en-US" sz="2000" b="0" i="0" u="none" strike="noStrike" cap="none" spc="0" normalizeH="0" baseline="0" noProof="0" dirty="0">
              <a:ln>
                <a:noFill/>
              </a:ln>
              <a:solidFill>
                <a:srgbClr val="FFFFFF"/>
              </a:solidFill>
              <a:effectLst/>
              <a:uLnTx/>
              <a:uFillTx/>
              <a:cs typeface="Calibri" panose="020F0502020204030204"/>
            </a:endParaRPr>
          </a:p>
          <a:p>
            <a:pPr indent="-228600">
              <a:lnSpc>
                <a:spcPct val="90000"/>
              </a:lnSpc>
              <a:spcAft>
                <a:spcPts val="600"/>
              </a:spcAft>
              <a:buFont typeface="Arial" panose="020B0604020202020204" pitchFamily="34" charset="0"/>
              <a:buChar char="•"/>
              <a:defRPr/>
            </a:pPr>
            <a:endParaRPr lang="en-US" sz="2000">
              <a:solidFill>
                <a:srgbClr val="FFFFFF"/>
              </a:solidFill>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90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D2A72038-AC47-4B3F-D48D-3B7211B37A5B}"/>
              </a:ext>
            </a:extLst>
          </p:cNvPr>
          <p:cNvPicPr>
            <a:picLocks noChangeAspect="1"/>
          </p:cNvPicPr>
          <p:nvPr/>
        </p:nvPicPr>
        <p:blipFill rotWithShape="1">
          <a:blip r:embed="rId2"/>
          <a:srcRect l="20032" r="20434"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xtBox 1">
            <a:extLst>
              <a:ext uri="{FF2B5EF4-FFF2-40B4-BE49-F238E27FC236}">
                <a16:creationId xmlns:a16="http://schemas.microsoft.com/office/drawing/2014/main" id="{91263355-6EFF-647B-2BE6-C792710A45F7}"/>
              </a:ext>
            </a:extLst>
          </p:cNvPr>
          <p:cNvSpPr txBox="1"/>
          <p:nvPr/>
        </p:nvSpPr>
        <p:spPr>
          <a:xfrm>
            <a:off x="6193936" y="1505445"/>
            <a:ext cx="5846601" cy="384366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dirty="0"/>
              <a:t>As final year students prepare to embark on their next steps in life, they have an opportunity to leave a bold and positive legacy behind. </a:t>
            </a: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dirty="0"/>
              <a:t>In Philippians 3:14, the apostle Paul encourages us to press on toward the goal and the prize that God has set before us.</a:t>
            </a:r>
            <a:endParaRPr lang="en-US" sz="2000" dirty="0">
              <a:cs typeface="Calibri"/>
            </a:endParaRP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dirty="0"/>
              <a:t>Whether you're in Year 7 or Year 13, this is your time to think about the legacy you want to leave behind. </a:t>
            </a:r>
            <a:endParaRPr lang="en-US" sz="2000" dirty="0">
              <a:cs typeface="Calibri"/>
            </a:endParaRPr>
          </a:p>
          <a:p>
            <a:pPr indent="-228600">
              <a:lnSpc>
                <a:spcPct val="90000"/>
              </a:lnSpc>
              <a:spcAft>
                <a:spcPts val="600"/>
              </a:spcAft>
              <a:buFont typeface="Arial" panose="020B0604020202020204" pitchFamily="34" charset="0"/>
              <a:buChar char="•"/>
            </a:pPr>
            <a:endParaRPr lang="en-US" sz="2000" dirty="0">
              <a:cs typeface="Calibri"/>
            </a:endParaRPr>
          </a:p>
          <a:p>
            <a:pPr indent="-228600">
              <a:lnSpc>
                <a:spcPct val="90000"/>
              </a:lnSpc>
              <a:spcAft>
                <a:spcPts val="600"/>
              </a:spcAft>
              <a:buFont typeface="Arial" panose="020B0604020202020204" pitchFamily="34" charset="0"/>
              <a:buChar char="•"/>
            </a:pPr>
            <a:endParaRPr lang="en-US" sz="2000" dirty="0">
              <a:cs typeface="Calibri"/>
            </a:endParaRPr>
          </a:p>
        </p:txBody>
      </p:sp>
    </p:spTree>
    <p:extLst>
      <p:ext uri="{BB962C8B-B14F-4D97-AF65-F5344CB8AC3E}">
        <p14:creationId xmlns:p14="http://schemas.microsoft.com/office/powerpoint/2010/main" val="4047936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2EA3A31-8F78-47F1-CDB0-51A94DDE6AD9}"/>
              </a:ext>
            </a:extLst>
          </p:cNvPr>
          <p:cNvSpPr txBox="1"/>
          <p:nvPr/>
        </p:nvSpPr>
        <p:spPr>
          <a:xfrm>
            <a:off x="546570" y="715224"/>
            <a:ext cx="4619621" cy="5151294"/>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fontScale="92500" lnSpcReduction="20000"/>
          </a:bodyPr>
          <a:lstStyle/>
          <a:p>
            <a:pPr>
              <a:lnSpc>
                <a:spcPct val="90000"/>
              </a:lnSpc>
              <a:spcAft>
                <a:spcPts val="600"/>
              </a:spcAft>
            </a:pPr>
            <a:r>
              <a:rPr lang="en-US" sz="3600" dirty="0">
                <a:latin typeface="Modern Love"/>
                <a:cs typeface="Calibri"/>
              </a:rPr>
              <a:t>Dear Me... </a:t>
            </a:r>
          </a:p>
          <a:p>
            <a:pPr>
              <a:lnSpc>
                <a:spcPct val="90000"/>
              </a:lnSpc>
              <a:spcAft>
                <a:spcPts val="600"/>
              </a:spcAft>
            </a:pPr>
            <a:endParaRPr lang="en-US" sz="2000" dirty="0">
              <a:cs typeface="Calibri"/>
            </a:endParaRPr>
          </a:p>
          <a:p>
            <a:pPr>
              <a:lnSpc>
                <a:spcPct val="90000"/>
              </a:lnSpc>
              <a:spcAft>
                <a:spcPts val="600"/>
              </a:spcAft>
            </a:pPr>
            <a:r>
              <a:rPr lang="en-US" sz="2800" dirty="0"/>
              <a:t>As we reach the final half term, spend some time this morning reflecting on your high school journey so far and consider the impact you have made on others. </a:t>
            </a:r>
            <a:endParaRPr lang="en-US" sz="2800">
              <a:cs typeface="Calibri"/>
            </a:endParaRPr>
          </a:p>
          <a:p>
            <a:pPr>
              <a:lnSpc>
                <a:spcPct val="90000"/>
              </a:lnSpc>
              <a:spcAft>
                <a:spcPts val="600"/>
              </a:spcAft>
            </a:pPr>
            <a:r>
              <a:rPr lang="en-US" sz="2800" dirty="0"/>
              <a:t>Write a letter to yourself that represents the legacy you want to leave behind. This could be shared with your peers or younger students as a source of inspiration, or it could be something private that you look back on in years to come. </a:t>
            </a:r>
            <a:endParaRPr lang="en-US" sz="2800" dirty="0">
              <a:cs typeface="Calibri"/>
            </a:endParaRPr>
          </a:p>
        </p:txBody>
      </p:sp>
      <p:pic>
        <p:nvPicPr>
          <p:cNvPr id="3" name="Picture 3" descr="A picture containing text, businesscard, vector graphics&#10;&#10;Description automatically generated">
            <a:extLst>
              <a:ext uri="{FF2B5EF4-FFF2-40B4-BE49-F238E27FC236}">
                <a16:creationId xmlns:a16="http://schemas.microsoft.com/office/drawing/2014/main" id="{B4D7ED28-D576-1900-EBBF-884F775656D6}"/>
              </a:ext>
            </a:extLst>
          </p:cNvPr>
          <p:cNvPicPr>
            <a:picLocks noChangeAspect="1"/>
          </p:cNvPicPr>
          <p:nvPr/>
        </p:nvPicPr>
        <p:blipFill rotWithShape="1">
          <a:blip r:embed="rId2"/>
          <a:srcRect l="14319" r="26993"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55732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73163" y="132416"/>
            <a:ext cx="5738984" cy="5473991"/>
          </a:xfrm>
        </p:spPr>
        <p:txBody>
          <a:bodyPr vert="horz" lIns="91440" tIns="45720" rIns="91440" bIns="45720" rtlCol="0" anchor="t">
            <a:noAutofit/>
          </a:bodyPr>
          <a:lstStyle/>
          <a:p>
            <a:pPr marL="0" indent="0">
              <a:spcBef>
                <a:spcPts val="0"/>
              </a:spcBef>
              <a:buNone/>
            </a:pPr>
            <a:endParaRPr lang="en-US" sz="2000" dirty="0">
              <a:latin typeface="Segoe UI"/>
              <a:ea typeface="+mn-lt"/>
              <a:cs typeface="Segoe UI"/>
            </a:endParaRPr>
          </a:p>
          <a:p>
            <a:pPr marL="0" indent="0">
              <a:spcBef>
                <a:spcPts val="500"/>
              </a:spcBef>
              <a:buNone/>
            </a:pPr>
            <a:endParaRPr lang="en-US" sz="2000">
              <a:latin typeface="Modern Love"/>
              <a:ea typeface="+mn-lt"/>
              <a:cs typeface="+mn-lt"/>
            </a:endParaRPr>
          </a:p>
          <a:p>
            <a:pPr marL="0" indent="0">
              <a:spcBef>
                <a:spcPts val="500"/>
              </a:spcBef>
              <a:buNone/>
            </a:pPr>
            <a:r>
              <a:rPr lang="en-US" dirty="0">
                <a:latin typeface="Modern Love"/>
                <a:ea typeface="+mn-lt"/>
                <a:cs typeface="+mn-lt"/>
              </a:rPr>
              <a:t>Gracious and Loving God,</a:t>
            </a:r>
            <a:endParaRPr lang="en-US" sz="2000">
              <a:cs typeface="Calibri"/>
            </a:endParaRPr>
          </a:p>
          <a:p>
            <a:pPr marL="0" indent="0">
              <a:buNone/>
            </a:pPr>
            <a:r>
              <a:rPr lang="en-US" sz="2400" dirty="0">
                <a:solidFill>
                  <a:srgbClr val="242424"/>
                </a:solidFill>
                <a:latin typeface="Segoe UI"/>
                <a:ea typeface="+mn-lt"/>
                <a:cs typeface="Segoe UI"/>
              </a:rPr>
              <a:t>We lift up the final year students who are preparing to leave this chapter of their lives and embark on new journeys. Grant them the boldness to embrace the unknown, to trust in Your guidance, and to step out in faith. Fill them with wisdom and discernment as they make decisions about their future. May they carry with them the lessons learned, the friendships formed, and the values instilled during their time in school. Surround them with Your love and grace, as they shine brightly in their next steps.</a:t>
            </a:r>
            <a:endParaRPr lang="en-US" sz="2400">
              <a:cs typeface="Calibri" panose="020F0502020204030204"/>
            </a:endParaRPr>
          </a:p>
          <a:p>
            <a:pPr marL="0" indent="0">
              <a:spcBef>
                <a:spcPts val="500"/>
              </a:spcBef>
              <a:buNone/>
            </a:pPr>
            <a:r>
              <a:rPr lang="en-US" dirty="0">
                <a:latin typeface="Modern Love"/>
                <a:ea typeface="+mn-lt"/>
                <a:cs typeface="+mn-lt"/>
              </a:rPr>
              <a:t>Amen</a:t>
            </a:r>
            <a:endParaRPr lang="en-US" sz="2000" dirty="0">
              <a:latin typeface="Calibri" panose="020F0502020204030204"/>
              <a:cs typeface="Calibri"/>
            </a:endParaRPr>
          </a:p>
          <a:p>
            <a:pPr marL="0" indent="0">
              <a:buNone/>
            </a:pPr>
            <a:endParaRPr lang="en-US" sz="2000" b="1">
              <a:cs typeface="Calibri"/>
            </a:endParaRPr>
          </a:p>
          <a:p>
            <a:pPr marL="0" indent="0">
              <a:buNone/>
            </a:pPr>
            <a:endParaRPr lang="en-US" sz="2000" b="1">
              <a:cs typeface="Calibri"/>
            </a:endParaRPr>
          </a:p>
          <a:p>
            <a:pPr marL="0" indent="0">
              <a:buNone/>
            </a:pPr>
            <a:endParaRPr lang="en-US" sz="2000">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4982" r="3154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3220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38" y="313976"/>
            <a:ext cx="11383347" cy="6124145"/>
          </a:xfrm>
          <a:prstGeom prst="rect">
            <a:avLst/>
          </a:prstGeom>
          <a:solidFill>
            <a:srgbClr val="7030A0"/>
          </a:solidFill>
        </p:spPr>
      </p:pic>
      <p:sp>
        <p:nvSpPr>
          <p:cNvPr id="3" name="Title 1"/>
          <p:cNvSpPr txBox="1">
            <a:spLocks/>
          </p:cNvSpPr>
          <p:nvPr/>
        </p:nvSpPr>
        <p:spPr>
          <a:xfrm>
            <a:off x="438539" y="313977"/>
            <a:ext cx="11383346" cy="1269122"/>
          </a:xfrm>
          <a:prstGeom prst="rect">
            <a:avLst/>
          </a:prstGeom>
          <a:solidFill>
            <a:schemeClr val="bg1">
              <a:alpha val="9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a:ln>
                  <a:noFill/>
                </a:ln>
                <a:solidFill>
                  <a:srgbClr val="FF0066"/>
                </a:solidFill>
                <a:effectLst/>
                <a:uLnTx/>
                <a:uFillTx/>
                <a:latin typeface="+mn-lt"/>
                <a:ea typeface="+mj-ea"/>
                <a:cs typeface="+mj-cs"/>
              </a:rPr>
              <a:t>F</a:t>
            </a:r>
            <a:r>
              <a:rPr kumimoji="0" lang="en-GB" sz="7200" b="0" i="0" u="none" strike="noStrike" kern="1200" cap="none" spc="0" normalizeH="0" baseline="0" noProof="0">
                <a:ln>
                  <a:noFill/>
                </a:ln>
                <a:solidFill>
                  <a:srgbClr val="70AD47"/>
                </a:solidFill>
                <a:effectLst/>
                <a:uLnTx/>
                <a:uFillTx/>
                <a:latin typeface="+mn-lt"/>
                <a:ea typeface="+mj-ea"/>
                <a:cs typeface="+mj-cs"/>
              </a:rPr>
              <a:t>r</a:t>
            </a:r>
            <a:r>
              <a:rPr kumimoji="0" lang="en-GB" sz="7200" b="0" i="0" u="none" strike="noStrike" kern="1200" cap="none" spc="0" normalizeH="0" baseline="0" noProof="0">
                <a:ln>
                  <a:noFill/>
                </a:ln>
                <a:solidFill>
                  <a:srgbClr val="FF0000"/>
                </a:solidFill>
                <a:effectLst/>
                <a:uLnTx/>
                <a:uFillTx/>
                <a:latin typeface="+mn-lt"/>
                <a:ea typeface="+mj-ea"/>
                <a:cs typeface="+mj-cs"/>
              </a:rPr>
              <a:t>i</a:t>
            </a:r>
            <a:r>
              <a:rPr kumimoji="0" lang="en-GB" sz="7200" b="0" i="0" u="none" strike="noStrike" kern="1200" cap="none" spc="0" normalizeH="0" baseline="0" noProof="0">
                <a:ln>
                  <a:noFill/>
                </a:ln>
                <a:solidFill>
                  <a:srgbClr val="FFC000"/>
                </a:solidFill>
                <a:effectLst/>
                <a:uLnTx/>
                <a:uFillTx/>
                <a:latin typeface="+mn-lt"/>
                <a:ea typeface="+mj-ea"/>
                <a:cs typeface="+mj-cs"/>
              </a:rPr>
              <a:t>d</a:t>
            </a:r>
            <a:r>
              <a:rPr kumimoji="0" lang="en-GB" sz="7200" b="0" i="0" u="none" strike="noStrike" kern="1200" cap="none" spc="0" normalizeH="0" baseline="0" noProof="0">
                <a:ln>
                  <a:noFill/>
                </a:ln>
                <a:solidFill>
                  <a:srgbClr val="009999"/>
                </a:solidFill>
                <a:effectLst/>
                <a:uLnTx/>
                <a:uFillTx/>
                <a:latin typeface="+mn-lt"/>
                <a:ea typeface="+mj-ea"/>
                <a:cs typeface="+mj-cs"/>
              </a:rPr>
              <a:t>a</a:t>
            </a:r>
            <a:r>
              <a:rPr kumimoji="0" lang="en-GB" sz="7200" b="0" i="0" u="none" strike="noStrike" kern="1200" cap="none" spc="0" normalizeH="0" baseline="0" noProof="0">
                <a:ln>
                  <a:noFill/>
                </a:ln>
                <a:solidFill>
                  <a:srgbClr val="7030A0"/>
                </a:solidFill>
                <a:effectLst/>
                <a:uLnTx/>
                <a:uFillTx/>
                <a:latin typeface="+mn-lt"/>
                <a:ea typeface="+mj-ea"/>
                <a:cs typeface="+mj-cs"/>
              </a:rPr>
              <a:t>y</a:t>
            </a:r>
            <a:r>
              <a:rPr kumimoji="0" lang="en-GB" sz="7200" b="0" i="0" u="none" strike="noStrike" kern="1200" cap="none" spc="0" normalizeH="0" baseline="0" noProof="0">
                <a:ln>
                  <a:noFill/>
                </a:ln>
                <a:solidFill>
                  <a:prstClr val="black"/>
                </a:solidFill>
                <a:effectLst/>
                <a:uLnTx/>
                <a:uFillTx/>
                <a:latin typeface="+mn-lt"/>
                <a:ea typeface="+mj-ea"/>
                <a:cs typeface="+mj-cs"/>
              </a:rPr>
              <a:t> </a:t>
            </a:r>
            <a:r>
              <a:rPr kumimoji="0" lang="en-GB" sz="7200" b="0" i="0" u="none" strike="noStrike" kern="1200" cap="none" spc="0" normalizeH="0" baseline="0" noProof="0">
                <a:ln>
                  <a:noFill/>
                </a:ln>
                <a:solidFill>
                  <a:srgbClr val="002060"/>
                </a:solidFill>
                <a:effectLst/>
                <a:uLnTx/>
                <a:uFillTx/>
                <a:latin typeface="+mn-lt"/>
                <a:ea typeface="+mj-ea"/>
                <a:cs typeface="+mj-cs"/>
              </a:rPr>
              <a:t>M</a:t>
            </a:r>
            <a:r>
              <a:rPr kumimoji="0" lang="en-GB" sz="7200" b="0" i="0" u="none" strike="noStrike" kern="1200" cap="none" spc="0" normalizeH="0" baseline="0" noProof="0">
                <a:ln>
                  <a:noFill/>
                </a:ln>
                <a:solidFill>
                  <a:srgbClr val="FF0066"/>
                </a:solidFill>
                <a:effectLst/>
                <a:uLnTx/>
                <a:uFillTx/>
                <a:latin typeface="+mn-lt"/>
                <a:ea typeface="+mj-ea"/>
                <a:cs typeface="+mj-cs"/>
              </a:rPr>
              <a:t>a</a:t>
            </a:r>
            <a:r>
              <a:rPr kumimoji="0" lang="en-GB" sz="7200" b="0" i="0" u="none" strike="noStrike" kern="1200" cap="none" spc="0" normalizeH="0" baseline="0" noProof="0">
                <a:ln>
                  <a:noFill/>
                </a:ln>
                <a:solidFill>
                  <a:srgbClr val="70AD47"/>
                </a:solidFill>
                <a:effectLst/>
                <a:uLnTx/>
                <a:uFillTx/>
                <a:latin typeface="+mn-lt"/>
                <a:ea typeface="+mj-ea"/>
                <a:cs typeface="+mj-cs"/>
              </a:rPr>
              <a:t>s</a:t>
            </a:r>
            <a:r>
              <a:rPr kumimoji="0" lang="en-GB" sz="7200" b="0" i="0" u="none" strike="noStrike" kern="1200" cap="none" spc="0" normalizeH="0" baseline="0" noProof="0">
                <a:ln>
                  <a:noFill/>
                </a:ln>
                <a:solidFill>
                  <a:srgbClr val="FFC000"/>
                </a:solidFill>
                <a:effectLst/>
                <a:uLnTx/>
                <a:uFillTx/>
                <a:latin typeface="+mn-lt"/>
                <a:ea typeface="+mj-ea"/>
                <a:cs typeface="+mj-cs"/>
              </a:rPr>
              <a:t>s</a:t>
            </a:r>
          </a:p>
        </p:txBody>
      </p:sp>
      <p:sp>
        <p:nvSpPr>
          <p:cNvPr id="4" name="Content Placeholder 2"/>
          <p:cNvSpPr txBox="1">
            <a:spLocks/>
          </p:cNvSpPr>
          <p:nvPr/>
        </p:nvSpPr>
        <p:spPr>
          <a:xfrm>
            <a:off x="438538" y="1889258"/>
            <a:ext cx="11383347" cy="4351338"/>
          </a:xfrm>
          <a:prstGeom prst="rect">
            <a:avLst/>
          </a:prstGeom>
          <a:solidFill>
            <a:schemeClr val="accent6">
              <a:lumMod val="20000"/>
              <a:lumOff val="80000"/>
              <a:alpha val="92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rPr>
              <a:t>Who?</a:t>
            </a:r>
          </a:p>
          <a:p>
            <a:pPr marL="0" indent="0">
              <a:buNone/>
              <a:defRPr/>
            </a:pPr>
            <a:r>
              <a:rPr kumimoji="0" lang="en-GB" sz="2800" b="0" i="0" u="none" strike="noStrike" kern="1200" cap="none" spc="0" normalizeH="0" baseline="0" noProof="0" dirty="0">
                <a:ln>
                  <a:noFill/>
                </a:ln>
                <a:solidFill>
                  <a:srgbClr val="7030A0"/>
                </a:solidFill>
                <a:effectLst/>
                <a:uLnTx/>
                <a:uFillTx/>
              </a:rPr>
              <a:t>Mass this week will be led by </a:t>
            </a:r>
            <a:r>
              <a:rPr lang="en-GB" dirty="0">
                <a:solidFill>
                  <a:srgbClr val="7030A0"/>
                </a:solidFill>
              </a:rPr>
              <a:t>12S</a:t>
            </a:r>
            <a:endParaRPr lang="en-GB" sz="2800" b="0" i="0" u="none" strike="noStrike" kern="1200" cap="none" spc="0" normalizeH="0" baseline="0" noProof="0" dirty="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ea typeface="+mn-ea"/>
                <a:cs typeface="+mn-cs"/>
              </a:rPr>
              <a:t>When?</a:t>
            </a:r>
            <a:endParaRPr lang="en-GB" sz="2800" b="0" i="0" u="none" strike="noStrike" kern="1200" cap="none" spc="0" normalizeH="0" baseline="0" noProof="0">
              <a:ln>
                <a:noFill/>
              </a:ln>
              <a:effectLst/>
              <a:uLnTx/>
              <a:uFillTx/>
              <a:cs typeface="Calibri"/>
            </a:endParaRPr>
          </a:p>
          <a:p>
            <a:pPr marL="0" indent="0">
              <a:buNone/>
              <a:defRPr/>
            </a:pPr>
            <a:r>
              <a:rPr kumimoji="0" lang="en-GB" sz="2800" b="0" i="0" u="none" strike="noStrike" kern="1200" cap="none" spc="0" normalizeH="0" baseline="0" noProof="0" dirty="0">
                <a:ln>
                  <a:noFill/>
                </a:ln>
                <a:solidFill>
                  <a:srgbClr val="7030A0"/>
                </a:solidFill>
                <a:effectLst/>
                <a:uLnTx/>
                <a:uFillTx/>
                <a:ea typeface="+mn-ea"/>
                <a:cs typeface="+mn-cs"/>
              </a:rPr>
              <a:t>Friday Morning at 8.20am</a:t>
            </a:r>
            <a:r>
              <a:rPr lang="en-GB" dirty="0">
                <a:solidFill>
                  <a:srgbClr val="7030A0"/>
                </a:solidFill>
              </a:rPr>
              <a:t> </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effectLst/>
                <a:uLnTx/>
                <a:uFillTx/>
                <a:ea typeface="+mn-ea"/>
                <a:cs typeface="+mn-cs"/>
              </a:rPr>
              <a:t>Where?</a:t>
            </a:r>
            <a:endParaRPr lang="en-GB" sz="2800" b="0" i="0" u="none" strike="noStrike" kern="1200" cap="none" spc="0" normalizeH="0" baseline="0" noProof="0">
              <a:ln>
                <a:noFill/>
              </a:ln>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7030A0"/>
                </a:solidFill>
                <a:effectLst/>
                <a:uLnTx/>
                <a:uFillTx/>
                <a:ea typeface="+mn-ea"/>
                <a:cs typeface="+mn-cs"/>
              </a:rPr>
              <a:t>In the School Chapel. See you there!</a:t>
            </a:r>
            <a:endParaRPr lang="en-GB" sz="2800" b="0" i="0" u="none" strike="noStrike" kern="1200" cap="none" spc="0" normalizeH="0" baseline="0" noProof="0">
              <a:ln>
                <a:noFill/>
              </a:ln>
              <a:solidFill>
                <a:srgbClr val="7030A0"/>
              </a:solidFill>
              <a:effectLst/>
              <a:uLnTx/>
              <a:uFillTx/>
              <a:cs typeface="Calibri"/>
            </a:endParaRPr>
          </a:p>
        </p:txBody>
      </p:sp>
      <p:sp>
        <p:nvSpPr>
          <p:cNvPr id="5" name="TextBox 4">
            <a:extLst>
              <a:ext uri="{FF2B5EF4-FFF2-40B4-BE49-F238E27FC236}">
                <a16:creationId xmlns:a16="http://schemas.microsoft.com/office/drawing/2014/main" id="{DE1C7F65-56A5-429D-8395-045267966A57}"/>
              </a:ext>
            </a:extLst>
          </p:cNvPr>
          <p:cNvSpPr txBox="1"/>
          <p:nvPr/>
        </p:nvSpPr>
        <p:spPr>
          <a:xfrm rot="706624">
            <a:off x="7052390" y="3010341"/>
            <a:ext cx="4535978"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ea typeface="+mn-ea"/>
                <a:cs typeface="+mn-cs"/>
              </a:rPr>
              <a:t>ALL ARE MOST WELCOME.</a:t>
            </a:r>
          </a:p>
        </p:txBody>
      </p:sp>
      <p:sp>
        <p:nvSpPr>
          <p:cNvPr id="7" name="TextBox 6">
            <a:extLst>
              <a:ext uri="{FF2B5EF4-FFF2-40B4-BE49-F238E27FC236}">
                <a16:creationId xmlns:a16="http://schemas.microsoft.com/office/drawing/2014/main" id="{DE1C7F65-56A5-429D-8395-045267966A57}"/>
              </a:ext>
            </a:extLst>
          </p:cNvPr>
          <p:cNvSpPr txBox="1"/>
          <p:nvPr/>
        </p:nvSpPr>
        <p:spPr>
          <a:xfrm rot="21205681">
            <a:off x="4967204" y="4222666"/>
            <a:ext cx="5160998" cy="83099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ED7D31"/>
                </a:solidFill>
                <a:effectLst/>
                <a:uLnTx/>
                <a:uFillTx/>
                <a:ea typeface="+mn-ea"/>
                <a:cs typeface="+mn-cs"/>
              </a:rPr>
              <a:t>ALL WORDS ARE DISPLAYED ON THE SCREEN.</a:t>
            </a:r>
          </a:p>
        </p:txBody>
      </p:sp>
    </p:spTree>
    <p:extLst>
      <p:ext uri="{BB962C8B-B14F-4D97-AF65-F5344CB8AC3E}">
        <p14:creationId xmlns:p14="http://schemas.microsoft.com/office/powerpoint/2010/main" val="273475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15th – 19th May</a:t>
            </a:r>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Be Bold</a:t>
            </a:r>
            <a:endParaRPr lang="en-US" dirty="0">
              <a:solidFill>
                <a:srgbClr val="000000"/>
              </a:solidFill>
              <a:cs typeface="Calibri"/>
            </a:endParaRPr>
          </a:p>
        </p:txBody>
      </p:sp>
      <p:pic>
        <p:nvPicPr>
          <p:cNvPr id="6" name="Picture 6" descr="A picture containing text&#10;&#10;Description automatically generated">
            <a:extLst>
              <a:ext uri="{FF2B5EF4-FFF2-40B4-BE49-F238E27FC236}">
                <a16:creationId xmlns:a16="http://schemas.microsoft.com/office/drawing/2014/main" id="{3E246F5B-1301-2673-4553-BE964C79BE52}"/>
              </a:ext>
            </a:extLst>
          </p:cNvPr>
          <p:cNvPicPr>
            <a:picLocks noChangeAspect="1"/>
          </p:cNvPicPr>
          <p:nvPr/>
        </p:nvPicPr>
        <p:blipFill rotWithShape="1">
          <a:blip r:embed="rId2"/>
          <a:srcRect t="6696" r="-146" b="9753"/>
          <a:stretch/>
        </p:blipFill>
        <p:spPr>
          <a:xfrm>
            <a:off x="1259959" y="462516"/>
            <a:ext cx="9486022" cy="5985264"/>
          </a:xfrm>
          <a:prstGeom prst="rect">
            <a:avLst/>
          </a:prstGeom>
        </p:spPr>
      </p:pic>
    </p:spTree>
    <p:extLst>
      <p:ext uri="{BB962C8B-B14F-4D97-AF65-F5344CB8AC3E}">
        <p14:creationId xmlns:p14="http://schemas.microsoft.com/office/powerpoint/2010/main" val="480443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7A7EE91-7ED6-207D-AE7B-DEF32961562F}"/>
              </a:ext>
            </a:extLst>
          </p:cNvPr>
          <p:cNvSpPr txBox="1"/>
          <p:nvPr/>
        </p:nvSpPr>
        <p:spPr>
          <a:xfrm>
            <a:off x="6513788" y="365125"/>
            <a:ext cx="4840010" cy="180730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5400" dirty="0">
                <a:latin typeface="Modern Love"/>
                <a:ea typeface="+mj-ea"/>
                <a:cs typeface="+mj-cs"/>
              </a:rPr>
              <a:t>Embracing Courage</a:t>
            </a:r>
          </a:p>
        </p:txBody>
      </p:sp>
      <p:pic>
        <p:nvPicPr>
          <p:cNvPr id="3" name="Picture 3">
            <a:extLst>
              <a:ext uri="{FF2B5EF4-FFF2-40B4-BE49-F238E27FC236}">
                <a16:creationId xmlns:a16="http://schemas.microsoft.com/office/drawing/2014/main" id="{01FB405C-098C-C752-3041-053486883752}"/>
              </a:ext>
            </a:extLst>
          </p:cNvPr>
          <p:cNvPicPr>
            <a:picLocks noChangeAspect="1"/>
          </p:cNvPicPr>
          <p:nvPr/>
        </p:nvPicPr>
        <p:blipFill rotWithShape="1">
          <a:blip r:embed="rId2"/>
          <a:srcRect l="13881" r="25693"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2" name="TextBox 1">
            <a:extLst>
              <a:ext uri="{FF2B5EF4-FFF2-40B4-BE49-F238E27FC236}">
                <a16:creationId xmlns:a16="http://schemas.microsoft.com/office/drawing/2014/main" id="{8F0B77AA-ACBE-6EC8-5FE3-50709490257A}"/>
              </a:ext>
            </a:extLst>
          </p:cNvPr>
          <p:cNvSpPr txBox="1"/>
          <p:nvPr/>
        </p:nvSpPr>
        <p:spPr>
          <a:xfrm>
            <a:off x="6513788" y="2333297"/>
            <a:ext cx="4840010" cy="384366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lnSpcReduction="10000"/>
          </a:bodyPr>
          <a:lstStyle/>
          <a:p>
            <a:pPr>
              <a:lnSpc>
                <a:spcPct val="90000"/>
              </a:lnSpc>
              <a:spcAft>
                <a:spcPts val="600"/>
              </a:spcAft>
            </a:pPr>
            <a:r>
              <a:rPr lang="en-US" sz="2400" dirty="0"/>
              <a:t>Being </a:t>
            </a:r>
            <a:r>
              <a:rPr lang="en-US" sz="3600" b="1" dirty="0"/>
              <a:t>bold</a:t>
            </a:r>
            <a:r>
              <a:rPr lang="en-US" sz="2400" dirty="0"/>
              <a:t> means embracing courage and stepping out of your comfort zone. </a:t>
            </a:r>
            <a:endParaRPr lang="en-US" sz="2000" dirty="0"/>
          </a:p>
          <a:p>
            <a:pPr>
              <a:lnSpc>
                <a:spcPct val="90000"/>
              </a:lnSpc>
              <a:spcAft>
                <a:spcPts val="600"/>
              </a:spcAft>
            </a:pPr>
            <a:r>
              <a:rPr lang="en-US" sz="2400"/>
              <a:t>It takes </a:t>
            </a:r>
            <a:r>
              <a:rPr lang="en-US" sz="2400" dirty="0"/>
              <a:t>courage to pursue your dreams, </a:t>
            </a:r>
            <a:r>
              <a:rPr lang="en-US" sz="2400"/>
              <a:t>speak up for what is right, and take risks.</a:t>
            </a:r>
            <a:endParaRPr lang="en-US" sz="2000"/>
          </a:p>
          <a:p>
            <a:pPr>
              <a:lnSpc>
                <a:spcPct val="90000"/>
              </a:lnSpc>
              <a:spcAft>
                <a:spcPts val="600"/>
              </a:spcAft>
            </a:pPr>
            <a:r>
              <a:rPr lang="en-US" sz="2400" dirty="0"/>
              <a:t> Remember the words of Joshua 1:9: "Be strong and courageous. Do not be afraid; do not be discouraged, for the Lord your God will be with you wherever you go."</a:t>
            </a:r>
            <a:endParaRPr lang="en-US" sz="2000">
              <a:cs typeface="Calibri"/>
            </a:endParaRPr>
          </a:p>
        </p:txBody>
      </p:sp>
    </p:spTree>
    <p:extLst>
      <p:ext uri="{BB962C8B-B14F-4D97-AF65-F5344CB8AC3E}">
        <p14:creationId xmlns:p14="http://schemas.microsoft.com/office/powerpoint/2010/main" val="114452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icon&#10;&#10;Description automatically generated">
            <a:extLst>
              <a:ext uri="{FF2B5EF4-FFF2-40B4-BE49-F238E27FC236}">
                <a16:creationId xmlns:a16="http://schemas.microsoft.com/office/drawing/2014/main" id="{E5A1700C-E451-F97F-49E6-DA0657BAE355}"/>
              </a:ext>
            </a:extLst>
          </p:cNvPr>
          <p:cNvPicPr>
            <a:picLocks noChangeAspect="1"/>
          </p:cNvPicPr>
          <p:nvPr/>
        </p:nvPicPr>
        <p:blipFill rotWithShape="1">
          <a:blip r:embed="rId2"/>
          <a:srcRect l="5037" r="15651"/>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87D94D9-9D7C-34E1-FEF0-5A355BF0B736}"/>
              </a:ext>
            </a:extLst>
          </p:cNvPr>
          <p:cNvSpPr txBox="1"/>
          <p:nvPr/>
        </p:nvSpPr>
        <p:spPr>
          <a:xfrm>
            <a:off x="8105461" y="1070127"/>
            <a:ext cx="3822189" cy="552076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114300" indent="-342900">
              <a:lnSpc>
                <a:spcPct val="90000"/>
              </a:lnSpc>
              <a:spcAft>
                <a:spcPts val="600"/>
              </a:spcAft>
              <a:buFont typeface="Arial" panose="020B0604020202020204" pitchFamily="34" charset="0"/>
              <a:buChar char="•"/>
            </a:pPr>
            <a:r>
              <a:rPr lang="en-US" sz="2400" dirty="0"/>
              <a:t>Share a time when you had to be bold and take a courageous step. </a:t>
            </a:r>
            <a:endParaRPr lang="en-US">
              <a:cs typeface="Calibri" panose="020F0502020204030204"/>
            </a:endParaRPr>
          </a:p>
          <a:p>
            <a:pPr indent="-228600">
              <a:lnSpc>
                <a:spcPct val="90000"/>
              </a:lnSpc>
              <a:spcAft>
                <a:spcPts val="600"/>
              </a:spcAft>
              <a:buFont typeface="Arial" panose="020B0604020202020204" pitchFamily="34" charset="0"/>
              <a:buChar char="•"/>
            </a:pPr>
            <a:endParaRPr lang="en-US" sz="2400"/>
          </a:p>
          <a:p>
            <a:pPr indent="-228600">
              <a:lnSpc>
                <a:spcPct val="90000"/>
              </a:lnSpc>
              <a:spcAft>
                <a:spcPts val="600"/>
              </a:spcAft>
              <a:buFont typeface="Arial" panose="020B0604020202020204" pitchFamily="34" charset="0"/>
              <a:buChar char="•"/>
            </a:pPr>
            <a:r>
              <a:rPr lang="en-US" sz="2400" dirty="0"/>
              <a:t>Share your story in group discussion or write about it individually. </a:t>
            </a:r>
            <a:endParaRPr lang="en-US" sz="2400" dirty="0">
              <a:cs typeface="Calibri"/>
            </a:endParaRPr>
          </a:p>
          <a:p>
            <a:pPr indent="-228600">
              <a:lnSpc>
                <a:spcPct val="90000"/>
              </a:lnSpc>
              <a:spcAft>
                <a:spcPts val="600"/>
              </a:spcAft>
              <a:buFont typeface="Arial" panose="020B0604020202020204" pitchFamily="34" charset="0"/>
              <a:buChar char="•"/>
            </a:pPr>
            <a:endParaRPr lang="en-US" sz="2400"/>
          </a:p>
          <a:p>
            <a:pPr indent="-228600">
              <a:lnSpc>
                <a:spcPct val="90000"/>
              </a:lnSpc>
              <a:spcAft>
                <a:spcPts val="600"/>
              </a:spcAft>
              <a:buFont typeface="Arial" panose="020B0604020202020204" pitchFamily="34" charset="0"/>
              <a:buChar char="•"/>
            </a:pPr>
            <a:r>
              <a:rPr lang="en-US" sz="2400" dirty="0"/>
              <a:t>Who wants to </a:t>
            </a:r>
            <a:r>
              <a:rPr lang="en-US" sz="2400" b="1" dirty="0"/>
              <a:t>BE BOLD </a:t>
            </a:r>
            <a:r>
              <a:rPr lang="en-US" sz="2400" dirty="0"/>
              <a:t>and share their experiences and what they learned with the class?</a:t>
            </a:r>
            <a:endParaRPr lang="en-US" sz="2400" dirty="0">
              <a:cs typeface="Calibri"/>
            </a:endParaRPr>
          </a:p>
        </p:txBody>
      </p:sp>
    </p:spTree>
    <p:extLst>
      <p:ext uri="{BB962C8B-B14F-4D97-AF65-F5344CB8AC3E}">
        <p14:creationId xmlns:p14="http://schemas.microsoft.com/office/powerpoint/2010/main" val="4253144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162418" y="65249"/>
            <a:ext cx="5929897" cy="5914005"/>
          </a:xfrm>
        </p:spPr>
        <p:txBody>
          <a:bodyPr vert="horz" lIns="91440" tIns="45720" rIns="91440" bIns="45720" rtlCol="0" anchor="t">
            <a:noAutofit/>
          </a:bodyPr>
          <a:lstStyle/>
          <a:p>
            <a:pPr marL="0" indent="0">
              <a:spcBef>
                <a:spcPts val="500"/>
              </a:spcBef>
              <a:buNone/>
            </a:pPr>
            <a:endParaRPr lang="en-US">
              <a:latin typeface="Modern Love"/>
              <a:ea typeface="+mn-lt"/>
              <a:cs typeface="+mn-lt"/>
            </a:endParaRPr>
          </a:p>
          <a:p>
            <a:pPr marL="0" indent="0">
              <a:spcBef>
                <a:spcPts val="500"/>
              </a:spcBef>
              <a:buNone/>
            </a:pPr>
            <a:r>
              <a:rPr lang="en-US" dirty="0">
                <a:latin typeface="Modern Love"/>
                <a:ea typeface="+mn-lt"/>
                <a:cs typeface="+mn-lt"/>
              </a:rPr>
              <a:t>Lord,</a:t>
            </a:r>
            <a:endParaRPr lang="en-US" dirty="0">
              <a:latin typeface="Calibri" panose="020F0502020204030204"/>
              <a:ea typeface="+mn-lt"/>
              <a:cs typeface="+mn-lt"/>
            </a:endParaRPr>
          </a:p>
          <a:p>
            <a:pPr marL="0" indent="0">
              <a:spcBef>
                <a:spcPts val="500"/>
              </a:spcBef>
              <a:buNone/>
            </a:pPr>
            <a:endParaRPr lang="en-US">
              <a:ea typeface="+mn-lt"/>
              <a:cs typeface="+mn-lt"/>
            </a:endParaRPr>
          </a:p>
          <a:p>
            <a:pPr marL="0" indent="0">
              <a:spcBef>
                <a:spcPts val="500"/>
              </a:spcBef>
              <a:buNone/>
            </a:pPr>
            <a:r>
              <a:rPr lang="en-US" dirty="0">
                <a:solidFill>
                  <a:srgbClr val="242424"/>
                </a:solidFill>
                <a:latin typeface="Segoe UI"/>
                <a:ea typeface="+mn-lt"/>
                <a:cs typeface="Segoe UI"/>
              </a:rPr>
              <a:t>I come before You today seeking the strength to be bold. Grant me the courage to step out of my comfort zone, to pursue my dreams, and to speak up for what is right. Help me overcome fear and doubt, knowing that You are with me every step of the way. Fill me with Your Holy Spirit, that I may boldly face the challenges and opportunities before me. In Your name, I pray. </a:t>
            </a:r>
            <a:endParaRPr lang="en-US">
              <a:cs typeface="Calibri"/>
            </a:endParaRPr>
          </a:p>
          <a:p>
            <a:pPr marL="0" indent="0">
              <a:spcBef>
                <a:spcPts val="500"/>
              </a:spcBef>
              <a:buNone/>
            </a:pPr>
            <a:endParaRPr lang="en-US">
              <a:latin typeface="Modern Love"/>
              <a:ea typeface="+mn-lt"/>
              <a:cs typeface="+mn-lt"/>
            </a:endParaRPr>
          </a:p>
          <a:p>
            <a:pPr marL="0" indent="0">
              <a:spcBef>
                <a:spcPts val="500"/>
              </a:spcBef>
              <a:buNone/>
            </a:pPr>
            <a:r>
              <a:rPr lang="en-US" dirty="0">
                <a:latin typeface="Modern Love"/>
                <a:ea typeface="+mn-lt"/>
                <a:cs typeface="+mn-lt"/>
              </a:rPr>
              <a:t>Amen</a:t>
            </a:r>
            <a:endParaRPr lang="en-US" dirty="0">
              <a:latin typeface="Calibri" panose="020F0502020204030204"/>
              <a:cs typeface="Calibri"/>
            </a:endParaRPr>
          </a:p>
          <a:p>
            <a:pPr marL="0" indent="0">
              <a:buNone/>
            </a:pPr>
            <a:endParaRPr lang="en-US" b="1">
              <a:cs typeface="Calibri"/>
            </a:endParaRPr>
          </a:p>
          <a:p>
            <a:pPr marL="0" indent="0">
              <a:buNone/>
            </a:pPr>
            <a:endParaRPr lang="en-US" b="1">
              <a:cs typeface="Calibri"/>
            </a:endParaRPr>
          </a:p>
          <a:p>
            <a:pPr marL="0" indent="0">
              <a:buNone/>
            </a:pPr>
            <a:endParaRPr lang="en-US" sz="2400">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8529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a:solidFill>
                  <a:srgbClr val="000000"/>
                </a:solidFill>
                <a:cs typeface="Calibri"/>
              </a:rPr>
              <a:t>Thoughts and Prayers 15th – 19th May</a:t>
            </a:r>
          </a:p>
        </p:txBody>
      </p:sp>
      <p:sp>
        <p:nvSpPr>
          <p:cNvPr id="5" name="TextBox 2">
            <a:extLst>
              <a:ext uri="{FF2B5EF4-FFF2-40B4-BE49-F238E27FC236}">
                <a16:creationId xmlns:a16="http://schemas.microsoft.com/office/drawing/2014/main" id="{FB8D076D-75A0-D400-8DDA-92517EBF1A92}"/>
              </a:ext>
            </a:extLst>
          </p:cNvPr>
          <p:cNvSpPr txBox="1"/>
          <p:nvPr/>
        </p:nvSpPr>
        <p:spPr>
          <a:xfrm>
            <a:off x="1517424" y="-50085"/>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dirty="0">
                <a:solidFill>
                  <a:srgbClr val="000000"/>
                </a:solidFill>
              </a:rPr>
              <a:t>Theme of the week: Be Bold</a:t>
            </a:r>
            <a:endParaRPr lang="en-US" dirty="0">
              <a:solidFill>
                <a:srgbClr val="000000"/>
              </a:solidFill>
              <a:cs typeface="Calibri"/>
            </a:endParaRPr>
          </a:p>
        </p:txBody>
      </p:sp>
      <p:pic>
        <p:nvPicPr>
          <p:cNvPr id="6" name="Picture 6" descr="A picture containing text&#10;&#10;Description automatically generated">
            <a:extLst>
              <a:ext uri="{FF2B5EF4-FFF2-40B4-BE49-F238E27FC236}">
                <a16:creationId xmlns:a16="http://schemas.microsoft.com/office/drawing/2014/main" id="{3E246F5B-1301-2673-4553-BE964C79BE52}"/>
              </a:ext>
            </a:extLst>
          </p:cNvPr>
          <p:cNvPicPr>
            <a:picLocks noChangeAspect="1"/>
          </p:cNvPicPr>
          <p:nvPr/>
        </p:nvPicPr>
        <p:blipFill rotWithShape="1">
          <a:blip r:embed="rId2"/>
          <a:srcRect t="6696" r="-146" b="9753"/>
          <a:stretch/>
        </p:blipFill>
        <p:spPr>
          <a:xfrm>
            <a:off x="1259959" y="462516"/>
            <a:ext cx="9486022" cy="5985264"/>
          </a:xfrm>
          <a:prstGeom prst="rect">
            <a:avLst/>
          </a:prstGeom>
        </p:spPr>
      </p:pic>
    </p:spTree>
    <p:extLst>
      <p:ext uri="{BB962C8B-B14F-4D97-AF65-F5344CB8AC3E}">
        <p14:creationId xmlns:p14="http://schemas.microsoft.com/office/powerpoint/2010/main" val="3235517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39BBA73F-3AEE-B7CD-CD3C-AF16547BFADE}"/>
              </a:ext>
            </a:extLst>
          </p:cNvPr>
          <p:cNvPicPr>
            <a:picLocks noChangeAspect="1"/>
          </p:cNvPicPr>
          <p:nvPr/>
        </p:nvPicPr>
        <p:blipFill rotWithShape="1">
          <a:blip r:embed="rId2"/>
          <a:srcRect l="2369" r="25370" b="1"/>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7A8A195-18DB-92EE-32B2-EA7EBA587885}"/>
              </a:ext>
            </a:extLst>
          </p:cNvPr>
          <p:cNvSpPr txBox="1"/>
          <p:nvPr/>
        </p:nvSpPr>
        <p:spPr>
          <a:xfrm>
            <a:off x="7889091" y="910201"/>
            <a:ext cx="3822189" cy="538905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3200" dirty="0">
                <a:latin typeface="Modern Love"/>
              </a:rPr>
              <a:t>Taking a Stand</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dirty="0"/>
              <a:t>Being bold involves taking a stand for what you believe in, even when it's not popular. In the Bible, we see examples of individuals who stood up for their faith and convictions, like Daniel in the lion's den or Shadrach, Meshach, and Abednego in the fiery furnace.</a:t>
            </a:r>
          </a:p>
          <a:p>
            <a:pPr indent="-228600">
              <a:lnSpc>
                <a:spcPct val="90000"/>
              </a:lnSpc>
              <a:spcAft>
                <a:spcPts val="600"/>
              </a:spcAft>
              <a:buFont typeface="Arial" panose="020B0604020202020204" pitchFamily="34" charset="0"/>
              <a:buChar char="•"/>
            </a:pPr>
            <a:endParaRPr lang="en-US" sz="2000" dirty="0">
              <a:cs typeface="Calibri"/>
            </a:endParaRPr>
          </a:p>
          <a:p>
            <a:pPr indent="-228600">
              <a:lnSpc>
                <a:spcPct val="90000"/>
              </a:lnSpc>
              <a:spcAft>
                <a:spcPts val="600"/>
              </a:spcAft>
              <a:buFont typeface="Arial" panose="020B0604020202020204" pitchFamily="34" charset="0"/>
              <a:buChar char="•"/>
            </a:pPr>
            <a:r>
              <a:rPr lang="en-US" sz="2000" dirty="0">
                <a:cs typeface="Calibri"/>
              </a:rPr>
              <a:t>Why do you think it is important for young people to stand up for what they believe in?</a:t>
            </a:r>
          </a:p>
        </p:txBody>
      </p:sp>
    </p:spTree>
    <p:extLst>
      <p:ext uri="{BB962C8B-B14F-4D97-AF65-F5344CB8AC3E}">
        <p14:creationId xmlns:p14="http://schemas.microsoft.com/office/powerpoint/2010/main" val="5636851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7" ma:contentTypeDescription="Create a new document." ma:contentTypeScope="" ma:versionID="b93a946e335994d50446c8e90a36ec77">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7c691d96892a9c22e4df6a8ff6c79ea0"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070f71ce-64c7-4b17-bb6b-21ebf0c68387" xsi:nil="true"/>
    <SharedWithUsers xmlns="8c49430d-f190-4cd8-83c3-84bb6a3d29af">
      <UserInfo>
        <DisplayName/>
        <AccountId xsi:nil="true"/>
        <AccountType/>
      </UserInfo>
    </SharedWithUsers>
  </documentManagement>
</p:properties>
</file>

<file path=customXml/itemProps1.xml><?xml version="1.0" encoding="utf-8"?>
<ds:datastoreItem xmlns:ds="http://schemas.openxmlformats.org/officeDocument/2006/customXml" ds:itemID="{76BF4072-9C44-46DA-A59C-74B5983C202E}">
  <ds:schemaRefs>
    <ds:schemaRef ds:uri="http://schemas.microsoft.com/sharepoint/v3/contenttype/forms"/>
  </ds:schemaRefs>
</ds:datastoreItem>
</file>

<file path=customXml/itemProps2.xml><?xml version="1.0" encoding="utf-8"?>
<ds:datastoreItem xmlns:ds="http://schemas.openxmlformats.org/officeDocument/2006/customXml" ds:itemID="{38292F55-CC64-4EAB-8BD8-0043C0F934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0f71ce-64c7-4b17-bb6b-21ebf0c68387"/>
    <ds:schemaRef ds:uri="8c49430d-f190-4cd8-83c3-84bb6a3d29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3BA354-DA2A-4DDD-A5B5-B57C08431BFE}">
  <ds:schemaRefs>
    <ds:schemaRef ds:uri="http://schemas.microsoft.com/office/2006/metadata/properties"/>
    <ds:schemaRef ds:uri="http://schemas.microsoft.com/office/infopath/2007/PartnerControls"/>
    <ds:schemaRef ds:uri="070f71ce-64c7-4b17-bb6b-21ebf0c68387"/>
    <ds:schemaRef ds:uri="8c49430d-f190-4cd8-83c3-84bb6a3d29af"/>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22</Slides>
  <Notes>0</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277</cp:revision>
  <dcterms:created xsi:type="dcterms:W3CDTF">2023-05-10T08:12:20Z</dcterms:created>
  <dcterms:modified xsi:type="dcterms:W3CDTF">2023-05-18T08:19:38Z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_SourceUrl">
    <vt:lpwstr/>
  </property>
  <property fmtid="{D5CDD505-2E9C-101B-9397-08002B2CF9AE}" pid="4" name="_SharedFileIndex">
    <vt:lpwstr/>
  </property>
  <property fmtid="{D5CDD505-2E9C-101B-9397-08002B2CF9AE}" pid="5" name="_ColorHex">
    <vt:lpwstr/>
  </property>
  <property fmtid="{D5CDD505-2E9C-101B-9397-08002B2CF9AE}" pid="6" name="_Emoji">
    <vt:lpwstr/>
  </property>
  <property fmtid="{D5CDD505-2E9C-101B-9397-08002B2CF9AE}" pid="7" name="ComplianceAssetId">
    <vt:lpwstr/>
  </property>
  <property fmtid="{D5CDD505-2E9C-101B-9397-08002B2CF9AE}" pid="8" name="_ColorTag">
    <vt:lpwstr/>
  </property>
  <property fmtid="{D5CDD505-2E9C-101B-9397-08002B2CF9AE}" pid="9" name="_ExtendedDescription">
    <vt:lpwstr/>
  </property>
  <property fmtid="{D5CDD505-2E9C-101B-9397-08002B2CF9AE}" pid="10" name="TriggerFlowInfo">
    <vt:lpwstr/>
  </property>
</Properties>
</file>