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58" r:id="rId3"/>
    <p:sldId id="324" r:id="rId4"/>
    <p:sldId id="325" r:id="rId5"/>
    <p:sldId id="323" r:id="rId6"/>
    <p:sldId id="319" r:id="rId7"/>
    <p:sldId id="318" r:id="rId8"/>
    <p:sldId id="315" r:id="rId9"/>
    <p:sldId id="321" r:id="rId10"/>
    <p:sldId id="322" r:id="rId11"/>
    <p:sldId id="317" r:id="rId12"/>
    <p:sldId id="313" r:id="rId13"/>
    <p:sldId id="310" r:id="rId14"/>
    <p:sldId id="299"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6F58"/>
    <a:srgbClr val="000000"/>
    <a:srgbClr val="FFFFFF"/>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343" autoAdjust="0"/>
  </p:normalViewPr>
  <p:slideViewPr>
    <p:cSldViewPr snapToGrid="0">
      <p:cViewPr varScale="1">
        <p:scale>
          <a:sx n="69" d="100"/>
          <a:sy n="69"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CBB9-3516-4EFA-BB29-E97E48F8BC29}" type="datetimeFigureOut">
              <a:rPr lang="en-GB" smtClean="0"/>
              <a:t>25/04/2023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7C2D5-BA0C-4A49-B27A-16E346FF31B5}" type="slidenum">
              <a:rPr lang="en-GB" smtClean="0"/>
              <a:t>‹#›</a:t>
            </a:fld>
            <a:endParaRPr lang="en-GB"/>
          </a:p>
        </p:txBody>
      </p:sp>
    </p:spTree>
    <p:extLst>
      <p:ext uri="{BB962C8B-B14F-4D97-AF65-F5344CB8AC3E}">
        <p14:creationId xmlns:p14="http://schemas.microsoft.com/office/powerpoint/2010/main" val="347667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7C2D5-BA0C-4A49-B27A-16E346FF31B5}" type="slidenum">
              <a:rPr lang="en-GB" smtClean="0"/>
              <a:t>1</a:t>
            </a:fld>
            <a:endParaRPr lang="en-GB"/>
          </a:p>
        </p:txBody>
      </p:sp>
    </p:spTree>
    <p:extLst>
      <p:ext uri="{BB962C8B-B14F-4D97-AF65-F5344CB8AC3E}">
        <p14:creationId xmlns:p14="http://schemas.microsoft.com/office/powerpoint/2010/main" val="1534049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7C2D5-BA0C-4A49-B27A-16E346FF31B5}" type="slidenum">
              <a:rPr lang="en-GB" smtClean="0"/>
              <a:t>5</a:t>
            </a:fld>
            <a:endParaRPr lang="en-GB"/>
          </a:p>
        </p:txBody>
      </p:sp>
    </p:spTree>
    <p:extLst>
      <p:ext uri="{BB962C8B-B14F-4D97-AF65-F5344CB8AC3E}">
        <p14:creationId xmlns:p14="http://schemas.microsoft.com/office/powerpoint/2010/main" val="91396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7C2D5-BA0C-4A49-B27A-16E346FF31B5}" type="slidenum">
              <a:rPr lang="en-GB" smtClean="0"/>
              <a:t>8</a:t>
            </a:fld>
            <a:endParaRPr lang="en-GB"/>
          </a:p>
        </p:txBody>
      </p:sp>
    </p:spTree>
    <p:extLst>
      <p:ext uri="{BB962C8B-B14F-4D97-AF65-F5344CB8AC3E}">
        <p14:creationId xmlns:p14="http://schemas.microsoft.com/office/powerpoint/2010/main" val="288297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7C2D5-BA0C-4A49-B27A-16E346FF31B5}" type="slidenum">
              <a:rPr lang="en-GB" smtClean="0"/>
              <a:t>12</a:t>
            </a:fld>
            <a:endParaRPr lang="en-GB"/>
          </a:p>
        </p:txBody>
      </p:sp>
    </p:spTree>
    <p:extLst>
      <p:ext uri="{BB962C8B-B14F-4D97-AF65-F5344CB8AC3E}">
        <p14:creationId xmlns:p14="http://schemas.microsoft.com/office/powerpoint/2010/main" val="31987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CA9D0B-8A05-4E82-B310-81038F6077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32281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CA9D0B-8A05-4E82-B310-81038F6077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148088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CA9D0B-8A05-4E82-B310-81038F6077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224943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CA9D0B-8A05-4E82-B310-81038F6077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427835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CA9D0B-8A05-4E82-B310-81038F607780}" type="datetimeFigureOut">
              <a:rPr lang="en-GB" smtClean="0"/>
              <a:t>25/04/2023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119992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CA9D0B-8A05-4E82-B310-81038F607780}"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144379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CA9D0B-8A05-4E82-B310-81038F607780}" type="datetimeFigureOut">
              <a:rPr lang="en-GB" smtClean="0"/>
              <a:t>25/04/2023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407331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CA9D0B-8A05-4E82-B310-81038F607780}" type="datetimeFigureOut">
              <a:rPr lang="en-GB" smtClean="0"/>
              <a:t>25/04/2023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386156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A9D0B-8A05-4E82-B310-81038F607780}" type="datetimeFigureOut">
              <a:rPr lang="en-GB" smtClean="0"/>
              <a:t>25/04/2023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311614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CA9D0B-8A05-4E82-B310-81038F607780}"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66607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1CA9D0B-8A05-4E82-B310-81038F607780}" type="datetimeFigureOut">
              <a:rPr lang="en-GB" smtClean="0"/>
              <a:t>25/04/2023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6E5A8-E788-48BF-BDEE-D790DDA0A554}" type="slidenum">
              <a:rPr lang="en-GB" smtClean="0"/>
              <a:t>‹#›</a:t>
            </a:fld>
            <a:endParaRPr lang="en-GB"/>
          </a:p>
        </p:txBody>
      </p:sp>
    </p:spTree>
    <p:extLst>
      <p:ext uri="{BB962C8B-B14F-4D97-AF65-F5344CB8AC3E}">
        <p14:creationId xmlns:p14="http://schemas.microsoft.com/office/powerpoint/2010/main" val="123258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A9D0B-8A05-4E82-B310-81038F607780}" type="datetimeFigureOut">
              <a:rPr lang="en-GB" smtClean="0"/>
              <a:t>25/04/2023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E5A8-E788-48BF-BDEE-D790DDA0A554}" type="slidenum">
              <a:rPr lang="en-GB" smtClean="0"/>
              <a:t>‹#›</a:t>
            </a:fld>
            <a:endParaRPr lang="en-GB"/>
          </a:p>
        </p:txBody>
      </p:sp>
    </p:spTree>
    <p:extLst>
      <p:ext uri="{BB962C8B-B14F-4D97-AF65-F5344CB8AC3E}">
        <p14:creationId xmlns:p14="http://schemas.microsoft.com/office/powerpoint/2010/main" val="12520071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194" b="10843"/>
          <a:stretch/>
        </p:blipFill>
        <p:spPr>
          <a:xfrm>
            <a:off x="-11082" y="-27709"/>
            <a:ext cx="12203082" cy="6913418"/>
          </a:xfrm>
          <a:prstGeom prst="rect">
            <a:avLst/>
          </a:prstGeom>
        </p:spPr>
      </p:pic>
      <p:sp>
        <p:nvSpPr>
          <p:cNvPr id="3" name="TextBox 2">
            <a:extLst>
              <a:ext uri="{FF2B5EF4-FFF2-40B4-BE49-F238E27FC236}">
                <a16:creationId xmlns:a16="http://schemas.microsoft.com/office/drawing/2014/main" id="{07F07F9A-18CF-3152-FAB8-FB8B7CED15DD}"/>
              </a:ext>
            </a:extLst>
          </p:cNvPr>
          <p:cNvSpPr txBox="1"/>
          <p:nvPr/>
        </p:nvSpPr>
        <p:spPr>
          <a:xfrm>
            <a:off x="0" y="6344014"/>
            <a:ext cx="12203082" cy="523220"/>
          </a:xfrm>
          <a:prstGeom prst="rect">
            <a:avLst/>
          </a:prstGeom>
          <a:solidFill>
            <a:srgbClr val="0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cs typeface="Calibri"/>
              </a:rPr>
              <a:t>Thoughts and </a:t>
            </a:r>
            <a:r>
              <a:rPr lang="en-US" sz="2800" dirty="0" smtClean="0">
                <a:solidFill>
                  <a:schemeClr val="bg1"/>
                </a:solidFill>
                <a:cs typeface="Calibri"/>
              </a:rPr>
              <a:t>Prayers 1</a:t>
            </a:r>
            <a:r>
              <a:rPr lang="en-US" sz="2800" baseline="30000" dirty="0" smtClean="0">
                <a:solidFill>
                  <a:schemeClr val="bg1"/>
                </a:solidFill>
                <a:cs typeface="Calibri"/>
              </a:rPr>
              <a:t>st</a:t>
            </a:r>
            <a:r>
              <a:rPr lang="en-US" sz="2800" dirty="0" smtClean="0">
                <a:solidFill>
                  <a:schemeClr val="bg1"/>
                </a:solidFill>
                <a:cs typeface="Calibri"/>
              </a:rPr>
              <a:t> – 5</a:t>
            </a:r>
            <a:r>
              <a:rPr lang="en-US" sz="2800" baseline="30000" dirty="0" smtClean="0">
                <a:solidFill>
                  <a:schemeClr val="bg1"/>
                </a:solidFill>
                <a:cs typeface="Calibri"/>
              </a:rPr>
              <a:t>th</a:t>
            </a:r>
            <a:r>
              <a:rPr lang="en-US" sz="2800" dirty="0" smtClean="0">
                <a:solidFill>
                  <a:schemeClr val="bg1"/>
                </a:solidFill>
                <a:cs typeface="Calibri"/>
              </a:rPr>
              <a:t> May</a:t>
            </a:r>
            <a:endParaRPr lang="en-US" sz="2800" dirty="0">
              <a:solidFill>
                <a:schemeClr val="bg1"/>
              </a:solidFill>
              <a:cs typeface="Calibri"/>
            </a:endParaRPr>
          </a:p>
        </p:txBody>
      </p:sp>
      <p:sp>
        <p:nvSpPr>
          <p:cNvPr id="2" name="TextBox 1"/>
          <p:cNvSpPr txBox="1"/>
          <p:nvPr/>
        </p:nvSpPr>
        <p:spPr>
          <a:xfrm>
            <a:off x="-11082" y="1991970"/>
            <a:ext cx="7078133" cy="1200329"/>
          </a:xfrm>
          <a:prstGeom prst="rect">
            <a:avLst/>
          </a:prstGeom>
          <a:noFill/>
        </p:spPr>
        <p:txBody>
          <a:bodyPr wrap="square" rtlCol="0">
            <a:spAutoFit/>
          </a:bodyPr>
          <a:lstStyle/>
          <a:p>
            <a:pPr algn="ctr"/>
            <a:r>
              <a:rPr lang="en-GB" sz="7200" b="1" dirty="0" smtClean="0">
                <a:solidFill>
                  <a:srgbClr val="000000"/>
                </a:solidFill>
                <a:latin typeface="Sitka Subheading" panose="02000505000000020004" pitchFamily="2" charset="0"/>
              </a:rPr>
              <a:t>TRUST</a:t>
            </a:r>
            <a:endParaRPr lang="en-GB" sz="7200" b="1" dirty="0">
              <a:solidFill>
                <a:srgbClr val="000000"/>
              </a:solidFill>
              <a:latin typeface="Sitka Subheading" panose="02000505000000020004" pitchFamily="2" charset="0"/>
            </a:endParaRPr>
          </a:p>
        </p:txBody>
      </p:sp>
    </p:spTree>
    <p:extLst>
      <p:ext uri="{BB962C8B-B14F-4D97-AF65-F5344CB8AC3E}">
        <p14:creationId xmlns:p14="http://schemas.microsoft.com/office/powerpoint/2010/main" val="257423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21572" y="-41565"/>
            <a:ext cx="7470428" cy="6971139"/>
          </a:xfrm>
          <a:prstGeom prst="rect">
            <a:avLst/>
          </a:prstGeom>
          <a:noFill/>
        </p:spPr>
        <p:txBody>
          <a:bodyPr wrap="square" rtlCol="0">
            <a:spAutoFit/>
          </a:bodyPr>
          <a:lstStyle/>
          <a:p>
            <a:r>
              <a:rPr lang="en-GB" sz="2400" dirty="0" smtClean="0">
                <a:latin typeface="Candara" panose="020E0502030303020204" pitchFamily="34" charset="0"/>
              </a:rPr>
              <a:t>This passage shows us the importance of </a:t>
            </a:r>
            <a:r>
              <a:rPr lang="en-GB" sz="2400" b="1" dirty="0" smtClean="0">
                <a:latin typeface="Candara" panose="020E0502030303020204" pitchFamily="34" charset="0"/>
              </a:rPr>
              <a:t>trusting others </a:t>
            </a:r>
            <a:r>
              <a:rPr lang="en-GB" sz="2400" dirty="0" smtClean="0">
                <a:latin typeface="Candara" panose="020E0502030303020204" pitchFamily="34" charset="0"/>
              </a:rPr>
              <a:t>which is </a:t>
            </a:r>
            <a:r>
              <a:rPr lang="en-GB" sz="2400" dirty="0">
                <a:latin typeface="Candara" panose="020E0502030303020204" pitchFamily="34" charset="0"/>
              </a:rPr>
              <a:t>important for several reasons</a:t>
            </a:r>
            <a:r>
              <a:rPr lang="en-GB" sz="2400" dirty="0" smtClean="0">
                <a:latin typeface="Candara" panose="020E0502030303020204" pitchFamily="34" charset="0"/>
              </a:rPr>
              <a:t>:</a:t>
            </a:r>
            <a:endParaRPr lang="en-GB" sz="2400" dirty="0">
              <a:latin typeface="Candara" panose="020E0502030303020204" pitchFamily="34" charset="0"/>
            </a:endParaRPr>
          </a:p>
          <a:p>
            <a:pPr marL="342900" indent="-342900">
              <a:buFont typeface="Arial" panose="020B0604020202020204" pitchFamily="34" charset="0"/>
              <a:buChar char="•"/>
            </a:pPr>
            <a:r>
              <a:rPr lang="en-GB" sz="2400" dirty="0" smtClean="0">
                <a:latin typeface="Candara" panose="020E0502030303020204" pitchFamily="34" charset="0"/>
              </a:rPr>
              <a:t>It </a:t>
            </a:r>
            <a:r>
              <a:rPr lang="en-GB" sz="2400" dirty="0">
                <a:latin typeface="Candara" panose="020E0502030303020204" pitchFamily="34" charset="0"/>
              </a:rPr>
              <a:t>is essential for building strong relationships with others.</a:t>
            </a:r>
          </a:p>
          <a:p>
            <a:pPr marL="342900" indent="-342900">
              <a:buFont typeface="Arial" panose="020B0604020202020204" pitchFamily="34" charset="0"/>
              <a:buChar char="•"/>
            </a:pPr>
            <a:r>
              <a:rPr lang="en-GB" sz="2400" dirty="0" smtClean="0">
                <a:latin typeface="Candara" panose="020E0502030303020204" pitchFamily="34" charset="0"/>
              </a:rPr>
              <a:t>It </a:t>
            </a:r>
            <a:r>
              <a:rPr lang="en-GB" sz="2400" dirty="0">
                <a:latin typeface="Candara" panose="020E0502030303020204" pitchFamily="34" charset="0"/>
              </a:rPr>
              <a:t>is important for effective collaboration and achieving common goals.</a:t>
            </a:r>
          </a:p>
          <a:p>
            <a:pPr marL="342900" indent="-342900">
              <a:buFont typeface="Arial" panose="020B0604020202020204" pitchFamily="34" charset="0"/>
              <a:buChar char="•"/>
            </a:pPr>
            <a:r>
              <a:rPr lang="en-GB" sz="2400" dirty="0">
                <a:latin typeface="Candara" panose="020E0502030303020204" pitchFamily="34" charset="0"/>
              </a:rPr>
              <a:t>Trusting others can reduce stress and anxiety by eliminating the need to constantly </a:t>
            </a:r>
            <a:r>
              <a:rPr lang="en-GB" sz="2400" dirty="0" smtClean="0">
                <a:latin typeface="Candara" panose="020E0502030303020204" pitchFamily="34" charset="0"/>
              </a:rPr>
              <a:t>doubt others.</a:t>
            </a:r>
            <a:endParaRPr lang="en-GB" sz="2400" dirty="0">
              <a:latin typeface="Candara" panose="020E0502030303020204" pitchFamily="34" charset="0"/>
            </a:endParaRPr>
          </a:p>
          <a:p>
            <a:pPr marL="342900" indent="-342900">
              <a:buFont typeface="Arial" panose="020B0604020202020204" pitchFamily="34" charset="0"/>
              <a:buChar char="•"/>
            </a:pPr>
            <a:r>
              <a:rPr lang="en-GB" sz="2400" dirty="0">
                <a:latin typeface="Candara" panose="020E0502030303020204" pitchFamily="34" charset="0"/>
              </a:rPr>
              <a:t>Trusting others fosters a sense of community and belonging</a:t>
            </a:r>
            <a:r>
              <a:rPr lang="en-GB" sz="2400" dirty="0" smtClean="0">
                <a:latin typeface="Candara" panose="020E0502030303020204" pitchFamily="34" charset="0"/>
              </a:rPr>
              <a:t>.</a:t>
            </a:r>
          </a:p>
          <a:p>
            <a:pPr marL="342900" indent="-342900">
              <a:buFont typeface="Arial" panose="020B0604020202020204" pitchFamily="34" charset="0"/>
              <a:buChar char="•"/>
            </a:pPr>
            <a:endParaRPr lang="en-GB" sz="2400" dirty="0">
              <a:latin typeface="Candara" panose="020E0502030303020204" pitchFamily="34" charset="0"/>
            </a:endParaRPr>
          </a:p>
          <a:p>
            <a:pPr>
              <a:spcBef>
                <a:spcPts val="600"/>
              </a:spcBef>
              <a:spcAft>
                <a:spcPts val="1200"/>
              </a:spcAft>
            </a:pPr>
            <a:r>
              <a:rPr lang="en-GB" sz="2400" dirty="0">
                <a:latin typeface="Candara" panose="020E0502030303020204" pitchFamily="34" charset="0"/>
              </a:rPr>
              <a:t>T</a:t>
            </a:r>
            <a:r>
              <a:rPr lang="en-GB" sz="2400" dirty="0" smtClean="0">
                <a:latin typeface="Candara" panose="020E0502030303020204" pitchFamily="34" charset="0"/>
              </a:rPr>
              <a:t>rusting </a:t>
            </a:r>
            <a:r>
              <a:rPr lang="en-GB" sz="2400" dirty="0">
                <a:latin typeface="Candara" panose="020E0502030303020204" pitchFamily="34" charset="0"/>
              </a:rPr>
              <a:t>others can be challenging, especially if we have been hurt or let down in the past. However, taking the risk to trust others can lead to great rewards, both personally and collectively</a:t>
            </a:r>
            <a:r>
              <a:rPr lang="en-GB" sz="2400" dirty="0" smtClean="0">
                <a:latin typeface="Candara" panose="020E0502030303020204" pitchFamily="34" charset="0"/>
              </a:rPr>
              <a:t>.</a:t>
            </a:r>
          </a:p>
          <a:p>
            <a:r>
              <a:rPr lang="en-GB" sz="2400" b="1" dirty="0" smtClean="0">
                <a:latin typeface="Candara" panose="020E0502030303020204" pitchFamily="34" charset="0"/>
              </a:rPr>
              <a:t>Spend a moment reflecting quietly </a:t>
            </a:r>
            <a:r>
              <a:rPr lang="en-GB" sz="2400" b="1" dirty="0">
                <a:latin typeface="Candara" panose="020E0502030303020204" pitchFamily="34" charset="0"/>
              </a:rPr>
              <a:t>on </a:t>
            </a:r>
            <a:r>
              <a:rPr lang="en-GB" sz="2400" b="1" dirty="0" smtClean="0">
                <a:latin typeface="Candara" panose="020E0502030303020204" pitchFamily="34" charset="0"/>
              </a:rPr>
              <a:t>a time </a:t>
            </a:r>
            <a:r>
              <a:rPr lang="en-GB" sz="2400" b="1" dirty="0">
                <a:latin typeface="Candara" panose="020E0502030303020204" pitchFamily="34" charset="0"/>
              </a:rPr>
              <a:t>when </a:t>
            </a:r>
            <a:r>
              <a:rPr lang="en-GB" sz="2400" b="1" dirty="0" smtClean="0">
                <a:latin typeface="Candara" panose="020E0502030303020204" pitchFamily="34" charset="0"/>
              </a:rPr>
              <a:t>you </a:t>
            </a:r>
            <a:r>
              <a:rPr lang="en-GB" sz="2400" b="1" dirty="0">
                <a:latin typeface="Candara" panose="020E0502030303020204" pitchFamily="34" charset="0"/>
              </a:rPr>
              <a:t>have struggled to trust </a:t>
            </a:r>
            <a:r>
              <a:rPr lang="en-GB" sz="2400" b="1" dirty="0" smtClean="0">
                <a:latin typeface="Candara" panose="020E0502030303020204" pitchFamily="34" charset="0"/>
              </a:rPr>
              <a:t>others. Going forward, how </a:t>
            </a:r>
            <a:r>
              <a:rPr lang="en-GB" sz="2400" b="1" dirty="0">
                <a:latin typeface="Candara" panose="020E0502030303020204" pitchFamily="34" charset="0"/>
              </a:rPr>
              <a:t>can work to build trust in </a:t>
            </a:r>
            <a:r>
              <a:rPr lang="en-GB" sz="2400" b="1" dirty="0" smtClean="0">
                <a:latin typeface="Candara" panose="020E0502030303020204" pitchFamily="34" charset="0"/>
              </a:rPr>
              <a:t>your relationships?</a:t>
            </a:r>
            <a:endParaRPr lang="en-GB" sz="2400" b="1" dirty="0">
              <a:latin typeface="Candara" panose="020E0502030303020204" pitchFamily="34" charset="0"/>
            </a:endParaRPr>
          </a:p>
        </p:txBody>
      </p:sp>
      <p:pic>
        <p:nvPicPr>
          <p:cNvPr id="3" name="Picture 2"/>
          <p:cNvPicPr>
            <a:picLocks noChangeAspect="1"/>
          </p:cNvPicPr>
          <p:nvPr/>
        </p:nvPicPr>
        <p:blipFill>
          <a:blip r:embed="rId2"/>
          <a:stretch>
            <a:fillRect/>
          </a:stretch>
        </p:blipFill>
        <p:spPr>
          <a:xfrm>
            <a:off x="0" y="0"/>
            <a:ext cx="4721572" cy="6858001"/>
          </a:xfrm>
          <a:prstGeom prst="rect">
            <a:avLst/>
          </a:prstGeom>
        </p:spPr>
      </p:pic>
      <p:sp>
        <p:nvSpPr>
          <p:cNvPr id="4" name="TextBox 3"/>
          <p:cNvSpPr txBox="1"/>
          <p:nvPr/>
        </p:nvSpPr>
        <p:spPr>
          <a:xfrm>
            <a:off x="4721572" y="5642798"/>
            <a:ext cx="7459959" cy="1200329"/>
          </a:xfrm>
          <a:prstGeom prst="rect">
            <a:avLst/>
          </a:prstGeom>
          <a:solidFill>
            <a:schemeClr val="tx2">
              <a:lumMod val="40000"/>
              <a:lumOff val="60000"/>
            </a:schemeClr>
          </a:solidFill>
        </p:spPr>
        <p:txBody>
          <a:bodyPr wrap="square" rtlCol="0">
            <a:spAutoFit/>
          </a:bodyPr>
          <a:lstStyle/>
          <a:p>
            <a:pPr>
              <a:spcBef>
                <a:spcPts val="1200"/>
              </a:spcBef>
            </a:pPr>
            <a:r>
              <a:rPr lang="en-GB" sz="2400" dirty="0">
                <a:latin typeface="Candara" panose="020E0502030303020204" pitchFamily="34" charset="0"/>
              </a:rPr>
              <a:t>I</a:t>
            </a:r>
            <a:r>
              <a:rPr lang="en-GB" sz="2400" dirty="0" smtClean="0">
                <a:latin typeface="Candara" panose="020E0502030303020204" pitchFamily="34" charset="0"/>
              </a:rPr>
              <a:t>t's </a:t>
            </a:r>
            <a:r>
              <a:rPr lang="en-GB" sz="2400" dirty="0">
                <a:latin typeface="Candara" panose="020E0502030303020204" pitchFamily="34" charset="0"/>
              </a:rPr>
              <a:t>important to communicate openly, be consistent in your actions, take responsibility for your mistakes, show empathy and understanding, and respect </a:t>
            </a:r>
            <a:r>
              <a:rPr lang="en-GB" sz="2400" dirty="0" smtClean="0">
                <a:latin typeface="Candara" panose="020E0502030303020204" pitchFamily="34" charset="0"/>
              </a:rPr>
              <a:t>others.</a:t>
            </a:r>
            <a:endParaRPr lang="en-GB" sz="2400" dirty="0">
              <a:latin typeface="Candara" panose="020E0502030303020204" pitchFamily="34" charset="0"/>
            </a:endParaRPr>
          </a:p>
        </p:txBody>
      </p:sp>
    </p:spTree>
    <p:extLst>
      <p:ext uri="{BB962C8B-B14F-4D97-AF65-F5344CB8AC3E}">
        <p14:creationId xmlns:p14="http://schemas.microsoft.com/office/powerpoint/2010/main" val="178680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9128" t="4194" b="10843"/>
          <a:stretch/>
        </p:blipFill>
        <p:spPr>
          <a:xfrm>
            <a:off x="7204364" y="-27709"/>
            <a:ext cx="4987636" cy="6913418"/>
          </a:xfrm>
          <a:prstGeom prst="rect">
            <a:avLst/>
          </a:prstGeom>
        </p:spPr>
      </p:pic>
      <p:sp>
        <p:nvSpPr>
          <p:cNvPr id="6" name="TextBox 5"/>
          <p:cNvSpPr txBox="1"/>
          <p:nvPr/>
        </p:nvSpPr>
        <p:spPr>
          <a:xfrm>
            <a:off x="9836727" y="3425883"/>
            <a:ext cx="3380263" cy="1520416"/>
          </a:xfrm>
          <a:prstGeom prst="rect">
            <a:avLst/>
          </a:prstGeom>
          <a:noFill/>
        </p:spPr>
        <p:txBody>
          <a:bodyPr wrap="square" rtlCol="0">
            <a:spAutoFit/>
          </a:bodyPr>
          <a:lstStyle/>
          <a:p>
            <a:pPr>
              <a:lnSpc>
                <a:spcPct val="80000"/>
              </a:lnSpc>
            </a:pPr>
            <a:r>
              <a:rPr lang="en-GB" sz="3200" b="1" dirty="0" smtClean="0">
                <a:solidFill>
                  <a:srgbClr val="E36F58"/>
                </a:solidFill>
                <a:latin typeface="Segoe Script" panose="030B0504020000000003" pitchFamily="66" charset="0"/>
              </a:rPr>
              <a:t>Let </a:t>
            </a:r>
            <a:endParaRPr lang="en-GB" sz="3200" b="1" dirty="0" smtClean="0">
              <a:solidFill>
                <a:srgbClr val="E36F58"/>
              </a:solidFill>
              <a:latin typeface="Segoe Script" panose="030B0504020000000003" pitchFamily="66" charset="0"/>
            </a:endParaRPr>
          </a:p>
          <a:p>
            <a:pPr>
              <a:lnSpc>
                <a:spcPct val="80000"/>
              </a:lnSpc>
            </a:pPr>
            <a:r>
              <a:rPr lang="en-GB" sz="3200" b="1" dirty="0">
                <a:solidFill>
                  <a:srgbClr val="E36F58"/>
                </a:solidFill>
                <a:latin typeface="Segoe Script" panose="030B0504020000000003" pitchFamily="66" charset="0"/>
              </a:rPr>
              <a:t> </a:t>
            </a:r>
            <a:r>
              <a:rPr lang="en-GB" sz="3200" b="1" dirty="0" smtClean="0">
                <a:solidFill>
                  <a:srgbClr val="E36F58"/>
                </a:solidFill>
                <a:latin typeface="Segoe Script" panose="030B0504020000000003" pitchFamily="66" charset="0"/>
              </a:rPr>
              <a:t> </a:t>
            </a:r>
            <a:r>
              <a:rPr lang="en-GB" sz="3600" b="1" dirty="0" smtClean="0">
                <a:solidFill>
                  <a:srgbClr val="E36F58"/>
                </a:solidFill>
                <a:latin typeface="Segoe Script" panose="030B0504020000000003" pitchFamily="66" charset="0"/>
              </a:rPr>
              <a:t>us </a:t>
            </a:r>
            <a:endParaRPr lang="en-GB" sz="3600" b="1" dirty="0" smtClean="0">
              <a:solidFill>
                <a:srgbClr val="E36F58"/>
              </a:solidFill>
              <a:latin typeface="Segoe Script" panose="030B0504020000000003" pitchFamily="66" charset="0"/>
            </a:endParaRPr>
          </a:p>
          <a:p>
            <a:pPr>
              <a:lnSpc>
                <a:spcPct val="80000"/>
              </a:lnSpc>
            </a:pPr>
            <a:r>
              <a:rPr lang="en-GB" sz="4800" b="1" dirty="0" smtClean="0">
                <a:solidFill>
                  <a:srgbClr val="E36F58"/>
                </a:solidFill>
                <a:latin typeface="Segoe Script" panose="030B0504020000000003" pitchFamily="66" charset="0"/>
              </a:rPr>
              <a:t> </a:t>
            </a:r>
            <a:r>
              <a:rPr lang="en-GB" sz="4800" b="1" dirty="0" smtClean="0">
                <a:solidFill>
                  <a:srgbClr val="E36F58"/>
                </a:solidFill>
                <a:latin typeface="Segoe Script" panose="030B0504020000000003" pitchFamily="66" charset="0"/>
              </a:rPr>
              <a:t> pray </a:t>
            </a:r>
            <a:endParaRPr lang="en-GB" sz="3200" b="1" dirty="0">
              <a:solidFill>
                <a:srgbClr val="E36F58"/>
              </a:solidFill>
              <a:latin typeface="Segoe Script" panose="030B0504020000000003" pitchFamily="66" charset="0"/>
            </a:endParaRPr>
          </a:p>
        </p:txBody>
      </p:sp>
      <p:sp>
        <p:nvSpPr>
          <p:cNvPr id="8" name="TextBox 7"/>
          <p:cNvSpPr txBox="1"/>
          <p:nvPr/>
        </p:nvSpPr>
        <p:spPr>
          <a:xfrm>
            <a:off x="1330037" y="1348391"/>
            <a:ext cx="4555759" cy="4154984"/>
          </a:xfrm>
          <a:prstGeom prst="rect">
            <a:avLst/>
          </a:prstGeom>
          <a:noFill/>
        </p:spPr>
        <p:txBody>
          <a:bodyPr wrap="square" rtlCol="0">
            <a:spAutoFit/>
          </a:bodyPr>
          <a:lstStyle/>
          <a:p>
            <a:pPr algn="ctr">
              <a:spcBef>
                <a:spcPts val="1200"/>
              </a:spcBef>
            </a:pPr>
            <a:r>
              <a:rPr lang="en-GB" sz="2600" dirty="0">
                <a:latin typeface="Candara" panose="020E0502030303020204" pitchFamily="34" charset="0"/>
              </a:rPr>
              <a:t>Dear God, </a:t>
            </a:r>
            <a:endParaRPr lang="en-GB" sz="2600" dirty="0" smtClean="0">
              <a:latin typeface="Candara" panose="020E0502030303020204" pitchFamily="34" charset="0"/>
            </a:endParaRPr>
          </a:p>
          <a:p>
            <a:pPr algn="ctr">
              <a:spcBef>
                <a:spcPts val="1200"/>
              </a:spcBef>
            </a:pPr>
            <a:r>
              <a:rPr lang="en-GB" sz="2600" dirty="0">
                <a:latin typeface="Candara" panose="020E0502030303020204" pitchFamily="34" charset="0"/>
              </a:rPr>
              <a:t>H</a:t>
            </a:r>
            <a:r>
              <a:rPr lang="en-GB" sz="2600" dirty="0" smtClean="0">
                <a:latin typeface="Candara" panose="020E0502030303020204" pitchFamily="34" charset="0"/>
              </a:rPr>
              <a:t>elp </a:t>
            </a:r>
            <a:r>
              <a:rPr lang="en-GB" sz="2600" dirty="0">
                <a:latin typeface="Candara" panose="020E0502030303020204" pitchFamily="34" charset="0"/>
              </a:rPr>
              <a:t>us to trust in others and build strong, loving relationships.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Help </a:t>
            </a:r>
            <a:r>
              <a:rPr lang="en-GB" sz="2600" dirty="0">
                <a:latin typeface="Candara" panose="020E0502030303020204" pitchFamily="34" charset="0"/>
              </a:rPr>
              <a:t>us to forgive those who have betrayed our trust and work to restore broken relationships.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Amen</a:t>
            </a:r>
            <a:r>
              <a:rPr lang="en-GB" sz="2600" dirty="0">
                <a:latin typeface="Candara" panose="020E0502030303020204" pitchFamily="34" charset="0"/>
              </a:rPr>
              <a:t>.</a:t>
            </a:r>
            <a:endParaRPr lang="en-GB" sz="2600" dirty="0" smtClean="0">
              <a:latin typeface="Candara" panose="020E0502030303020204" pitchFamily="34" charset="0"/>
            </a:endParaRPr>
          </a:p>
        </p:txBody>
      </p:sp>
    </p:spTree>
    <p:extLst>
      <p:ext uri="{BB962C8B-B14F-4D97-AF65-F5344CB8AC3E}">
        <p14:creationId xmlns:p14="http://schemas.microsoft.com/office/powerpoint/2010/main" val="4104443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194" b="10843"/>
          <a:stretch/>
        </p:blipFill>
        <p:spPr>
          <a:xfrm>
            <a:off x="-11082" y="-27709"/>
            <a:ext cx="12203082" cy="6913418"/>
          </a:xfrm>
          <a:prstGeom prst="rect">
            <a:avLst/>
          </a:prstGeom>
        </p:spPr>
      </p:pic>
      <p:sp>
        <p:nvSpPr>
          <p:cNvPr id="3" name="TextBox 2">
            <a:extLst>
              <a:ext uri="{FF2B5EF4-FFF2-40B4-BE49-F238E27FC236}">
                <a16:creationId xmlns:a16="http://schemas.microsoft.com/office/drawing/2014/main" id="{07F07F9A-18CF-3152-FAB8-FB8B7CED15DD}"/>
              </a:ext>
            </a:extLst>
          </p:cNvPr>
          <p:cNvSpPr txBox="1"/>
          <p:nvPr/>
        </p:nvSpPr>
        <p:spPr>
          <a:xfrm>
            <a:off x="0" y="6344014"/>
            <a:ext cx="12203082" cy="523220"/>
          </a:xfrm>
          <a:prstGeom prst="rect">
            <a:avLst/>
          </a:prstGeom>
          <a:solidFill>
            <a:srgbClr val="0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cs typeface="Calibri"/>
              </a:rPr>
              <a:t>Thoughts and </a:t>
            </a:r>
            <a:r>
              <a:rPr lang="en-US" sz="2800" dirty="0" smtClean="0">
                <a:solidFill>
                  <a:schemeClr val="bg1"/>
                </a:solidFill>
                <a:cs typeface="Calibri"/>
              </a:rPr>
              <a:t>Prayers 1</a:t>
            </a:r>
            <a:r>
              <a:rPr lang="en-US" sz="2800" baseline="30000" dirty="0" smtClean="0">
                <a:solidFill>
                  <a:schemeClr val="bg1"/>
                </a:solidFill>
                <a:cs typeface="Calibri"/>
              </a:rPr>
              <a:t>st</a:t>
            </a:r>
            <a:r>
              <a:rPr lang="en-US" sz="2800" dirty="0" smtClean="0">
                <a:solidFill>
                  <a:schemeClr val="bg1"/>
                </a:solidFill>
                <a:cs typeface="Calibri"/>
              </a:rPr>
              <a:t> – 5</a:t>
            </a:r>
            <a:r>
              <a:rPr lang="en-US" sz="2800" baseline="30000" dirty="0" smtClean="0">
                <a:solidFill>
                  <a:schemeClr val="bg1"/>
                </a:solidFill>
                <a:cs typeface="Calibri"/>
              </a:rPr>
              <a:t>th</a:t>
            </a:r>
            <a:r>
              <a:rPr lang="en-US" sz="2800" dirty="0" smtClean="0">
                <a:solidFill>
                  <a:schemeClr val="bg1"/>
                </a:solidFill>
                <a:cs typeface="Calibri"/>
              </a:rPr>
              <a:t> May</a:t>
            </a:r>
            <a:endParaRPr lang="en-US" sz="2800" dirty="0">
              <a:solidFill>
                <a:schemeClr val="bg1"/>
              </a:solidFill>
              <a:cs typeface="Calibri"/>
            </a:endParaRPr>
          </a:p>
        </p:txBody>
      </p:sp>
      <p:sp>
        <p:nvSpPr>
          <p:cNvPr id="2" name="TextBox 1"/>
          <p:cNvSpPr txBox="1"/>
          <p:nvPr/>
        </p:nvSpPr>
        <p:spPr>
          <a:xfrm>
            <a:off x="-11082" y="1991970"/>
            <a:ext cx="7078133" cy="1200329"/>
          </a:xfrm>
          <a:prstGeom prst="rect">
            <a:avLst/>
          </a:prstGeom>
          <a:noFill/>
        </p:spPr>
        <p:txBody>
          <a:bodyPr wrap="square" rtlCol="0">
            <a:spAutoFit/>
          </a:bodyPr>
          <a:lstStyle/>
          <a:p>
            <a:pPr algn="ctr"/>
            <a:r>
              <a:rPr lang="en-GB" sz="7200" b="1" dirty="0" smtClean="0">
                <a:solidFill>
                  <a:srgbClr val="000000"/>
                </a:solidFill>
                <a:latin typeface="Sitka Subheading" panose="02000505000000020004" pitchFamily="2" charset="0"/>
              </a:rPr>
              <a:t>TRUST</a:t>
            </a:r>
            <a:endParaRPr lang="en-GB" sz="7200" b="1" dirty="0">
              <a:solidFill>
                <a:srgbClr val="000000"/>
              </a:solidFill>
              <a:latin typeface="Sitka Subheading" panose="02000505000000020004" pitchFamily="2" charset="0"/>
            </a:endParaRPr>
          </a:p>
        </p:txBody>
      </p:sp>
    </p:spTree>
    <p:extLst>
      <p:ext uri="{BB962C8B-B14F-4D97-AF65-F5344CB8AC3E}">
        <p14:creationId xmlns:p14="http://schemas.microsoft.com/office/powerpoint/2010/main" val="3463497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561" y="-67578"/>
            <a:ext cx="6417125" cy="2000548"/>
          </a:xfrm>
          <a:prstGeom prst="rect">
            <a:avLst/>
          </a:prstGeom>
          <a:noFill/>
        </p:spPr>
        <p:txBody>
          <a:bodyPr wrap="square" rtlCol="0">
            <a:spAutoFit/>
          </a:bodyPr>
          <a:lstStyle/>
          <a:p>
            <a:r>
              <a:rPr lang="en-GB" sz="2400" dirty="0" smtClean="0">
                <a:latin typeface="Candara" panose="020E0502030303020204" pitchFamily="34" charset="0"/>
              </a:rPr>
              <a:t>The coronation of King Charles will take place this Saturday. </a:t>
            </a:r>
          </a:p>
          <a:p>
            <a:endParaRPr lang="en-GB" sz="2400" dirty="0">
              <a:latin typeface="Candara" panose="020E0502030303020204" pitchFamily="34" charset="0"/>
            </a:endParaRPr>
          </a:p>
          <a:p>
            <a:r>
              <a:rPr lang="en-GB" sz="2400" b="1" dirty="0" smtClean="0">
                <a:latin typeface="Candara" panose="020E0502030303020204" pitchFamily="34" charset="0"/>
              </a:rPr>
              <a:t>Discuss with the person next to you:</a:t>
            </a:r>
          </a:p>
          <a:p>
            <a:r>
              <a:rPr lang="en-GB" sz="2400" dirty="0" smtClean="0">
                <a:latin typeface="Candara" panose="020E0502030303020204" pitchFamily="34" charset="0"/>
              </a:rPr>
              <a:t>How does this link to our theme of </a:t>
            </a:r>
            <a:r>
              <a:rPr lang="en-GB" sz="2800" b="1" dirty="0" smtClean="0">
                <a:latin typeface="Candara" panose="020E0502030303020204" pitchFamily="34" charset="0"/>
              </a:rPr>
              <a:t>trust</a:t>
            </a:r>
            <a:r>
              <a:rPr lang="en-GB" sz="2400" dirty="0" smtClean="0">
                <a:latin typeface="Candara" panose="020E0502030303020204" pitchFamily="34" charset="0"/>
              </a:rPr>
              <a:t>?</a:t>
            </a:r>
          </a:p>
        </p:txBody>
      </p:sp>
      <p:pic>
        <p:nvPicPr>
          <p:cNvPr id="11" name="Picture 10"/>
          <p:cNvPicPr>
            <a:picLocks noChangeAspect="1"/>
          </p:cNvPicPr>
          <p:nvPr/>
        </p:nvPicPr>
        <p:blipFill>
          <a:blip r:embed="rId2"/>
          <a:stretch>
            <a:fillRect/>
          </a:stretch>
        </p:blipFill>
        <p:spPr>
          <a:xfrm>
            <a:off x="6704061" y="112136"/>
            <a:ext cx="5212388" cy="2931968"/>
          </a:xfrm>
          <a:prstGeom prst="rect">
            <a:avLst/>
          </a:prstGeom>
        </p:spPr>
      </p:pic>
    </p:spTree>
    <p:extLst>
      <p:ext uri="{BB962C8B-B14F-4D97-AF65-F5344CB8AC3E}">
        <p14:creationId xmlns:p14="http://schemas.microsoft.com/office/powerpoint/2010/main" val="1445653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417" y="154098"/>
            <a:ext cx="6147466" cy="6617196"/>
          </a:xfrm>
          <a:prstGeom prst="rect">
            <a:avLst/>
          </a:prstGeom>
          <a:noFill/>
        </p:spPr>
        <p:txBody>
          <a:bodyPr wrap="square" rtlCol="0">
            <a:spAutoFit/>
          </a:bodyPr>
          <a:lstStyle/>
          <a:p>
            <a:r>
              <a:rPr lang="en-GB" sz="2400" dirty="0" smtClean="0">
                <a:latin typeface="Candara" panose="020E0502030303020204" pitchFamily="34" charset="0"/>
              </a:rPr>
              <a:t>The </a:t>
            </a:r>
            <a:r>
              <a:rPr lang="en-GB" sz="2400" dirty="0">
                <a:latin typeface="Candara" panose="020E0502030303020204" pitchFamily="34" charset="0"/>
              </a:rPr>
              <a:t>coronation represents a moment of </a:t>
            </a:r>
            <a:r>
              <a:rPr lang="en-GB" sz="2800" b="1" dirty="0">
                <a:latin typeface="Candara" panose="020E0502030303020204" pitchFamily="34" charset="0"/>
              </a:rPr>
              <a:t>trust</a:t>
            </a:r>
            <a:r>
              <a:rPr lang="en-GB" sz="2400" dirty="0">
                <a:latin typeface="Candara" panose="020E0502030303020204" pitchFamily="34" charset="0"/>
              </a:rPr>
              <a:t> between the new King and his </a:t>
            </a:r>
            <a:r>
              <a:rPr lang="en-GB" sz="2400" dirty="0" smtClean="0">
                <a:latin typeface="Candara" panose="020E0502030303020204" pitchFamily="34" charset="0"/>
              </a:rPr>
              <a:t>people. We place our </a:t>
            </a:r>
            <a:r>
              <a:rPr lang="en-GB" sz="2400" dirty="0">
                <a:latin typeface="Candara" panose="020E0502030303020204" pitchFamily="34" charset="0"/>
              </a:rPr>
              <a:t>trust in </a:t>
            </a:r>
            <a:r>
              <a:rPr lang="en-GB" sz="2400" dirty="0" smtClean="0">
                <a:latin typeface="Candara" panose="020E0502030303020204" pitchFamily="34" charset="0"/>
              </a:rPr>
              <a:t>King Charles to </a:t>
            </a:r>
            <a:r>
              <a:rPr lang="en-GB" sz="2400" dirty="0">
                <a:latin typeface="Candara" panose="020E0502030303020204" pitchFamily="34" charset="0"/>
              </a:rPr>
              <a:t>lead </a:t>
            </a:r>
            <a:r>
              <a:rPr lang="en-GB" sz="2400" dirty="0" smtClean="0">
                <a:latin typeface="Candara" panose="020E0502030303020204" pitchFamily="34" charset="0"/>
              </a:rPr>
              <a:t>us </a:t>
            </a:r>
            <a:r>
              <a:rPr lang="en-GB" sz="2400" dirty="0">
                <a:latin typeface="Candara" panose="020E0502030303020204" pitchFamily="34" charset="0"/>
              </a:rPr>
              <a:t>with </a:t>
            </a:r>
            <a:r>
              <a:rPr lang="en-GB" sz="2800" b="1" dirty="0">
                <a:latin typeface="Candara" panose="020E0502030303020204" pitchFamily="34" charset="0"/>
              </a:rPr>
              <a:t>wisdom</a:t>
            </a:r>
            <a:r>
              <a:rPr lang="en-GB" sz="2400" dirty="0">
                <a:latin typeface="Candara" panose="020E0502030303020204" pitchFamily="34" charset="0"/>
              </a:rPr>
              <a:t> and act in </a:t>
            </a:r>
            <a:r>
              <a:rPr lang="en-GB" sz="2400" dirty="0" smtClean="0">
                <a:latin typeface="Candara" panose="020E0502030303020204" pitchFamily="34" charset="0"/>
              </a:rPr>
              <a:t>our </a:t>
            </a:r>
            <a:r>
              <a:rPr lang="en-GB" sz="2400" dirty="0">
                <a:latin typeface="Candara" panose="020E0502030303020204" pitchFamily="34" charset="0"/>
              </a:rPr>
              <a:t>best interests.</a:t>
            </a:r>
          </a:p>
          <a:p>
            <a:endParaRPr lang="en-GB" sz="2400" dirty="0">
              <a:latin typeface="Candara" panose="020E0502030303020204" pitchFamily="34" charset="0"/>
            </a:endParaRPr>
          </a:p>
          <a:p>
            <a:r>
              <a:rPr lang="en-GB" sz="2400" dirty="0">
                <a:latin typeface="Candara" panose="020E0502030303020204" pitchFamily="34" charset="0"/>
              </a:rPr>
              <a:t>The coronation can also be seen as an act of trust in </a:t>
            </a:r>
            <a:r>
              <a:rPr lang="en-GB" sz="2800" b="1" dirty="0" smtClean="0">
                <a:latin typeface="Candara" panose="020E0502030303020204" pitchFamily="34" charset="0"/>
              </a:rPr>
              <a:t>God</a:t>
            </a:r>
            <a:r>
              <a:rPr lang="en-GB" sz="2400" dirty="0" smtClean="0">
                <a:latin typeface="Candara" panose="020E0502030303020204" pitchFamily="34" charset="0"/>
              </a:rPr>
              <a:t>. The </a:t>
            </a:r>
            <a:r>
              <a:rPr lang="en-GB" sz="2400" dirty="0">
                <a:latin typeface="Candara" panose="020E0502030303020204" pitchFamily="34" charset="0"/>
              </a:rPr>
              <a:t>new King </a:t>
            </a:r>
            <a:r>
              <a:rPr lang="en-GB" sz="2400" dirty="0" smtClean="0">
                <a:latin typeface="Candara" panose="020E0502030303020204" pitchFamily="34" charset="0"/>
              </a:rPr>
              <a:t>will be </a:t>
            </a:r>
            <a:r>
              <a:rPr lang="en-GB" sz="2400" dirty="0">
                <a:latin typeface="Candara" panose="020E0502030303020204" pitchFamily="34" charset="0"/>
              </a:rPr>
              <a:t>anointed with oil and </a:t>
            </a:r>
            <a:r>
              <a:rPr lang="en-GB" sz="2400" dirty="0" smtClean="0">
                <a:latin typeface="Candara" panose="020E0502030303020204" pitchFamily="34" charset="0"/>
              </a:rPr>
              <a:t>receive </a:t>
            </a:r>
            <a:r>
              <a:rPr lang="en-GB" sz="2400" dirty="0">
                <a:latin typeface="Candara" panose="020E0502030303020204" pitchFamily="34" charset="0"/>
              </a:rPr>
              <a:t>a blessing from </a:t>
            </a:r>
            <a:r>
              <a:rPr lang="en-GB" sz="2400" dirty="0" smtClean="0">
                <a:latin typeface="Candara" panose="020E0502030303020204" pitchFamily="34" charset="0"/>
              </a:rPr>
              <a:t>the Archbishop. </a:t>
            </a:r>
            <a:r>
              <a:rPr lang="en-GB" sz="2400" dirty="0">
                <a:latin typeface="Candara" panose="020E0502030303020204" pitchFamily="34" charset="0"/>
              </a:rPr>
              <a:t>This act of consecration represents a trust in God's plan for the </a:t>
            </a:r>
            <a:r>
              <a:rPr lang="en-GB" sz="2400" dirty="0" smtClean="0">
                <a:latin typeface="Candara" panose="020E0502030303020204" pitchFamily="34" charset="0"/>
              </a:rPr>
              <a:t>UK.</a:t>
            </a:r>
          </a:p>
          <a:p>
            <a:endParaRPr lang="en-GB" sz="2400" dirty="0">
              <a:latin typeface="Candara" panose="020E0502030303020204" pitchFamily="34" charset="0"/>
            </a:endParaRPr>
          </a:p>
          <a:p>
            <a:r>
              <a:rPr lang="en-GB" sz="2400" dirty="0">
                <a:latin typeface="Candara" panose="020E0502030303020204" pitchFamily="34" charset="0"/>
              </a:rPr>
              <a:t>Pope Francis has gifted King Charles </a:t>
            </a:r>
            <a:r>
              <a:rPr lang="en-GB" sz="2400" dirty="0" smtClean="0">
                <a:latin typeface="Candara" panose="020E0502030303020204" pitchFamily="34" charset="0"/>
              </a:rPr>
              <a:t>two </a:t>
            </a:r>
            <a:r>
              <a:rPr lang="en-GB" sz="2400" dirty="0">
                <a:latin typeface="Candara" panose="020E0502030303020204" pitchFamily="34" charset="0"/>
              </a:rPr>
              <a:t>shards of wood from the </a:t>
            </a:r>
            <a:r>
              <a:rPr lang="en-GB" sz="2800" b="1" dirty="0">
                <a:latin typeface="Candara" panose="020E0502030303020204" pitchFamily="34" charset="0"/>
              </a:rPr>
              <a:t>True Cross </a:t>
            </a:r>
            <a:r>
              <a:rPr lang="en-GB" sz="2400" dirty="0">
                <a:latin typeface="Candara" panose="020E0502030303020204" pitchFamily="34" charset="0"/>
              </a:rPr>
              <a:t>on which Jesus Christ was crucified, to be included in the ceremony. The shards have been incorporated into a new cross that will lead </a:t>
            </a:r>
            <a:r>
              <a:rPr lang="en-GB" sz="2400" dirty="0" smtClean="0">
                <a:latin typeface="Candara" panose="020E0502030303020204" pitchFamily="34" charset="0"/>
              </a:rPr>
              <a:t>the coronation </a:t>
            </a:r>
            <a:r>
              <a:rPr lang="en-GB" sz="2400" dirty="0">
                <a:latin typeface="Candara" panose="020E0502030303020204" pitchFamily="34" charset="0"/>
              </a:rPr>
              <a:t>procession</a:t>
            </a:r>
            <a:r>
              <a:rPr lang="en-GB" sz="2400" dirty="0" smtClean="0">
                <a:latin typeface="Candara" panose="020E0502030303020204" pitchFamily="34" charset="0"/>
              </a:rPr>
              <a:t>.</a:t>
            </a:r>
            <a:endParaRPr lang="en-GB" sz="2400" dirty="0">
              <a:latin typeface="Candara" panose="020E0502030303020204" pitchFamily="34" charset="0"/>
            </a:endParaRPr>
          </a:p>
        </p:txBody>
      </p:sp>
      <p:pic>
        <p:nvPicPr>
          <p:cNvPr id="6" name="Picture 5"/>
          <p:cNvPicPr>
            <a:picLocks noChangeAspect="1"/>
          </p:cNvPicPr>
          <p:nvPr/>
        </p:nvPicPr>
        <p:blipFill rotWithShape="1">
          <a:blip r:embed="rId2"/>
          <a:srcRect l="2752" r="24352"/>
          <a:stretch/>
        </p:blipFill>
        <p:spPr>
          <a:xfrm>
            <a:off x="6621598" y="4267203"/>
            <a:ext cx="3234904" cy="2496848"/>
          </a:xfrm>
          <a:prstGeom prst="rect">
            <a:avLst/>
          </a:prstGeom>
        </p:spPr>
      </p:pic>
      <p:pic>
        <p:nvPicPr>
          <p:cNvPr id="1030" name="Picture 6" descr="Pope gifts two fragments from cross Jesus was crucified on to King Charles  for coronation procession | Daily Mail Online"/>
          <p:cNvPicPr>
            <a:picLocks noChangeAspect="1" noChangeArrowheads="1"/>
          </p:cNvPicPr>
          <p:nvPr/>
        </p:nvPicPr>
        <p:blipFill rotWithShape="1">
          <a:blip r:embed="rId3">
            <a:extLst>
              <a:ext uri="{28A0092B-C50C-407E-A947-70E740481C1C}">
                <a14:useLocalDpi xmlns:a14="http://schemas.microsoft.com/office/drawing/2010/main" val="0"/>
              </a:ext>
            </a:extLst>
          </a:blip>
          <a:srcRect l="6624" t="9433" r="11122" b="7890"/>
          <a:stretch/>
        </p:blipFill>
        <p:spPr bwMode="auto">
          <a:xfrm>
            <a:off x="10010414" y="3235039"/>
            <a:ext cx="2064327" cy="206432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8340437" y="4932218"/>
            <a:ext cx="1939636" cy="726497"/>
          </a:xfrm>
          <a:prstGeom prst="straightConnector1">
            <a:avLst/>
          </a:prstGeom>
          <a:ln w="762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6704061" y="112136"/>
            <a:ext cx="5212388" cy="2931968"/>
          </a:xfrm>
          <a:prstGeom prst="rect">
            <a:avLst/>
          </a:prstGeom>
        </p:spPr>
      </p:pic>
    </p:spTree>
    <p:extLst>
      <p:ext uri="{BB962C8B-B14F-4D97-AF65-F5344CB8AC3E}">
        <p14:creationId xmlns:p14="http://schemas.microsoft.com/office/powerpoint/2010/main" val="30227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9128" t="4194" b="10843"/>
          <a:stretch/>
        </p:blipFill>
        <p:spPr>
          <a:xfrm>
            <a:off x="7204364" y="-27709"/>
            <a:ext cx="4987636" cy="6913418"/>
          </a:xfrm>
          <a:prstGeom prst="rect">
            <a:avLst/>
          </a:prstGeom>
        </p:spPr>
      </p:pic>
      <p:sp>
        <p:nvSpPr>
          <p:cNvPr id="6" name="TextBox 5"/>
          <p:cNvSpPr txBox="1"/>
          <p:nvPr/>
        </p:nvSpPr>
        <p:spPr>
          <a:xfrm>
            <a:off x="9836727" y="3425883"/>
            <a:ext cx="3380263" cy="1520416"/>
          </a:xfrm>
          <a:prstGeom prst="rect">
            <a:avLst/>
          </a:prstGeom>
          <a:noFill/>
        </p:spPr>
        <p:txBody>
          <a:bodyPr wrap="square" rtlCol="0">
            <a:spAutoFit/>
          </a:bodyPr>
          <a:lstStyle/>
          <a:p>
            <a:pPr>
              <a:lnSpc>
                <a:spcPct val="80000"/>
              </a:lnSpc>
            </a:pPr>
            <a:r>
              <a:rPr lang="en-GB" sz="3200" b="1" dirty="0" smtClean="0">
                <a:solidFill>
                  <a:srgbClr val="E36F58"/>
                </a:solidFill>
                <a:latin typeface="Segoe Script" panose="030B0504020000000003" pitchFamily="66" charset="0"/>
              </a:rPr>
              <a:t>Let </a:t>
            </a:r>
            <a:endParaRPr lang="en-GB" sz="3200" b="1" dirty="0" smtClean="0">
              <a:solidFill>
                <a:srgbClr val="E36F58"/>
              </a:solidFill>
              <a:latin typeface="Segoe Script" panose="030B0504020000000003" pitchFamily="66" charset="0"/>
            </a:endParaRPr>
          </a:p>
          <a:p>
            <a:pPr>
              <a:lnSpc>
                <a:spcPct val="80000"/>
              </a:lnSpc>
            </a:pPr>
            <a:r>
              <a:rPr lang="en-GB" sz="3200" b="1" dirty="0">
                <a:solidFill>
                  <a:srgbClr val="E36F58"/>
                </a:solidFill>
                <a:latin typeface="Segoe Script" panose="030B0504020000000003" pitchFamily="66" charset="0"/>
              </a:rPr>
              <a:t> </a:t>
            </a:r>
            <a:r>
              <a:rPr lang="en-GB" sz="3200" b="1" dirty="0" smtClean="0">
                <a:solidFill>
                  <a:srgbClr val="E36F58"/>
                </a:solidFill>
                <a:latin typeface="Segoe Script" panose="030B0504020000000003" pitchFamily="66" charset="0"/>
              </a:rPr>
              <a:t> </a:t>
            </a:r>
            <a:r>
              <a:rPr lang="en-GB" sz="3600" b="1" dirty="0" smtClean="0">
                <a:solidFill>
                  <a:srgbClr val="E36F58"/>
                </a:solidFill>
                <a:latin typeface="Segoe Script" panose="030B0504020000000003" pitchFamily="66" charset="0"/>
              </a:rPr>
              <a:t>us </a:t>
            </a:r>
            <a:endParaRPr lang="en-GB" sz="3600" b="1" dirty="0" smtClean="0">
              <a:solidFill>
                <a:srgbClr val="E36F58"/>
              </a:solidFill>
              <a:latin typeface="Segoe Script" panose="030B0504020000000003" pitchFamily="66" charset="0"/>
            </a:endParaRPr>
          </a:p>
          <a:p>
            <a:pPr>
              <a:lnSpc>
                <a:spcPct val="80000"/>
              </a:lnSpc>
            </a:pPr>
            <a:r>
              <a:rPr lang="en-GB" sz="4800" b="1" dirty="0" smtClean="0">
                <a:solidFill>
                  <a:srgbClr val="E36F58"/>
                </a:solidFill>
                <a:latin typeface="Segoe Script" panose="030B0504020000000003" pitchFamily="66" charset="0"/>
              </a:rPr>
              <a:t> </a:t>
            </a:r>
            <a:r>
              <a:rPr lang="en-GB" sz="4800" b="1" dirty="0" smtClean="0">
                <a:solidFill>
                  <a:srgbClr val="E36F58"/>
                </a:solidFill>
                <a:latin typeface="Segoe Script" panose="030B0504020000000003" pitchFamily="66" charset="0"/>
              </a:rPr>
              <a:t> pray </a:t>
            </a:r>
            <a:endParaRPr lang="en-GB" sz="3200" b="1" dirty="0">
              <a:solidFill>
                <a:srgbClr val="E36F58"/>
              </a:solidFill>
              <a:latin typeface="Segoe Script" panose="030B0504020000000003" pitchFamily="66" charset="0"/>
            </a:endParaRPr>
          </a:p>
        </p:txBody>
      </p:sp>
      <p:sp>
        <p:nvSpPr>
          <p:cNvPr id="8" name="TextBox 7"/>
          <p:cNvSpPr txBox="1"/>
          <p:nvPr/>
        </p:nvSpPr>
        <p:spPr>
          <a:xfrm>
            <a:off x="452343" y="394284"/>
            <a:ext cx="6417125" cy="6063198"/>
          </a:xfrm>
          <a:prstGeom prst="rect">
            <a:avLst/>
          </a:prstGeom>
          <a:noFill/>
        </p:spPr>
        <p:txBody>
          <a:bodyPr wrap="square" rtlCol="0">
            <a:spAutoFit/>
          </a:bodyPr>
          <a:lstStyle/>
          <a:p>
            <a:pPr algn="ctr">
              <a:spcBef>
                <a:spcPts val="1200"/>
              </a:spcBef>
            </a:pPr>
            <a:r>
              <a:rPr lang="en-GB" sz="2600" dirty="0" smtClean="0">
                <a:latin typeface="Candara" panose="020E0502030303020204" pitchFamily="34" charset="0"/>
              </a:rPr>
              <a:t>Dear </a:t>
            </a:r>
            <a:r>
              <a:rPr lang="en-GB" sz="2600" dirty="0">
                <a:latin typeface="Candara" panose="020E0502030303020204" pitchFamily="34" charset="0"/>
              </a:rPr>
              <a:t>God, </a:t>
            </a:r>
            <a:endParaRPr lang="en-GB" sz="2600" dirty="0" smtClean="0">
              <a:latin typeface="Candara" panose="020E0502030303020204" pitchFamily="34" charset="0"/>
            </a:endParaRPr>
          </a:p>
          <a:p>
            <a:pPr algn="ctr">
              <a:spcBef>
                <a:spcPts val="1200"/>
              </a:spcBef>
            </a:pPr>
            <a:r>
              <a:rPr lang="en-GB" sz="2600" dirty="0">
                <a:latin typeface="Candara" panose="020E0502030303020204" pitchFamily="34" charset="0"/>
              </a:rPr>
              <a:t>A</a:t>
            </a:r>
            <a:r>
              <a:rPr lang="en-GB" sz="2600" dirty="0" smtClean="0">
                <a:latin typeface="Candara" panose="020E0502030303020204" pitchFamily="34" charset="0"/>
              </a:rPr>
              <a:t>s </a:t>
            </a:r>
            <a:r>
              <a:rPr lang="en-GB" sz="2600" dirty="0">
                <a:latin typeface="Candara" panose="020E0502030303020204" pitchFamily="34" charset="0"/>
              </a:rPr>
              <a:t>we prepare for the upcoming coronation, we pray for a spirit of trust to fill our hearts.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Help </a:t>
            </a:r>
            <a:r>
              <a:rPr lang="en-GB" sz="2600" dirty="0">
                <a:latin typeface="Candara" panose="020E0502030303020204" pitchFamily="34" charset="0"/>
              </a:rPr>
              <a:t>us to trust in the new King to lead our nation with wisdom, courage, and compassion</a:t>
            </a:r>
            <a:r>
              <a:rPr lang="en-GB" sz="2600" dirty="0" smtClean="0">
                <a:latin typeface="Candara" panose="020E0502030303020204" pitchFamily="34" charset="0"/>
              </a:rPr>
              <a:t>.</a:t>
            </a:r>
          </a:p>
          <a:p>
            <a:pPr algn="ctr">
              <a:spcBef>
                <a:spcPts val="1200"/>
              </a:spcBef>
            </a:pPr>
            <a:r>
              <a:rPr lang="en-GB" sz="2600" dirty="0" smtClean="0">
                <a:latin typeface="Candara" panose="020E0502030303020204" pitchFamily="34" charset="0"/>
              </a:rPr>
              <a:t>May </a:t>
            </a:r>
            <a:r>
              <a:rPr lang="en-GB" sz="2600" dirty="0">
                <a:latin typeface="Candara" panose="020E0502030303020204" pitchFamily="34" charset="0"/>
              </a:rPr>
              <a:t>this moment be a reminder that true leadership is built on a foundation of trust, both between leaders and their people and between us and you.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Guide </a:t>
            </a:r>
            <a:r>
              <a:rPr lang="en-GB" sz="2600" dirty="0">
                <a:latin typeface="Candara" panose="020E0502030303020204" pitchFamily="34" charset="0"/>
              </a:rPr>
              <a:t>us as we work together to build a brighter future for all.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Amen</a:t>
            </a:r>
          </a:p>
        </p:txBody>
      </p:sp>
    </p:spTree>
    <p:extLst>
      <p:ext uri="{BB962C8B-B14F-4D97-AF65-F5344CB8AC3E}">
        <p14:creationId xmlns:p14="http://schemas.microsoft.com/office/powerpoint/2010/main" val="231271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177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705" y="0"/>
            <a:ext cx="63742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0" y="0"/>
            <a:ext cx="12192000"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ea typeface="+mn-ea"/>
                <a:cs typeface="+mn-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0" y="1532665"/>
            <a:ext cx="12192000" cy="3108543"/>
          </a:xfrm>
          <a:prstGeom prst="rect">
            <a:avLst/>
          </a:prstGeom>
          <a:solidFill>
            <a:schemeClr val="accent6">
              <a:lumMod val="20000"/>
              <a:lumOff val="80000"/>
              <a:alpha val="78000"/>
            </a:schemeClr>
          </a:solidFill>
        </p:spPr>
        <p:txBody>
          <a:bodyPr wrap="square" lIns="91440" tIns="45720" rIns="91440" bIns="45720" rtlCol="0" anchor="t">
            <a:spAutoFit/>
          </a:bodyPr>
          <a:lstStyle/>
          <a:p>
            <a:pPr algn="ctr">
              <a:defRPr/>
            </a:pPr>
            <a:endParaRPr lang="en-GB" sz="2800" dirty="0" smtClean="0">
              <a:latin typeface="Candara" panose="020E0502030303020204" pitchFamily="34" charset="0"/>
            </a:endParaRPr>
          </a:p>
          <a:p>
            <a:pPr algn="ctr">
              <a:defRPr/>
            </a:pPr>
            <a:r>
              <a:rPr lang="en-GB" sz="2800" dirty="0" smtClean="0">
                <a:latin typeface="Candara" panose="020E0502030303020204" pitchFamily="34" charset="0"/>
              </a:rPr>
              <a:t>Wednesday 3</a:t>
            </a:r>
            <a:r>
              <a:rPr lang="en-GB" sz="2800" baseline="30000" dirty="0" smtClean="0">
                <a:latin typeface="Candara" panose="020E0502030303020204" pitchFamily="34" charset="0"/>
              </a:rPr>
              <a:t>rd</a:t>
            </a:r>
            <a:r>
              <a:rPr lang="en-GB" sz="2800" dirty="0" smtClean="0">
                <a:latin typeface="Candara" panose="020E0502030303020204" pitchFamily="34" charset="0"/>
              </a:rPr>
              <a:t> May </a:t>
            </a:r>
            <a:r>
              <a:rPr lang="en-GB" sz="2800" dirty="0">
                <a:latin typeface="Candara" panose="020E0502030303020204" pitchFamily="34" charset="0"/>
              </a:rPr>
              <a:t>- </a:t>
            </a:r>
            <a:r>
              <a:rPr lang="en-GB" sz="2800" dirty="0" smtClean="0">
                <a:latin typeface="Candara" panose="020E0502030303020204" pitchFamily="34" charset="0"/>
              </a:rPr>
              <a:t>10N</a:t>
            </a:r>
          </a:p>
          <a:p>
            <a:pPr algn="ctr">
              <a:defRPr/>
            </a:pPr>
            <a:endParaRPr lang="en-GB" sz="2800" dirty="0">
              <a:latin typeface="Candara" panose="020E0502030303020204" pitchFamily="34" charset="0"/>
            </a:endParaRPr>
          </a:p>
          <a:p>
            <a:pPr algn="ctr">
              <a:defRPr/>
            </a:pPr>
            <a:r>
              <a:rPr lang="en-GB" sz="2800" dirty="0">
                <a:latin typeface="Candara" panose="020E0502030303020204" pitchFamily="34" charset="0"/>
              </a:rPr>
              <a:t>Thursday </a:t>
            </a:r>
            <a:r>
              <a:rPr lang="en-GB" sz="2800" dirty="0" smtClean="0">
                <a:latin typeface="Candara" panose="020E0502030303020204" pitchFamily="34" charset="0"/>
              </a:rPr>
              <a:t>4</a:t>
            </a:r>
            <a:r>
              <a:rPr lang="en-GB" sz="2800" baseline="30000" dirty="0" smtClean="0">
                <a:latin typeface="Candara" panose="020E0502030303020204" pitchFamily="34" charset="0"/>
              </a:rPr>
              <a:t>th</a:t>
            </a:r>
            <a:r>
              <a:rPr lang="en-GB" sz="2800" dirty="0" smtClean="0">
                <a:latin typeface="Candara" panose="020E0502030303020204" pitchFamily="34" charset="0"/>
              </a:rPr>
              <a:t> May </a:t>
            </a:r>
            <a:r>
              <a:rPr lang="en-GB" sz="2800" dirty="0">
                <a:latin typeface="Candara" panose="020E0502030303020204" pitchFamily="34" charset="0"/>
              </a:rPr>
              <a:t>- </a:t>
            </a:r>
            <a:r>
              <a:rPr lang="en-GB" sz="2800" dirty="0" smtClean="0">
                <a:latin typeface="Candara" panose="020E0502030303020204" pitchFamily="34" charset="0"/>
              </a:rPr>
              <a:t>10T</a:t>
            </a:r>
          </a:p>
          <a:p>
            <a:pPr algn="ctr">
              <a:defRPr/>
            </a:pPr>
            <a:endParaRPr lang="en-GB" sz="2800" dirty="0">
              <a:latin typeface="Candara" panose="020E0502030303020204" pitchFamily="34" charset="0"/>
            </a:endParaRPr>
          </a:p>
          <a:p>
            <a:pPr algn="ctr">
              <a:defRPr/>
            </a:pPr>
            <a:r>
              <a:rPr lang="en-GB" sz="2800" dirty="0">
                <a:latin typeface="Candara" panose="020E0502030303020204" pitchFamily="34" charset="0"/>
              </a:rPr>
              <a:t>Friday </a:t>
            </a:r>
            <a:r>
              <a:rPr lang="en-GB" sz="2800" dirty="0" smtClean="0">
                <a:latin typeface="Candara" panose="020E0502030303020204" pitchFamily="34" charset="0"/>
              </a:rPr>
              <a:t>5</a:t>
            </a:r>
            <a:r>
              <a:rPr lang="en-GB" sz="2800" baseline="30000" dirty="0" smtClean="0">
                <a:latin typeface="Candara" panose="020E0502030303020204" pitchFamily="34" charset="0"/>
              </a:rPr>
              <a:t>th</a:t>
            </a:r>
            <a:r>
              <a:rPr lang="en-GB" sz="2800" dirty="0" smtClean="0">
                <a:latin typeface="Candara" panose="020E0502030303020204" pitchFamily="34" charset="0"/>
              </a:rPr>
              <a:t> May </a:t>
            </a:r>
            <a:r>
              <a:rPr lang="en-GB" sz="2800" dirty="0">
                <a:latin typeface="Candara" panose="020E0502030303020204" pitchFamily="34" charset="0"/>
              </a:rPr>
              <a:t>- </a:t>
            </a:r>
            <a:r>
              <a:rPr lang="en-GB" sz="2800" dirty="0" smtClean="0">
                <a:latin typeface="Candara" panose="020E0502030303020204" pitchFamily="34" charset="0"/>
              </a:rPr>
              <a:t>10M</a:t>
            </a:r>
          </a:p>
          <a:p>
            <a:pPr algn="ctr">
              <a:defRPr/>
            </a:pPr>
            <a:endParaRPr kumimoji="0" lang="en-GB" sz="2800" b="0" i="0" u="none" strike="noStrike" kern="1200" cap="none" spc="0" normalizeH="0" noProof="0" dirty="0" smtClean="0">
              <a:ln>
                <a:noFill/>
              </a:ln>
              <a:effectLst/>
              <a:uLnTx/>
              <a:uFillTx/>
              <a:latin typeface="Candara" panose="020E0502030303020204" pitchFamily="34" charset="0"/>
            </a:endParaRPr>
          </a:p>
        </p:txBody>
      </p:sp>
    </p:spTree>
    <p:extLst>
      <p:ext uri="{BB962C8B-B14F-4D97-AF65-F5344CB8AC3E}">
        <p14:creationId xmlns:p14="http://schemas.microsoft.com/office/powerpoint/2010/main" val="415693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57753" y="0"/>
            <a:ext cx="7786610" cy="6894195"/>
          </a:xfrm>
          <a:prstGeom prst="rect">
            <a:avLst/>
          </a:prstGeom>
          <a:noFill/>
        </p:spPr>
        <p:txBody>
          <a:bodyPr wrap="square" rtlCol="0">
            <a:spAutoFit/>
          </a:bodyPr>
          <a:lstStyle/>
          <a:p>
            <a:pPr>
              <a:spcBef>
                <a:spcPts val="1200"/>
              </a:spcBef>
            </a:pPr>
            <a:r>
              <a:rPr lang="en-GB" sz="2400" dirty="0">
                <a:latin typeface="Candara" panose="020E0502030303020204" pitchFamily="34" charset="0"/>
              </a:rPr>
              <a:t>Jeremiah 29:11 says: </a:t>
            </a:r>
            <a:r>
              <a:rPr lang="en-GB" sz="2400" b="1" dirty="0">
                <a:latin typeface="Candara" panose="020E0502030303020204" pitchFamily="34" charset="0"/>
              </a:rPr>
              <a:t>"For I know the plans I have for you,"</a:t>
            </a:r>
            <a:r>
              <a:rPr lang="en-GB" sz="2400" dirty="0">
                <a:latin typeface="Candara" panose="020E0502030303020204" pitchFamily="34" charset="0"/>
              </a:rPr>
              <a:t> declares the Lord, </a:t>
            </a:r>
            <a:r>
              <a:rPr lang="en-GB" sz="2400" b="1" dirty="0">
                <a:latin typeface="Candara" panose="020E0502030303020204" pitchFamily="34" charset="0"/>
              </a:rPr>
              <a:t>"plans to prosper you and not to harm you, plans to give you hope and a future</a:t>
            </a:r>
            <a:r>
              <a:rPr lang="en-GB" sz="2400" b="1" dirty="0" smtClean="0">
                <a:latin typeface="Candara" panose="020E0502030303020204" pitchFamily="34" charset="0"/>
              </a:rPr>
              <a:t>."</a:t>
            </a:r>
            <a:endParaRPr lang="en-GB" sz="2400" b="1" dirty="0">
              <a:latin typeface="Candara" panose="020E0502030303020204" pitchFamily="34" charset="0"/>
            </a:endParaRPr>
          </a:p>
          <a:p>
            <a:pPr>
              <a:spcBef>
                <a:spcPts val="1200"/>
              </a:spcBef>
            </a:pPr>
            <a:r>
              <a:rPr lang="en-GB" sz="2400" b="1" dirty="0" smtClean="0">
                <a:latin typeface="Candara" panose="020E0502030303020204" pitchFamily="34" charset="0"/>
              </a:rPr>
              <a:t>Discuss: </a:t>
            </a:r>
            <a:r>
              <a:rPr lang="en-GB" sz="2400" dirty="0" smtClean="0">
                <a:latin typeface="Candara" panose="020E0502030303020204" pitchFamily="34" charset="0"/>
              </a:rPr>
              <a:t>How does it make you feel, knowing that someone has a plan to help you succeed?</a:t>
            </a:r>
          </a:p>
          <a:p>
            <a:pPr>
              <a:spcBef>
                <a:spcPts val="1200"/>
              </a:spcBef>
            </a:pPr>
            <a:r>
              <a:rPr lang="en-GB" sz="2400" dirty="0" smtClean="0">
                <a:latin typeface="Candara" panose="020E0502030303020204" pitchFamily="34" charset="0"/>
              </a:rPr>
              <a:t>This </a:t>
            </a:r>
            <a:r>
              <a:rPr lang="en-GB" sz="2400" dirty="0">
                <a:latin typeface="Candara" panose="020E0502030303020204" pitchFamily="34" charset="0"/>
              </a:rPr>
              <a:t>verse reminds us that God has plans for our lives, and that those plans are good. It's a message of hope and reassurance that God has a purpose for each of </a:t>
            </a:r>
            <a:r>
              <a:rPr lang="en-GB" sz="2400" dirty="0" smtClean="0">
                <a:latin typeface="Candara" panose="020E0502030303020204" pitchFamily="34" charset="0"/>
              </a:rPr>
              <a:t>us. It reminds us that we can </a:t>
            </a:r>
            <a:r>
              <a:rPr lang="en-GB" sz="2800" b="1" dirty="0" smtClean="0">
                <a:latin typeface="Candara" panose="020E0502030303020204" pitchFamily="34" charset="0"/>
              </a:rPr>
              <a:t>trust</a:t>
            </a:r>
            <a:r>
              <a:rPr lang="en-GB" sz="2400" dirty="0" smtClean="0">
                <a:latin typeface="Candara" panose="020E0502030303020204" pitchFamily="34" charset="0"/>
              </a:rPr>
              <a:t> in God's guidance, even when we may not understand the path that lies ahead.</a:t>
            </a:r>
            <a:endParaRPr lang="en-GB" sz="2400" b="1" dirty="0">
              <a:latin typeface="Candara" panose="020E0502030303020204" pitchFamily="34" charset="0"/>
            </a:endParaRPr>
          </a:p>
          <a:p>
            <a:pPr>
              <a:spcBef>
                <a:spcPts val="1200"/>
              </a:spcBef>
            </a:pPr>
            <a:r>
              <a:rPr lang="en-GB" sz="2400" dirty="0" smtClean="0">
                <a:latin typeface="Candara" panose="020E0502030303020204" pitchFamily="34" charset="0"/>
              </a:rPr>
              <a:t>In the Catholic calendar, 3</a:t>
            </a:r>
            <a:r>
              <a:rPr lang="en-GB" sz="2400" baseline="30000" dirty="0" smtClean="0">
                <a:latin typeface="Candara" panose="020E0502030303020204" pitchFamily="34" charset="0"/>
              </a:rPr>
              <a:t>rd</a:t>
            </a:r>
            <a:r>
              <a:rPr lang="en-GB" sz="2400" dirty="0" smtClean="0">
                <a:latin typeface="Candara" panose="020E0502030303020204" pitchFamily="34" charset="0"/>
              </a:rPr>
              <a:t> of May is the Feast Day of St</a:t>
            </a:r>
            <a:r>
              <a:rPr lang="en-GB" sz="2400" dirty="0">
                <a:latin typeface="Candara" panose="020E0502030303020204" pitchFamily="34" charset="0"/>
              </a:rPr>
              <a:t>. Philip and St. </a:t>
            </a:r>
            <a:r>
              <a:rPr lang="en-GB" sz="2400" dirty="0" smtClean="0">
                <a:latin typeface="Candara" panose="020E0502030303020204" pitchFamily="34" charset="0"/>
              </a:rPr>
              <a:t>James.  As apostles, they were </a:t>
            </a:r>
            <a:r>
              <a:rPr lang="en-GB" sz="2400" dirty="0">
                <a:latin typeface="Candara" panose="020E0502030303020204" pitchFamily="34" charset="0"/>
              </a:rPr>
              <a:t>called to trust in God's plan for their lives and to share the message of Jesus with others, even in the face of persecution and hardship. Their lives serve as an example of the importance of trusting in God's guidance and providence, even when the path ahead may be uncertain or difficult. </a:t>
            </a:r>
            <a:endParaRPr lang="en-GB" sz="2400" dirty="0" smtClean="0">
              <a:latin typeface="Candara" panose="020E0502030303020204" pitchFamily="34" charset="0"/>
            </a:endParaRPr>
          </a:p>
        </p:txBody>
      </p:sp>
      <p:pic>
        <p:nvPicPr>
          <p:cNvPr id="2" name="Picture 1"/>
          <p:cNvPicPr>
            <a:picLocks noChangeAspect="1"/>
          </p:cNvPicPr>
          <p:nvPr/>
        </p:nvPicPr>
        <p:blipFill rotWithShape="1">
          <a:blip r:embed="rId2"/>
          <a:srcRect b="6946"/>
          <a:stretch/>
        </p:blipFill>
        <p:spPr>
          <a:xfrm>
            <a:off x="0" y="0"/>
            <a:ext cx="4145546" cy="6858000"/>
          </a:xfrm>
          <a:prstGeom prst="rect">
            <a:avLst/>
          </a:prstGeom>
        </p:spPr>
      </p:pic>
    </p:spTree>
    <p:extLst>
      <p:ext uri="{BB962C8B-B14F-4D97-AF65-F5344CB8AC3E}">
        <p14:creationId xmlns:p14="http://schemas.microsoft.com/office/powerpoint/2010/main" val="344924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9128" t="4194" b="10843"/>
          <a:stretch/>
        </p:blipFill>
        <p:spPr>
          <a:xfrm>
            <a:off x="7204364" y="-27709"/>
            <a:ext cx="4987636" cy="6913418"/>
          </a:xfrm>
          <a:prstGeom prst="rect">
            <a:avLst/>
          </a:prstGeom>
        </p:spPr>
      </p:pic>
      <p:sp>
        <p:nvSpPr>
          <p:cNvPr id="6" name="TextBox 5"/>
          <p:cNvSpPr txBox="1"/>
          <p:nvPr/>
        </p:nvSpPr>
        <p:spPr>
          <a:xfrm>
            <a:off x="9836727" y="3425883"/>
            <a:ext cx="3380263" cy="1520416"/>
          </a:xfrm>
          <a:prstGeom prst="rect">
            <a:avLst/>
          </a:prstGeom>
          <a:noFill/>
        </p:spPr>
        <p:txBody>
          <a:bodyPr wrap="square" rtlCol="0">
            <a:spAutoFit/>
          </a:bodyPr>
          <a:lstStyle/>
          <a:p>
            <a:pPr>
              <a:lnSpc>
                <a:spcPct val="80000"/>
              </a:lnSpc>
            </a:pPr>
            <a:r>
              <a:rPr lang="en-GB" sz="3200" b="1" dirty="0" smtClean="0">
                <a:solidFill>
                  <a:srgbClr val="E36F58"/>
                </a:solidFill>
                <a:latin typeface="Segoe Script" panose="030B0504020000000003" pitchFamily="66" charset="0"/>
              </a:rPr>
              <a:t>Let </a:t>
            </a:r>
            <a:endParaRPr lang="en-GB" sz="3200" b="1" dirty="0" smtClean="0">
              <a:solidFill>
                <a:srgbClr val="E36F58"/>
              </a:solidFill>
              <a:latin typeface="Segoe Script" panose="030B0504020000000003" pitchFamily="66" charset="0"/>
            </a:endParaRPr>
          </a:p>
          <a:p>
            <a:pPr>
              <a:lnSpc>
                <a:spcPct val="80000"/>
              </a:lnSpc>
            </a:pPr>
            <a:r>
              <a:rPr lang="en-GB" sz="3200" b="1" dirty="0">
                <a:solidFill>
                  <a:srgbClr val="E36F58"/>
                </a:solidFill>
                <a:latin typeface="Segoe Script" panose="030B0504020000000003" pitchFamily="66" charset="0"/>
              </a:rPr>
              <a:t> </a:t>
            </a:r>
            <a:r>
              <a:rPr lang="en-GB" sz="3200" b="1" dirty="0" smtClean="0">
                <a:solidFill>
                  <a:srgbClr val="E36F58"/>
                </a:solidFill>
                <a:latin typeface="Segoe Script" panose="030B0504020000000003" pitchFamily="66" charset="0"/>
              </a:rPr>
              <a:t> </a:t>
            </a:r>
            <a:r>
              <a:rPr lang="en-GB" sz="3600" b="1" dirty="0" smtClean="0">
                <a:solidFill>
                  <a:srgbClr val="E36F58"/>
                </a:solidFill>
                <a:latin typeface="Segoe Script" panose="030B0504020000000003" pitchFamily="66" charset="0"/>
              </a:rPr>
              <a:t>us </a:t>
            </a:r>
            <a:endParaRPr lang="en-GB" sz="3600" b="1" dirty="0" smtClean="0">
              <a:solidFill>
                <a:srgbClr val="E36F58"/>
              </a:solidFill>
              <a:latin typeface="Segoe Script" panose="030B0504020000000003" pitchFamily="66" charset="0"/>
            </a:endParaRPr>
          </a:p>
          <a:p>
            <a:pPr>
              <a:lnSpc>
                <a:spcPct val="80000"/>
              </a:lnSpc>
            </a:pPr>
            <a:r>
              <a:rPr lang="en-GB" sz="4800" b="1" dirty="0" smtClean="0">
                <a:solidFill>
                  <a:srgbClr val="E36F58"/>
                </a:solidFill>
                <a:latin typeface="Segoe Script" panose="030B0504020000000003" pitchFamily="66" charset="0"/>
              </a:rPr>
              <a:t> </a:t>
            </a:r>
            <a:r>
              <a:rPr lang="en-GB" sz="4800" b="1" dirty="0" smtClean="0">
                <a:solidFill>
                  <a:srgbClr val="E36F58"/>
                </a:solidFill>
                <a:latin typeface="Segoe Script" panose="030B0504020000000003" pitchFamily="66" charset="0"/>
              </a:rPr>
              <a:t> pray </a:t>
            </a:r>
            <a:endParaRPr lang="en-GB" sz="3200" b="1" dirty="0">
              <a:solidFill>
                <a:srgbClr val="E36F58"/>
              </a:solidFill>
              <a:latin typeface="Segoe Script" panose="030B0504020000000003" pitchFamily="66" charset="0"/>
            </a:endParaRPr>
          </a:p>
        </p:txBody>
      </p:sp>
      <p:sp>
        <p:nvSpPr>
          <p:cNvPr id="8" name="TextBox 7"/>
          <p:cNvSpPr txBox="1"/>
          <p:nvPr/>
        </p:nvSpPr>
        <p:spPr>
          <a:xfrm>
            <a:off x="1057275" y="1365834"/>
            <a:ext cx="5240693" cy="3754874"/>
          </a:xfrm>
          <a:prstGeom prst="rect">
            <a:avLst/>
          </a:prstGeom>
          <a:noFill/>
        </p:spPr>
        <p:txBody>
          <a:bodyPr wrap="square" rtlCol="0">
            <a:spAutoFit/>
          </a:bodyPr>
          <a:lstStyle/>
          <a:p>
            <a:pPr algn="ctr">
              <a:spcBef>
                <a:spcPts val="1200"/>
              </a:spcBef>
            </a:pPr>
            <a:r>
              <a:rPr lang="en-GB" sz="2600" dirty="0">
                <a:latin typeface="Candara" panose="020E0502030303020204" pitchFamily="34" charset="0"/>
              </a:rPr>
              <a:t>Dear God, </a:t>
            </a:r>
            <a:endParaRPr lang="en-GB" sz="2600" dirty="0" smtClean="0">
              <a:latin typeface="Candara" panose="020E0502030303020204" pitchFamily="34" charset="0"/>
            </a:endParaRPr>
          </a:p>
          <a:p>
            <a:pPr algn="ctr">
              <a:spcBef>
                <a:spcPts val="1200"/>
              </a:spcBef>
            </a:pPr>
            <a:r>
              <a:rPr lang="en-GB" sz="2600" dirty="0">
                <a:latin typeface="Candara" panose="020E0502030303020204" pitchFamily="34" charset="0"/>
              </a:rPr>
              <a:t>H</a:t>
            </a:r>
            <a:r>
              <a:rPr lang="en-GB" sz="2600" dirty="0" smtClean="0">
                <a:latin typeface="Candara" panose="020E0502030303020204" pitchFamily="34" charset="0"/>
              </a:rPr>
              <a:t>elp </a:t>
            </a:r>
            <a:r>
              <a:rPr lang="en-GB" sz="2600" dirty="0">
                <a:latin typeface="Candara" panose="020E0502030303020204" pitchFamily="34" charset="0"/>
              </a:rPr>
              <a:t>us to trust in your plan for our lives, even when it may be difficult to understand.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Give </a:t>
            </a:r>
            <a:r>
              <a:rPr lang="en-GB" sz="2600" dirty="0">
                <a:latin typeface="Candara" panose="020E0502030303020204" pitchFamily="34" charset="0"/>
              </a:rPr>
              <a:t>us the courage to follow your path, knowing that you are always with us.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Amen</a:t>
            </a:r>
            <a:r>
              <a:rPr lang="en-GB" sz="2600" dirty="0">
                <a:latin typeface="Candara" panose="020E0502030303020204" pitchFamily="34" charset="0"/>
              </a:rPr>
              <a:t>.</a:t>
            </a:r>
            <a:endParaRPr lang="en-GB" sz="2600" dirty="0" smtClean="0">
              <a:latin typeface="Candara" panose="020E0502030303020204" pitchFamily="34" charset="0"/>
            </a:endParaRPr>
          </a:p>
        </p:txBody>
      </p:sp>
    </p:spTree>
    <p:extLst>
      <p:ext uri="{BB962C8B-B14F-4D97-AF65-F5344CB8AC3E}">
        <p14:creationId xmlns:p14="http://schemas.microsoft.com/office/powerpoint/2010/main" val="1761892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194" b="10843"/>
          <a:stretch/>
        </p:blipFill>
        <p:spPr>
          <a:xfrm>
            <a:off x="-11082" y="-27709"/>
            <a:ext cx="12203082" cy="6913418"/>
          </a:xfrm>
          <a:prstGeom prst="rect">
            <a:avLst/>
          </a:prstGeom>
        </p:spPr>
      </p:pic>
      <p:sp>
        <p:nvSpPr>
          <p:cNvPr id="3" name="TextBox 2">
            <a:extLst>
              <a:ext uri="{FF2B5EF4-FFF2-40B4-BE49-F238E27FC236}">
                <a16:creationId xmlns:a16="http://schemas.microsoft.com/office/drawing/2014/main" id="{07F07F9A-18CF-3152-FAB8-FB8B7CED15DD}"/>
              </a:ext>
            </a:extLst>
          </p:cNvPr>
          <p:cNvSpPr txBox="1"/>
          <p:nvPr/>
        </p:nvSpPr>
        <p:spPr>
          <a:xfrm>
            <a:off x="0" y="6344014"/>
            <a:ext cx="12203082" cy="523220"/>
          </a:xfrm>
          <a:prstGeom prst="rect">
            <a:avLst/>
          </a:prstGeom>
          <a:solidFill>
            <a:srgbClr val="0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cs typeface="Calibri"/>
              </a:rPr>
              <a:t>Thoughts and </a:t>
            </a:r>
            <a:r>
              <a:rPr lang="en-US" sz="2800" dirty="0" smtClean="0">
                <a:solidFill>
                  <a:schemeClr val="bg1"/>
                </a:solidFill>
                <a:cs typeface="Calibri"/>
              </a:rPr>
              <a:t>Prayers 1</a:t>
            </a:r>
            <a:r>
              <a:rPr lang="en-US" sz="2800" baseline="30000" dirty="0" smtClean="0">
                <a:solidFill>
                  <a:schemeClr val="bg1"/>
                </a:solidFill>
                <a:cs typeface="Calibri"/>
              </a:rPr>
              <a:t>st</a:t>
            </a:r>
            <a:r>
              <a:rPr lang="en-US" sz="2800" dirty="0" smtClean="0">
                <a:solidFill>
                  <a:schemeClr val="bg1"/>
                </a:solidFill>
                <a:cs typeface="Calibri"/>
              </a:rPr>
              <a:t> – 5</a:t>
            </a:r>
            <a:r>
              <a:rPr lang="en-US" sz="2800" baseline="30000" dirty="0" smtClean="0">
                <a:solidFill>
                  <a:schemeClr val="bg1"/>
                </a:solidFill>
                <a:cs typeface="Calibri"/>
              </a:rPr>
              <a:t>th</a:t>
            </a:r>
            <a:r>
              <a:rPr lang="en-US" sz="2800" dirty="0" smtClean="0">
                <a:solidFill>
                  <a:schemeClr val="bg1"/>
                </a:solidFill>
                <a:cs typeface="Calibri"/>
              </a:rPr>
              <a:t> May</a:t>
            </a:r>
            <a:endParaRPr lang="en-US" sz="2800" dirty="0">
              <a:solidFill>
                <a:schemeClr val="bg1"/>
              </a:solidFill>
              <a:cs typeface="Calibri"/>
            </a:endParaRPr>
          </a:p>
        </p:txBody>
      </p:sp>
      <p:sp>
        <p:nvSpPr>
          <p:cNvPr id="2" name="TextBox 1"/>
          <p:cNvSpPr txBox="1"/>
          <p:nvPr/>
        </p:nvSpPr>
        <p:spPr>
          <a:xfrm>
            <a:off x="-11082" y="1991970"/>
            <a:ext cx="7078133" cy="1200329"/>
          </a:xfrm>
          <a:prstGeom prst="rect">
            <a:avLst/>
          </a:prstGeom>
          <a:noFill/>
        </p:spPr>
        <p:txBody>
          <a:bodyPr wrap="square" rtlCol="0">
            <a:spAutoFit/>
          </a:bodyPr>
          <a:lstStyle/>
          <a:p>
            <a:pPr algn="ctr"/>
            <a:r>
              <a:rPr lang="en-GB" sz="7200" b="1" dirty="0" smtClean="0">
                <a:solidFill>
                  <a:srgbClr val="000000"/>
                </a:solidFill>
                <a:latin typeface="Sitka Subheading" panose="02000505000000020004" pitchFamily="2" charset="0"/>
              </a:rPr>
              <a:t>TRUST</a:t>
            </a:r>
            <a:endParaRPr lang="en-GB" sz="7200" b="1" dirty="0">
              <a:solidFill>
                <a:srgbClr val="000000"/>
              </a:solidFill>
              <a:latin typeface="Sitka Subheading" panose="02000505000000020004" pitchFamily="2" charset="0"/>
            </a:endParaRPr>
          </a:p>
        </p:txBody>
      </p:sp>
    </p:spTree>
    <p:extLst>
      <p:ext uri="{BB962C8B-B14F-4D97-AF65-F5344CB8AC3E}">
        <p14:creationId xmlns:p14="http://schemas.microsoft.com/office/powerpoint/2010/main" val="4088018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79" y="-45929"/>
            <a:ext cx="7434184" cy="6678751"/>
          </a:xfrm>
          <a:prstGeom prst="rect">
            <a:avLst/>
          </a:prstGeom>
          <a:noFill/>
        </p:spPr>
        <p:txBody>
          <a:bodyPr wrap="square" rtlCol="0">
            <a:spAutoFit/>
          </a:bodyPr>
          <a:lstStyle/>
          <a:p>
            <a:pPr>
              <a:spcBef>
                <a:spcPts val="1200"/>
              </a:spcBef>
            </a:pPr>
            <a:r>
              <a:rPr lang="en-GB" sz="2400" dirty="0">
                <a:latin typeface="Candara" panose="020E0502030303020204" pitchFamily="34" charset="0"/>
              </a:rPr>
              <a:t>The Bible teaches us to put our trust in God rather than in ourselves</a:t>
            </a:r>
            <a:r>
              <a:rPr lang="en-GB" sz="2400" dirty="0" smtClean="0">
                <a:latin typeface="Candara" panose="020E0502030303020204" pitchFamily="34" charset="0"/>
              </a:rPr>
              <a:t>. </a:t>
            </a:r>
            <a:r>
              <a:rPr lang="en-GB" sz="2400" dirty="0">
                <a:latin typeface="Candara" panose="020E0502030303020204" pitchFamily="34" charset="0"/>
              </a:rPr>
              <a:t>Proverbs 3:5-6 says, "Trust in the Lord with all your heart and lean not on your own understanding; in all your ways submit to him, and he will make your paths straight." This passage encourages us to rely on God's guidance and wisdom rather than our own understanding</a:t>
            </a:r>
            <a:r>
              <a:rPr lang="en-GB" sz="2400" dirty="0" smtClean="0">
                <a:latin typeface="Candara" panose="020E0502030303020204" pitchFamily="34" charset="0"/>
              </a:rPr>
              <a:t>.</a:t>
            </a:r>
            <a:endParaRPr lang="en-GB" sz="2400" dirty="0">
              <a:latin typeface="Candara" panose="020E0502030303020204" pitchFamily="34" charset="0"/>
            </a:endParaRPr>
          </a:p>
          <a:p>
            <a:pPr>
              <a:spcBef>
                <a:spcPts val="1200"/>
              </a:spcBef>
            </a:pPr>
            <a:r>
              <a:rPr lang="en-GB" sz="2400" dirty="0">
                <a:latin typeface="Candara" panose="020E0502030303020204" pitchFamily="34" charset="0"/>
              </a:rPr>
              <a:t>However, </a:t>
            </a:r>
            <a:r>
              <a:rPr lang="en-GB" sz="2400" dirty="0" smtClean="0">
                <a:latin typeface="Candara" panose="020E0502030303020204" pitchFamily="34" charset="0"/>
              </a:rPr>
              <a:t>the </a:t>
            </a:r>
            <a:r>
              <a:rPr lang="en-GB" sz="2400" dirty="0">
                <a:latin typeface="Candara" panose="020E0502030303020204" pitchFamily="34" charset="0"/>
              </a:rPr>
              <a:t>Bible also teaches that God has given us </a:t>
            </a:r>
            <a:r>
              <a:rPr lang="en-GB" sz="2400" b="1" dirty="0">
                <a:latin typeface="Candara" panose="020E0502030303020204" pitchFamily="34" charset="0"/>
              </a:rPr>
              <a:t>unique talents and </a:t>
            </a:r>
            <a:r>
              <a:rPr lang="en-GB" sz="2400" b="1" dirty="0" smtClean="0">
                <a:latin typeface="Candara" panose="020E0502030303020204" pitchFamily="34" charset="0"/>
              </a:rPr>
              <a:t>abilities </a:t>
            </a:r>
            <a:r>
              <a:rPr lang="en-GB" sz="2400" dirty="0" smtClean="0">
                <a:latin typeface="Candara" panose="020E0502030303020204" pitchFamily="34" charset="0"/>
              </a:rPr>
              <a:t>that we can use to serve Him and others. Remember the Parable of the Talents? Jesus </a:t>
            </a:r>
            <a:r>
              <a:rPr lang="en-GB" sz="2400" dirty="0">
                <a:latin typeface="Candara" panose="020E0502030303020204" pitchFamily="34" charset="0"/>
              </a:rPr>
              <a:t>tells </a:t>
            </a:r>
            <a:r>
              <a:rPr lang="en-GB" sz="2400" dirty="0" smtClean="0">
                <a:latin typeface="Candara" panose="020E0502030303020204" pitchFamily="34" charset="0"/>
              </a:rPr>
              <a:t>us about a </a:t>
            </a:r>
            <a:r>
              <a:rPr lang="en-GB" sz="2400" dirty="0">
                <a:latin typeface="Candara" panose="020E0502030303020204" pitchFamily="34" charset="0"/>
              </a:rPr>
              <a:t>master </a:t>
            </a:r>
            <a:r>
              <a:rPr lang="en-GB" sz="2400" dirty="0" smtClean="0">
                <a:latin typeface="Candara" panose="020E0502030303020204" pitchFamily="34" charset="0"/>
              </a:rPr>
              <a:t>who entrusts </a:t>
            </a:r>
            <a:r>
              <a:rPr lang="en-GB" sz="2400" dirty="0">
                <a:latin typeface="Candara" panose="020E0502030303020204" pitchFamily="34" charset="0"/>
              </a:rPr>
              <a:t>his servants with varying amounts of money, and expects them to use their talents </a:t>
            </a:r>
            <a:r>
              <a:rPr lang="en-GB" sz="2400" b="1" dirty="0">
                <a:latin typeface="Candara" panose="020E0502030303020204" pitchFamily="34" charset="0"/>
              </a:rPr>
              <a:t>wisely</a:t>
            </a:r>
            <a:r>
              <a:rPr lang="en-GB" sz="2400" dirty="0">
                <a:latin typeface="Candara" panose="020E0502030303020204" pitchFamily="34" charset="0"/>
              </a:rPr>
              <a:t> to generate more wealth. This parable illustrates the importance of </a:t>
            </a:r>
            <a:r>
              <a:rPr lang="en-GB" sz="2400" dirty="0" smtClean="0">
                <a:latin typeface="Candara" panose="020E0502030303020204" pitchFamily="34" charset="0"/>
              </a:rPr>
              <a:t>trusting and using the talents </a:t>
            </a:r>
            <a:r>
              <a:rPr lang="en-GB" sz="2400" dirty="0">
                <a:latin typeface="Candara" panose="020E0502030303020204" pitchFamily="34" charset="0"/>
              </a:rPr>
              <a:t>God has given </a:t>
            </a:r>
            <a:r>
              <a:rPr lang="en-GB" sz="2400" dirty="0" smtClean="0">
                <a:latin typeface="Candara" panose="020E0502030303020204" pitchFamily="34" charset="0"/>
              </a:rPr>
              <a:t>us</a:t>
            </a:r>
            <a:r>
              <a:rPr lang="en-GB" sz="2400" dirty="0">
                <a:latin typeface="Candara" panose="020E0502030303020204" pitchFamily="34" charset="0"/>
              </a:rPr>
              <a:t>.</a:t>
            </a:r>
          </a:p>
          <a:p>
            <a:pPr>
              <a:spcBef>
                <a:spcPts val="1200"/>
              </a:spcBef>
            </a:pPr>
            <a:r>
              <a:rPr lang="en-GB" sz="2400" b="1" dirty="0" smtClean="0">
                <a:latin typeface="Candara" panose="020E0502030303020204" pitchFamily="34" charset="0"/>
              </a:rPr>
              <a:t>Think of a time </a:t>
            </a:r>
            <a:r>
              <a:rPr lang="en-GB" sz="2400" b="1" dirty="0">
                <a:latin typeface="Candara" panose="020E0502030303020204" pitchFamily="34" charset="0"/>
              </a:rPr>
              <a:t>when </a:t>
            </a:r>
            <a:r>
              <a:rPr lang="en-GB" sz="2400" b="1" dirty="0" smtClean="0">
                <a:latin typeface="Candara" panose="020E0502030303020204" pitchFamily="34" charset="0"/>
              </a:rPr>
              <a:t>you </a:t>
            </a:r>
            <a:r>
              <a:rPr lang="en-GB" sz="2400" b="1" dirty="0">
                <a:latin typeface="Candara" panose="020E0502030303020204" pitchFamily="34" charset="0"/>
              </a:rPr>
              <a:t>have doubted </a:t>
            </a:r>
            <a:r>
              <a:rPr lang="en-GB" sz="2400" b="1" dirty="0" smtClean="0">
                <a:latin typeface="Candara" panose="020E0502030303020204" pitchFamily="34" charset="0"/>
              </a:rPr>
              <a:t>yourself. How can you build your self-trust</a:t>
            </a:r>
            <a:r>
              <a:rPr lang="en-GB" sz="2400" b="1" dirty="0">
                <a:latin typeface="Candara" panose="020E0502030303020204" pitchFamily="34" charset="0"/>
              </a:rPr>
              <a:t>? </a:t>
            </a:r>
            <a:endParaRPr lang="en-GB" sz="2400" b="1" dirty="0" smtClean="0">
              <a:latin typeface="Candara" panose="020E0502030303020204" pitchFamily="34" charset="0"/>
            </a:endParaRPr>
          </a:p>
        </p:txBody>
      </p:sp>
      <p:pic>
        <p:nvPicPr>
          <p:cNvPr id="4098" name="Picture 2" descr="Matthew 25:20 The servant who had received the five talents came and  presented five more. 'Master,' he said, 'you entrusted me with five  talents. See, I have gained five mo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086"/>
          <a:stretch/>
        </p:blipFill>
        <p:spPr bwMode="auto">
          <a:xfrm>
            <a:off x="7701885" y="2211497"/>
            <a:ext cx="4222413" cy="32898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ust Yourself Hand Lettering. Stock Vector - Illustration of positive,  belief: 15273714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7273" b="27178"/>
          <a:stretch/>
        </p:blipFill>
        <p:spPr bwMode="auto">
          <a:xfrm>
            <a:off x="7249666" y="82659"/>
            <a:ext cx="4673710" cy="21288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5656653"/>
            <a:ext cx="12153821" cy="1200329"/>
          </a:xfrm>
          <a:prstGeom prst="rect">
            <a:avLst/>
          </a:prstGeom>
          <a:solidFill>
            <a:schemeClr val="tx2">
              <a:lumMod val="40000"/>
              <a:lumOff val="60000"/>
            </a:schemeClr>
          </a:solidFill>
        </p:spPr>
        <p:txBody>
          <a:bodyPr wrap="square" rtlCol="0">
            <a:spAutoFit/>
          </a:bodyPr>
          <a:lstStyle/>
          <a:p>
            <a:pPr>
              <a:spcBef>
                <a:spcPts val="1200"/>
              </a:spcBef>
            </a:pPr>
            <a:r>
              <a:rPr lang="en-GB" sz="2400" dirty="0" smtClean="0">
                <a:latin typeface="Candara" panose="020E0502030303020204" pitchFamily="34" charset="0"/>
              </a:rPr>
              <a:t>Building </a:t>
            </a:r>
            <a:r>
              <a:rPr lang="en-GB" sz="2400" dirty="0">
                <a:latin typeface="Candara" panose="020E0502030303020204" pitchFamily="34" charset="0"/>
              </a:rPr>
              <a:t>self-trust requires </a:t>
            </a:r>
            <a:r>
              <a:rPr lang="en-GB" sz="2400" b="1" dirty="0">
                <a:latin typeface="Candara" panose="020E0502030303020204" pitchFamily="34" charset="0"/>
              </a:rPr>
              <a:t>patience</a:t>
            </a:r>
            <a:r>
              <a:rPr lang="en-GB" sz="2400" dirty="0">
                <a:latin typeface="Candara" panose="020E0502030303020204" pitchFamily="34" charset="0"/>
              </a:rPr>
              <a:t>, </a:t>
            </a:r>
            <a:r>
              <a:rPr lang="en-GB" sz="2400" b="1" dirty="0">
                <a:latin typeface="Candara" panose="020E0502030303020204" pitchFamily="34" charset="0"/>
              </a:rPr>
              <a:t>self-compassion</a:t>
            </a:r>
            <a:r>
              <a:rPr lang="en-GB" sz="2400" dirty="0">
                <a:latin typeface="Candara" panose="020E0502030303020204" pitchFamily="34" charset="0"/>
              </a:rPr>
              <a:t>, and </a:t>
            </a:r>
            <a:r>
              <a:rPr lang="en-GB" sz="2400" b="1" dirty="0">
                <a:latin typeface="Candara" panose="020E0502030303020204" pitchFamily="34" charset="0"/>
              </a:rPr>
              <a:t>a willingness to take risks </a:t>
            </a:r>
            <a:r>
              <a:rPr lang="en-GB" sz="2400" dirty="0">
                <a:latin typeface="Candara" panose="020E0502030303020204" pitchFamily="34" charset="0"/>
              </a:rPr>
              <a:t>and </a:t>
            </a:r>
            <a:r>
              <a:rPr lang="en-GB" sz="2400" b="1" dirty="0">
                <a:latin typeface="Candara" panose="020E0502030303020204" pitchFamily="34" charset="0"/>
              </a:rPr>
              <a:t>learn from mistakes</a:t>
            </a:r>
            <a:r>
              <a:rPr lang="en-GB" sz="2400" dirty="0">
                <a:latin typeface="Candara" panose="020E0502030303020204" pitchFamily="34" charset="0"/>
              </a:rPr>
              <a:t>. With time and practice, it is possible to develop a stronger sense of self-trust and confidence in </a:t>
            </a:r>
            <a:r>
              <a:rPr lang="en-GB" sz="2400" dirty="0" smtClean="0">
                <a:latin typeface="Candara" panose="020E0502030303020204" pitchFamily="34" charset="0"/>
              </a:rPr>
              <a:t>your abilities</a:t>
            </a:r>
            <a:r>
              <a:rPr lang="en-GB" sz="2400" dirty="0">
                <a:latin typeface="Candara" panose="020E0502030303020204" pitchFamily="34" charset="0"/>
              </a:rPr>
              <a:t>.</a:t>
            </a:r>
          </a:p>
        </p:txBody>
      </p:sp>
    </p:spTree>
    <p:extLst>
      <p:ext uri="{BB962C8B-B14F-4D97-AF65-F5344CB8AC3E}">
        <p14:creationId xmlns:p14="http://schemas.microsoft.com/office/powerpoint/2010/main" val="14342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59128" t="4194" b="10843"/>
          <a:stretch/>
        </p:blipFill>
        <p:spPr>
          <a:xfrm>
            <a:off x="7204364" y="-27709"/>
            <a:ext cx="4987636" cy="6913418"/>
          </a:xfrm>
          <a:prstGeom prst="rect">
            <a:avLst/>
          </a:prstGeom>
        </p:spPr>
      </p:pic>
      <p:sp>
        <p:nvSpPr>
          <p:cNvPr id="6" name="TextBox 5"/>
          <p:cNvSpPr txBox="1"/>
          <p:nvPr/>
        </p:nvSpPr>
        <p:spPr>
          <a:xfrm>
            <a:off x="9836727" y="3425883"/>
            <a:ext cx="3380263" cy="1520416"/>
          </a:xfrm>
          <a:prstGeom prst="rect">
            <a:avLst/>
          </a:prstGeom>
          <a:noFill/>
        </p:spPr>
        <p:txBody>
          <a:bodyPr wrap="square" rtlCol="0">
            <a:spAutoFit/>
          </a:bodyPr>
          <a:lstStyle/>
          <a:p>
            <a:pPr>
              <a:lnSpc>
                <a:spcPct val="80000"/>
              </a:lnSpc>
            </a:pPr>
            <a:r>
              <a:rPr lang="en-GB" sz="3200" b="1" dirty="0" smtClean="0">
                <a:solidFill>
                  <a:srgbClr val="E36F58"/>
                </a:solidFill>
                <a:latin typeface="Segoe Script" panose="030B0504020000000003" pitchFamily="66" charset="0"/>
              </a:rPr>
              <a:t>Let </a:t>
            </a:r>
            <a:endParaRPr lang="en-GB" sz="3200" b="1" dirty="0" smtClean="0">
              <a:solidFill>
                <a:srgbClr val="E36F58"/>
              </a:solidFill>
              <a:latin typeface="Segoe Script" panose="030B0504020000000003" pitchFamily="66" charset="0"/>
            </a:endParaRPr>
          </a:p>
          <a:p>
            <a:pPr>
              <a:lnSpc>
                <a:spcPct val="80000"/>
              </a:lnSpc>
            </a:pPr>
            <a:r>
              <a:rPr lang="en-GB" sz="3200" b="1" dirty="0">
                <a:solidFill>
                  <a:srgbClr val="E36F58"/>
                </a:solidFill>
                <a:latin typeface="Segoe Script" panose="030B0504020000000003" pitchFamily="66" charset="0"/>
              </a:rPr>
              <a:t> </a:t>
            </a:r>
            <a:r>
              <a:rPr lang="en-GB" sz="3200" b="1" dirty="0" smtClean="0">
                <a:solidFill>
                  <a:srgbClr val="E36F58"/>
                </a:solidFill>
                <a:latin typeface="Segoe Script" panose="030B0504020000000003" pitchFamily="66" charset="0"/>
              </a:rPr>
              <a:t> </a:t>
            </a:r>
            <a:r>
              <a:rPr lang="en-GB" sz="3600" b="1" dirty="0" smtClean="0">
                <a:solidFill>
                  <a:srgbClr val="E36F58"/>
                </a:solidFill>
                <a:latin typeface="Segoe Script" panose="030B0504020000000003" pitchFamily="66" charset="0"/>
              </a:rPr>
              <a:t>us </a:t>
            </a:r>
            <a:endParaRPr lang="en-GB" sz="3600" b="1" dirty="0" smtClean="0">
              <a:solidFill>
                <a:srgbClr val="E36F58"/>
              </a:solidFill>
              <a:latin typeface="Segoe Script" panose="030B0504020000000003" pitchFamily="66" charset="0"/>
            </a:endParaRPr>
          </a:p>
          <a:p>
            <a:pPr>
              <a:lnSpc>
                <a:spcPct val="80000"/>
              </a:lnSpc>
            </a:pPr>
            <a:r>
              <a:rPr lang="en-GB" sz="4800" b="1" dirty="0" smtClean="0">
                <a:solidFill>
                  <a:srgbClr val="E36F58"/>
                </a:solidFill>
                <a:latin typeface="Segoe Script" panose="030B0504020000000003" pitchFamily="66" charset="0"/>
              </a:rPr>
              <a:t> </a:t>
            </a:r>
            <a:r>
              <a:rPr lang="en-GB" sz="4800" b="1" dirty="0" smtClean="0">
                <a:solidFill>
                  <a:srgbClr val="E36F58"/>
                </a:solidFill>
                <a:latin typeface="Segoe Script" panose="030B0504020000000003" pitchFamily="66" charset="0"/>
              </a:rPr>
              <a:t> pray </a:t>
            </a:r>
            <a:endParaRPr lang="en-GB" sz="3200" b="1" dirty="0">
              <a:solidFill>
                <a:srgbClr val="E36F58"/>
              </a:solidFill>
              <a:latin typeface="Segoe Script" panose="030B0504020000000003" pitchFamily="66" charset="0"/>
            </a:endParaRPr>
          </a:p>
        </p:txBody>
      </p:sp>
      <p:sp>
        <p:nvSpPr>
          <p:cNvPr id="8" name="TextBox 7"/>
          <p:cNvSpPr txBox="1"/>
          <p:nvPr/>
        </p:nvSpPr>
        <p:spPr>
          <a:xfrm>
            <a:off x="1057275" y="1365834"/>
            <a:ext cx="5240693" cy="3754874"/>
          </a:xfrm>
          <a:prstGeom prst="rect">
            <a:avLst/>
          </a:prstGeom>
          <a:noFill/>
        </p:spPr>
        <p:txBody>
          <a:bodyPr wrap="square" rtlCol="0">
            <a:spAutoFit/>
          </a:bodyPr>
          <a:lstStyle/>
          <a:p>
            <a:pPr algn="ctr">
              <a:spcBef>
                <a:spcPts val="1200"/>
              </a:spcBef>
            </a:pPr>
            <a:r>
              <a:rPr lang="en-GB" sz="2600" dirty="0">
                <a:latin typeface="Candara" panose="020E0502030303020204" pitchFamily="34" charset="0"/>
              </a:rPr>
              <a:t>Dear God, </a:t>
            </a:r>
            <a:endParaRPr lang="en-GB" sz="2600" dirty="0" smtClean="0">
              <a:latin typeface="Candara" panose="020E0502030303020204" pitchFamily="34" charset="0"/>
            </a:endParaRPr>
          </a:p>
          <a:p>
            <a:pPr algn="ctr">
              <a:spcBef>
                <a:spcPts val="1200"/>
              </a:spcBef>
            </a:pPr>
            <a:r>
              <a:rPr lang="en-GB" sz="2600" dirty="0">
                <a:latin typeface="Candara" panose="020E0502030303020204" pitchFamily="34" charset="0"/>
              </a:rPr>
              <a:t>H</a:t>
            </a:r>
            <a:r>
              <a:rPr lang="en-GB" sz="2600" dirty="0" smtClean="0">
                <a:latin typeface="Candara" panose="020E0502030303020204" pitchFamily="34" charset="0"/>
              </a:rPr>
              <a:t>elp </a:t>
            </a:r>
            <a:r>
              <a:rPr lang="en-GB" sz="2600" dirty="0">
                <a:latin typeface="Candara" panose="020E0502030303020204" pitchFamily="34" charset="0"/>
              </a:rPr>
              <a:t>us to trust in ourselves and our abilities, knowing that you have given us unique gifts and talents.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Guide </a:t>
            </a:r>
            <a:r>
              <a:rPr lang="en-GB" sz="2600" dirty="0">
                <a:latin typeface="Candara" panose="020E0502030303020204" pitchFamily="34" charset="0"/>
              </a:rPr>
              <a:t>us as we strive to live up to our full potential and make a positive impact on the world. </a:t>
            </a:r>
            <a:endParaRPr lang="en-GB" sz="2600" dirty="0" smtClean="0">
              <a:latin typeface="Candara" panose="020E0502030303020204" pitchFamily="34" charset="0"/>
            </a:endParaRPr>
          </a:p>
          <a:p>
            <a:pPr algn="ctr">
              <a:spcBef>
                <a:spcPts val="1200"/>
              </a:spcBef>
            </a:pPr>
            <a:r>
              <a:rPr lang="en-GB" sz="2600" dirty="0" smtClean="0">
                <a:latin typeface="Candara" panose="020E0502030303020204" pitchFamily="34" charset="0"/>
              </a:rPr>
              <a:t>Amen</a:t>
            </a:r>
            <a:r>
              <a:rPr lang="en-GB" sz="2600" dirty="0">
                <a:latin typeface="Candara" panose="020E0502030303020204" pitchFamily="34" charset="0"/>
              </a:rPr>
              <a:t>.</a:t>
            </a:r>
            <a:endParaRPr lang="en-GB" sz="2600" dirty="0" smtClean="0">
              <a:latin typeface="Candara" panose="020E0502030303020204" pitchFamily="34" charset="0"/>
            </a:endParaRPr>
          </a:p>
        </p:txBody>
      </p:sp>
    </p:spTree>
    <p:extLst>
      <p:ext uri="{BB962C8B-B14F-4D97-AF65-F5344CB8AC3E}">
        <p14:creationId xmlns:p14="http://schemas.microsoft.com/office/powerpoint/2010/main" val="42203642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194" b="10843"/>
          <a:stretch/>
        </p:blipFill>
        <p:spPr>
          <a:xfrm>
            <a:off x="-11082" y="-27709"/>
            <a:ext cx="12203082" cy="6913418"/>
          </a:xfrm>
          <a:prstGeom prst="rect">
            <a:avLst/>
          </a:prstGeom>
        </p:spPr>
      </p:pic>
      <p:sp>
        <p:nvSpPr>
          <p:cNvPr id="3" name="TextBox 2">
            <a:extLst>
              <a:ext uri="{FF2B5EF4-FFF2-40B4-BE49-F238E27FC236}">
                <a16:creationId xmlns:a16="http://schemas.microsoft.com/office/drawing/2014/main" id="{07F07F9A-18CF-3152-FAB8-FB8B7CED15DD}"/>
              </a:ext>
            </a:extLst>
          </p:cNvPr>
          <p:cNvSpPr txBox="1"/>
          <p:nvPr/>
        </p:nvSpPr>
        <p:spPr>
          <a:xfrm>
            <a:off x="0" y="6344014"/>
            <a:ext cx="12203082" cy="523220"/>
          </a:xfrm>
          <a:prstGeom prst="rect">
            <a:avLst/>
          </a:prstGeom>
          <a:solidFill>
            <a:srgbClr val="0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cs typeface="Calibri"/>
              </a:rPr>
              <a:t>Thoughts and </a:t>
            </a:r>
            <a:r>
              <a:rPr lang="en-US" sz="2800" dirty="0" smtClean="0">
                <a:solidFill>
                  <a:schemeClr val="bg1"/>
                </a:solidFill>
                <a:cs typeface="Calibri"/>
              </a:rPr>
              <a:t>Prayers 1</a:t>
            </a:r>
            <a:r>
              <a:rPr lang="en-US" sz="2800" baseline="30000" dirty="0" smtClean="0">
                <a:solidFill>
                  <a:schemeClr val="bg1"/>
                </a:solidFill>
                <a:cs typeface="Calibri"/>
              </a:rPr>
              <a:t>st</a:t>
            </a:r>
            <a:r>
              <a:rPr lang="en-US" sz="2800" dirty="0" smtClean="0">
                <a:solidFill>
                  <a:schemeClr val="bg1"/>
                </a:solidFill>
                <a:cs typeface="Calibri"/>
              </a:rPr>
              <a:t> – 5</a:t>
            </a:r>
            <a:r>
              <a:rPr lang="en-US" sz="2800" baseline="30000" dirty="0" smtClean="0">
                <a:solidFill>
                  <a:schemeClr val="bg1"/>
                </a:solidFill>
                <a:cs typeface="Calibri"/>
              </a:rPr>
              <a:t>th</a:t>
            </a:r>
            <a:r>
              <a:rPr lang="en-US" sz="2800" dirty="0" smtClean="0">
                <a:solidFill>
                  <a:schemeClr val="bg1"/>
                </a:solidFill>
                <a:cs typeface="Calibri"/>
              </a:rPr>
              <a:t> May</a:t>
            </a:r>
            <a:endParaRPr lang="en-US" sz="2800" dirty="0">
              <a:solidFill>
                <a:schemeClr val="bg1"/>
              </a:solidFill>
              <a:cs typeface="Calibri"/>
            </a:endParaRPr>
          </a:p>
        </p:txBody>
      </p:sp>
      <p:sp>
        <p:nvSpPr>
          <p:cNvPr id="2" name="TextBox 1"/>
          <p:cNvSpPr txBox="1"/>
          <p:nvPr/>
        </p:nvSpPr>
        <p:spPr>
          <a:xfrm>
            <a:off x="-11082" y="1991970"/>
            <a:ext cx="7078133" cy="1200329"/>
          </a:xfrm>
          <a:prstGeom prst="rect">
            <a:avLst/>
          </a:prstGeom>
          <a:noFill/>
        </p:spPr>
        <p:txBody>
          <a:bodyPr wrap="square" rtlCol="0">
            <a:spAutoFit/>
          </a:bodyPr>
          <a:lstStyle/>
          <a:p>
            <a:pPr algn="ctr"/>
            <a:r>
              <a:rPr lang="en-GB" sz="7200" b="1" dirty="0" smtClean="0">
                <a:solidFill>
                  <a:srgbClr val="000000"/>
                </a:solidFill>
                <a:latin typeface="Sitka Subheading" panose="02000505000000020004" pitchFamily="2" charset="0"/>
              </a:rPr>
              <a:t>TRUST</a:t>
            </a:r>
            <a:endParaRPr lang="en-GB" sz="7200" b="1" dirty="0">
              <a:solidFill>
                <a:srgbClr val="000000"/>
              </a:solidFill>
              <a:latin typeface="Sitka Subheading" panose="02000505000000020004" pitchFamily="2" charset="0"/>
            </a:endParaRPr>
          </a:p>
        </p:txBody>
      </p:sp>
    </p:spTree>
    <p:extLst>
      <p:ext uri="{BB962C8B-B14F-4D97-AF65-F5344CB8AC3E}">
        <p14:creationId xmlns:p14="http://schemas.microsoft.com/office/powerpoint/2010/main" val="3840898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9282" y="13855"/>
            <a:ext cx="7470428" cy="1631216"/>
          </a:xfrm>
          <a:prstGeom prst="rect">
            <a:avLst/>
          </a:prstGeom>
          <a:noFill/>
        </p:spPr>
        <p:txBody>
          <a:bodyPr wrap="square" rtlCol="0">
            <a:spAutoFit/>
          </a:bodyPr>
          <a:lstStyle/>
          <a:p>
            <a:r>
              <a:rPr lang="en-GB" sz="2400" dirty="0" smtClean="0">
                <a:latin typeface="Candara" panose="020E0502030303020204" pitchFamily="34" charset="0"/>
              </a:rPr>
              <a:t>Read this bible passage.</a:t>
            </a:r>
          </a:p>
          <a:p>
            <a:endParaRPr lang="en-GB" sz="2400" dirty="0">
              <a:latin typeface="Candara" panose="020E0502030303020204" pitchFamily="34" charset="0"/>
            </a:endParaRPr>
          </a:p>
          <a:p>
            <a:r>
              <a:rPr lang="en-GB" sz="2400" b="1" dirty="0" smtClean="0">
                <a:latin typeface="Candara" panose="020E0502030303020204" pitchFamily="34" charset="0"/>
              </a:rPr>
              <a:t>Discuss: </a:t>
            </a:r>
            <a:r>
              <a:rPr lang="en-GB" sz="2400" dirty="0" smtClean="0">
                <a:latin typeface="Candara" panose="020E0502030303020204" pitchFamily="34" charset="0"/>
              </a:rPr>
              <a:t>How does this link to our theme of </a:t>
            </a:r>
            <a:r>
              <a:rPr lang="en-GB" sz="2800" b="1" dirty="0" smtClean="0">
                <a:latin typeface="Candara" panose="020E0502030303020204" pitchFamily="34" charset="0"/>
              </a:rPr>
              <a:t>trust</a:t>
            </a:r>
            <a:r>
              <a:rPr lang="en-GB" sz="2400" dirty="0" smtClean="0">
                <a:latin typeface="Candara" panose="020E0502030303020204" pitchFamily="34" charset="0"/>
              </a:rPr>
              <a:t>?</a:t>
            </a:r>
          </a:p>
          <a:p>
            <a:endParaRPr lang="en-GB" sz="2400" dirty="0">
              <a:latin typeface="Candara" panose="020E0502030303020204" pitchFamily="34" charset="0"/>
            </a:endParaRPr>
          </a:p>
        </p:txBody>
      </p:sp>
      <p:pic>
        <p:nvPicPr>
          <p:cNvPr id="3" name="Picture 2"/>
          <p:cNvPicPr>
            <a:picLocks noChangeAspect="1"/>
          </p:cNvPicPr>
          <p:nvPr/>
        </p:nvPicPr>
        <p:blipFill>
          <a:blip r:embed="rId2"/>
          <a:stretch>
            <a:fillRect/>
          </a:stretch>
        </p:blipFill>
        <p:spPr>
          <a:xfrm>
            <a:off x="0" y="0"/>
            <a:ext cx="4721572" cy="6858001"/>
          </a:xfrm>
          <a:prstGeom prst="rect">
            <a:avLst/>
          </a:prstGeom>
        </p:spPr>
      </p:pic>
    </p:spTree>
    <p:extLst>
      <p:ext uri="{BB962C8B-B14F-4D97-AF65-F5344CB8AC3E}">
        <p14:creationId xmlns:p14="http://schemas.microsoft.com/office/powerpoint/2010/main" val="217406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1180</TotalTime>
  <Words>1016</Words>
  <Application>Microsoft Office PowerPoint</Application>
  <PresentationFormat>Widescreen</PresentationFormat>
  <Paragraphs>78</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Candara</vt:lpstr>
      <vt:lpstr>Segoe Script</vt:lpstr>
      <vt:lpstr>Sitka Subheading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Gullon, Milly</dc:creator>
  <cp:lastModifiedBy>Gullon, Milly</cp:lastModifiedBy>
  <cp:revision>70</cp:revision>
  <dcterms:created xsi:type="dcterms:W3CDTF">2022-10-17T08:44:32Z</dcterms:created>
  <dcterms:modified xsi:type="dcterms:W3CDTF">2023-04-25T20:56:47Z</dcterms:modified>
</cp:coreProperties>
</file>