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48" r:id="rId6"/>
    <p:sldMasterId id="2147483672" r:id="rId7"/>
  </p:sldMasterIdLst>
  <p:sldIdLst>
    <p:sldId id="279" r:id="rId8"/>
    <p:sldId id="278" r:id="rId9"/>
    <p:sldId id="277" r:id="rId10"/>
    <p:sldId id="295" r:id="rId11"/>
    <p:sldId id="299" r:id="rId12"/>
    <p:sldId id="272" r:id="rId13"/>
    <p:sldId id="257" r:id="rId14"/>
    <p:sldId id="297" r:id="rId15"/>
    <p:sldId id="302" r:id="rId16"/>
    <p:sldId id="304" r:id="rId17"/>
    <p:sldId id="305" r:id="rId18"/>
    <p:sldId id="271" r:id="rId19"/>
    <p:sldId id="298" r:id="rId20"/>
    <p:sldId id="310" r:id="rId21"/>
    <p:sldId id="309" r:id="rId22"/>
    <p:sldId id="307" r:id="rId23"/>
    <p:sldId id="306" r:id="rId24"/>
    <p:sldId id="312" r:id="rId25"/>
    <p:sldId id="301" r:id="rId26"/>
    <p:sldId id="308" r:id="rId27"/>
    <p:sldId id="303"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C370E-E70B-EFE1-5C42-FF28F96100E0}" v="2445" dt="2023-04-17T12:54:08.292"/>
    <p1510:client id="{09D8F644-CBFB-4F0F-A21D-0A6C1E09DD15}" v="708" dt="2023-03-16T11:04:15.773"/>
    <p1510:client id="{58DD923C-4718-1065-C0B9-06E0E8E17E8D}" v="1219" dt="2023-03-16T15:48:24.010"/>
    <p1510:client id="{70EFDC57-95E1-5BD2-969F-9D16DFD63198}" v="7" dt="2023-03-16T14:41:32.404"/>
    <p1510:client id="{7438372C-418C-B915-B125-FC3679B2E9A0}" v="27" dt="2023-04-17T13:01:05.642"/>
    <p1510:client id="{E7E26FC0-7F7B-8207-524C-DCB857D73048}" v="354" dt="2023-03-16T12:00:03.607"/>
    <p1510:client id="{FDBD45B7-FA73-CD47-AA74-EA3FE1277DDB}" v="146" dt="2023-03-16T12:22:00.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205896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059279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BAE051-0CEC-4B31-A071-999DEA29F8C8}"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403581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BAE051-0CEC-4B31-A071-999DEA29F8C8}"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013182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BAE051-0CEC-4B31-A071-999DEA29F8C8}" type="datetimeFigureOut">
              <a:rPr lang="en-GB" smtClean="0"/>
              <a:t>20/04/2023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584951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BAE051-0CEC-4B31-A071-999DEA29F8C8}" type="datetimeFigureOut">
              <a:rPr lang="en-GB" smtClean="0"/>
              <a:t>20/04/2023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869251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AE051-0CEC-4B31-A071-999DEA29F8C8}" type="datetimeFigureOut">
              <a:rPr lang="en-GB" smtClean="0"/>
              <a:t>20/04/2023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18034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152663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791128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663115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1305456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205896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059279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BAE051-0CEC-4B31-A071-999DEA29F8C8}"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403581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BAE051-0CEC-4B31-A071-999DEA29F8C8}"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013182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BAE051-0CEC-4B31-A071-999DEA29F8C8}" type="datetimeFigureOut">
              <a:rPr lang="en-GB" smtClean="0"/>
              <a:t>20/04/2023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584951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BAE051-0CEC-4B31-A071-999DEA29F8C8}" type="datetimeFigureOut">
              <a:rPr lang="en-GB" smtClean="0"/>
              <a:t>20/04/2023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8692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AE051-0CEC-4B31-A071-999DEA29F8C8}" type="datetimeFigureOut">
              <a:rPr lang="en-GB" smtClean="0"/>
              <a:t>20/04/2023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180348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152663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7911281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663115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20/04/2023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130545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D30A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AE051-0CEC-4B31-A071-999DEA29F8C8}" type="datetimeFigureOut">
              <a:rPr lang="en-GB" smtClean="0"/>
              <a:t>20/04/2023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AAEF-C5A5-419B-993B-1C203E9DA2CC}" type="slidenum">
              <a:rPr lang="en-GB" smtClean="0"/>
              <a:t>‹#›</a:t>
            </a:fld>
            <a:endParaRPr lang="en-GB"/>
          </a:p>
        </p:txBody>
      </p:sp>
    </p:spTree>
    <p:extLst>
      <p:ext uri="{BB962C8B-B14F-4D97-AF65-F5344CB8AC3E}">
        <p14:creationId xmlns:p14="http://schemas.microsoft.com/office/powerpoint/2010/main" val="1905017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D30A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AE051-0CEC-4B31-A071-999DEA29F8C8}" type="datetimeFigureOut">
              <a:rPr lang="en-GB" smtClean="0"/>
              <a:t>20/04/2023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AAEF-C5A5-419B-993B-1C203E9DA2CC}" type="slidenum">
              <a:rPr lang="en-GB" smtClean="0"/>
              <a:t>‹#›</a:t>
            </a:fld>
            <a:endParaRPr lang="en-GB"/>
          </a:p>
        </p:txBody>
      </p:sp>
    </p:spTree>
    <p:extLst>
      <p:ext uri="{BB962C8B-B14F-4D97-AF65-F5344CB8AC3E}">
        <p14:creationId xmlns:p14="http://schemas.microsoft.com/office/powerpoint/2010/main" val="1905017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9.xml"/><Relationship Id="rId1" Type="http://schemas.openxmlformats.org/officeDocument/2006/relationships/video" Target="https://www.youtube.com/embed/li1kICU31wA?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9.xml"/><Relationship Id="rId1" Type="http://schemas.openxmlformats.org/officeDocument/2006/relationships/video" Target="https://www.youtube.com/embed/R5z3s8HimN8?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9.xml"/><Relationship Id="rId1" Type="http://schemas.openxmlformats.org/officeDocument/2006/relationships/video" Target="https://www.youtube.com/embed/7MjjJpMbuSU?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24th – 28th April</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Vocation</a:t>
            </a:r>
            <a:endParaRPr lang="en-US" dirty="0">
              <a:solidFill>
                <a:srgbClr val="000000"/>
              </a:solidFill>
              <a:cs typeface="Calibri"/>
            </a:endParaRPr>
          </a:p>
        </p:txBody>
      </p:sp>
      <p:pic>
        <p:nvPicPr>
          <p:cNvPr id="8" name="Picture 8" descr="A picture containing text, indoor&#10;&#10;Description automatically generated">
            <a:extLst>
              <a:ext uri="{FF2B5EF4-FFF2-40B4-BE49-F238E27FC236}">
                <a16:creationId xmlns:a16="http://schemas.microsoft.com/office/drawing/2014/main" id="{B281EC3D-3572-0632-8BC5-D83A193732C3}"/>
              </a:ext>
            </a:extLst>
          </p:cNvPr>
          <p:cNvPicPr>
            <a:picLocks noChangeAspect="1"/>
          </p:cNvPicPr>
          <p:nvPr/>
        </p:nvPicPr>
        <p:blipFill rotWithShape="1">
          <a:blip r:embed="rId2"/>
          <a:srcRect l="800" t="1727" r="943" b="2122"/>
          <a:stretch/>
        </p:blipFill>
        <p:spPr>
          <a:xfrm>
            <a:off x="0" y="512046"/>
            <a:ext cx="12186678" cy="5835483"/>
          </a:xfrm>
          <a:prstGeom prst="rect">
            <a:avLst/>
          </a:prstGeom>
        </p:spPr>
      </p:pic>
    </p:spTree>
    <p:extLst>
      <p:ext uri="{BB962C8B-B14F-4D97-AF65-F5344CB8AC3E}">
        <p14:creationId xmlns:p14="http://schemas.microsoft.com/office/powerpoint/2010/main" val="282818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Vocation 201: How Do I Discover My Vocation?">
            <a:hlinkClick r:id="" action="ppaction://media"/>
            <a:extLst>
              <a:ext uri="{FF2B5EF4-FFF2-40B4-BE49-F238E27FC236}">
                <a16:creationId xmlns:a16="http://schemas.microsoft.com/office/drawing/2014/main" id="{8BC2139D-171B-C5AB-18C1-5552867C72F5}"/>
              </a:ext>
            </a:extLst>
          </p:cNvPr>
          <p:cNvPicPr>
            <a:picLocks noRot="1" noChangeAspect="1"/>
          </p:cNvPicPr>
          <p:nvPr>
            <a:videoFile r:link="rId1"/>
          </p:nvPr>
        </p:nvPicPr>
        <p:blipFill>
          <a:blip r:embed="rId3"/>
          <a:stretch>
            <a:fillRect/>
          </a:stretch>
        </p:blipFill>
        <p:spPr>
          <a:xfrm>
            <a:off x="4164" y="729"/>
            <a:ext cx="12233639" cy="6856542"/>
          </a:xfrm>
          <a:prstGeom prst="rect">
            <a:avLst/>
          </a:prstGeom>
        </p:spPr>
      </p:pic>
    </p:spTree>
    <p:extLst>
      <p:ext uri="{BB962C8B-B14F-4D97-AF65-F5344CB8AC3E}">
        <p14:creationId xmlns:p14="http://schemas.microsoft.com/office/powerpoint/2010/main" val="469369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Arc 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Shape 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Diagram, venn diagram&#10;&#10;Description automatically generated">
            <a:extLst>
              <a:ext uri="{FF2B5EF4-FFF2-40B4-BE49-F238E27FC236}">
                <a16:creationId xmlns:a16="http://schemas.microsoft.com/office/drawing/2014/main" id="{4F672DB4-E72B-F2F1-66CB-2ADF67D5224A}"/>
              </a:ext>
            </a:extLst>
          </p:cNvPr>
          <p:cNvPicPr>
            <a:picLocks noChangeAspect="1"/>
          </p:cNvPicPr>
          <p:nvPr/>
        </p:nvPicPr>
        <p:blipFill>
          <a:blip r:embed="rId2"/>
          <a:stretch>
            <a:fillRect/>
          </a:stretch>
        </p:blipFill>
        <p:spPr>
          <a:xfrm>
            <a:off x="-46326" y="905717"/>
            <a:ext cx="5839184" cy="418977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TextBox 2">
            <a:extLst>
              <a:ext uri="{FF2B5EF4-FFF2-40B4-BE49-F238E27FC236}">
                <a16:creationId xmlns:a16="http://schemas.microsoft.com/office/drawing/2014/main" id="{156DDDD2-3276-2261-2A6A-6C13A21735E6}"/>
              </a:ext>
            </a:extLst>
          </p:cNvPr>
          <p:cNvSpPr txBox="1"/>
          <p:nvPr/>
        </p:nvSpPr>
        <p:spPr>
          <a:xfrm>
            <a:off x="5837235" y="1206734"/>
            <a:ext cx="5458838" cy="419252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indent="-228600">
              <a:lnSpc>
                <a:spcPct val="90000"/>
              </a:lnSpc>
              <a:spcAft>
                <a:spcPts val="600"/>
              </a:spcAft>
              <a:buFont typeface="Arial" panose="020B0604020202020204" pitchFamily="34" charset="0"/>
              <a:buChar char="•"/>
            </a:pPr>
            <a:r>
              <a:rPr lang="en-US" sz="2400" dirty="0"/>
              <a:t>Discovering our calling can come from personal reflection. </a:t>
            </a: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r>
              <a:rPr lang="en-US" sz="2400" dirty="0"/>
              <a:t>God has a plan for us all but we must be open and ready to receive his call. </a:t>
            </a:r>
            <a:endParaRPr lang="en-US" sz="2400" dirty="0">
              <a:cs typeface="Calibri"/>
            </a:endParaRP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r>
              <a:rPr lang="en-US" sz="2400" dirty="0"/>
              <a:t>Sometimes, we need to look inwards to find out what it is that we are being called to do. </a:t>
            </a:r>
          </a:p>
          <a:p>
            <a:pPr indent="-228600">
              <a:lnSpc>
                <a:spcPct val="90000"/>
              </a:lnSpc>
              <a:spcAft>
                <a:spcPts val="600"/>
              </a:spcAft>
              <a:buFont typeface="Arial" panose="020B0604020202020204" pitchFamily="34" charset="0"/>
              <a:buChar char="•"/>
            </a:pPr>
            <a:endParaRPr lang="en-US" sz="2400" dirty="0">
              <a:cs typeface="Calibri"/>
            </a:endParaRPr>
          </a:p>
          <a:p>
            <a:pPr indent="-228600">
              <a:lnSpc>
                <a:spcPct val="90000"/>
              </a:lnSpc>
              <a:spcAft>
                <a:spcPts val="600"/>
              </a:spcAft>
              <a:buFont typeface="Arial" panose="020B0604020202020204" pitchFamily="34" charset="0"/>
              <a:buChar char="•"/>
            </a:pPr>
            <a:r>
              <a:rPr lang="en-US" sz="2400" dirty="0">
                <a:cs typeface="Calibri"/>
              </a:rPr>
              <a:t>At the end of this week, we will have the opportunity to explore our purpose. </a:t>
            </a:r>
          </a:p>
        </p:txBody>
      </p:sp>
    </p:spTree>
    <p:extLst>
      <p:ext uri="{BB962C8B-B14F-4D97-AF65-F5344CB8AC3E}">
        <p14:creationId xmlns:p14="http://schemas.microsoft.com/office/powerpoint/2010/main" val="44120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540818" y="567430"/>
            <a:ext cx="6232236" cy="4351338"/>
          </a:xfrm>
        </p:spPr>
        <p:txBody>
          <a:bodyPr vert="horz" lIns="91440" tIns="45720" rIns="91440" bIns="45720" rtlCol="0" anchor="t">
            <a:noAutofit/>
          </a:bodyPr>
          <a:lstStyle/>
          <a:p>
            <a:pPr marL="0" indent="0">
              <a:spcBef>
                <a:spcPts val="500"/>
              </a:spcBef>
              <a:buNone/>
            </a:pPr>
            <a:r>
              <a:rPr lang="en-US" dirty="0">
                <a:latin typeface="Modern Love"/>
                <a:ea typeface="+mn-lt"/>
                <a:cs typeface="+mn-lt"/>
              </a:rPr>
              <a:t>Almighty Father, </a:t>
            </a:r>
            <a:endParaRPr lang="en-US" dirty="0"/>
          </a:p>
          <a:p>
            <a:pPr marL="0" indent="0">
              <a:spcBef>
                <a:spcPts val="500"/>
              </a:spcBef>
              <a:buNone/>
            </a:pPr>
            <a:endParaRPr lang="en-US" sz="4800" dirty="0">
              <a:solidFill>
                <a:srgbClr val="000000"/>
              </a:solidFill>
              <a:latin typeface="Calibri"/>
              <a:ea typeface="+mn-lt"/>
              <a:cs typeface="+mn-lt"/>
            </a:endParaRPr>
          </a:p>
          <a:p>
            <a:pPr marL="0" indent="0">
              <a:spcBef>
                <a:spcPts val="500"/>
              </a:spcBef>
              <a:buNone/>
            </a:pPr>
            <a:r>
              <a:rPr lang="en-US" sz="2400" dirty="0">
                <a:solidFill>
                  <a:srgbClr val="454545"/>
                </a:solidFill>
                <a:latin typeface="Calibri"/>
                <a:ea typeface="+mn-lt"/>
                <a:cs typeface="+mn-lt"/>
              </a:rPr>
              <a:t>You have created for us some definite purpose. </a:t>
            </a:r>
            <a:endParaRPr lang="en-US" sz="2400">
              <a:solidFill>
                <a:srgbClr val="000000"/>
              </a:solidFill>
              <a:latin typeface="Calibri"/>
              <a:ea typeface="+mn-lt"/>
              <a:cs typeface="+mn-lt"/>
            </a:endParaRPr>
          </a:p>
          <a:p>
            <a:pPr marL="0" indent="0">
              <a:spcBef>
                <a:spcPts val="500"/>
              </a:spcBef>
              <a:buNone/>
            </a:pPr>
            <a:r>
              <a:rPr lang="en-US" sz="2400" dirty="0">
                <a:solidFill>
                  <a:srgbClr val="454545"/>
                </a:solidFill>
                <a:latin typeface="Calibri"/>
                <a:ea typeface="+mn-lt"/>
                <a:cs typeface="+mn-lt"/>
              </a:rPr>
              <a:t>Grant us the grace to know the path You have planned for us in this life and to respond with a generous “Yes.” </a:t>
            </a:r>
            <a:endParaRPr lang="en-US" sz="2400">
              <a:solidFill>
                <a:srgbClr val="000000"/>
              </a:solidFill>
              <a:latin typeface="Calibri"/>
              <a:ea typeface="+mn-lt"/>
              <a:cs typeface="+mn-lt"/>
            </a:endParaRPr>
          </a:p>
          <a:p>
            <a:pPr marL="0" indent="0">
              <a:spcBef>
                <a:spcPts val="500"/>
              </a:spcBef>
              <a:buNone/>
            </a:pPr>
            <a:r>
              <a:rPr lang="en-US" sz="2400" dirty="0">
                <a:solidFill>
                  <a:srgbClr val="454545"/>
                </a:solidFill>
                <a:latin typeface="Calibri"/>
                <a:ea typeface="+mn-lt"/>
                <a:cs typeface="+mn-lt"/>
              </a:rPr>
              <a:t>Make our school, parishes, homes and hearts fruitful ground for Your gift of vocations. </a:t>
            </a:r>
            <a:endParaRPr lang="en-US" sz="2400">
              <a:solidFill>
                <a:srgbClr val="000000"/>
              </a:solidFill>
              <a:latin typeface="Calibri"/>
              <a:ea typeface="+mn-lt"/>
              <a:cs typeface="+mn-lt"/>
            </a:endParaRPr>
          </a:p>
          <a:p>
            <a:pPr marL="0" indent="0">
              <a:spcBef>
                <a:spcPts val="500"/>
              </a:spcBef>
              <a:buNone/>
            </a:pPr>
            <a:r>
              <a:rPr lang="en-US" sz="2400" dirty="0">
                <a:solidFill>
                  <a:srgbClr val="454545"/>
                </a:solidFill>
                <a:latin typeface="Calibri"/>
                <a:ea typeface="+mn-lt"/>
                <a:cs typeface="+mn-lt"/>
              </a:rPr>
              <a:t>May our young people respond to Your call with courage and eagerness. </a:t>
            </a:r>
            <a:endParaRPr lang="en-US" sz="2400" dirty="0">
              <a:solidFill>
                <a:srgbClr val="000000"/>
              </a:solidFill>
              <a:latin typeface="Calibri"/>
              <a:ea typeface="+mn-lt"/>
              <a:cs typeface="+mn-lt"/>
            </a:endParaRPr>
          </a:p>
          <a:p>
            <a:pPr marL="0" indent="0">
              <a:spcBef>
                <a:spcPts val="500"/>
              </a:spcBef>
              <a:buNone/>
            </a:pPr>
            <a:r>
              <a:rPr lang="en-US" sz="2400" dirty="0">
                <a:solidFill>
                  <a:srgbClr val="454545"/>
                </a:solidFill>
                <a:ea typeface="+mn-lt"/>
                <a:cs typeface="+mn-lt"/>
              </a:rPr>
              <a:t>We trust in your plan Father.</a:t>
            </a:r>
          </a:p>
          <a:p>
            <a:pPr marL="0" indent="0">
              <a:spcBef>
                <a:spcPts val="500"/>
              </a:spcBef>
              <a:buNone/>
            </a:pPr>
            <a:br>
              <a:rPr lang="en-US" sz="1200" dirty="0">
                <a:solidFill>
                  <a:srgbClr val="454545"/>
                </a:solidFill>
                <a:ea typeface="+mn-lt"/>
                <a:cs typeface="+mn-lt"/>
              </a:rPr>
            </a:br>
            <a:endParaRPr lang="en-US" sz="1200">
              <a:solidFill>
                <a:srgbClr val="454545"/>
              </a:solidFill>
              <a:cs typeface="Calibri" panose="020F0502020204030204"/>
            </a:endParaRPr>
          </a:p>
          <a:p>
            <a:pPr marL="0" indent="0">
              <a:spcBef>
                <a:spcPts val="500"/>
              </a:spcBef>
              <a:buNone/>
            </a:pPr>
            <a:endParaRPr lang="en-US">
              <a:latin typeface="Modern Love"/>
              <a:ea typeface="+mn-lt"/>
              <a:cs typeface="+mn-lt"/>
            </a:endParaRPr>
          </a:p>
          <a:p>
            <a:pPr marL="0" indent="0">
              <a:spcBef>
                <a:spcPts val="500"/>
              </a:spcBef>
              <a:buNone/>
            </a:pPr>
            <a:r>
              <a:rPr lang="en-US" dirty="0">
                <a:latin typeface="Modern Love"/>
                <a:ea typeface="+mn-lt"/>
                <a:cs typeface="+mn-lt"/>
              </a:rPr>
              <a:t>Amen</a:t>
            </a:r>
            <a:endParaRPr lang="en-US" sz="3200" dirty="0">
              <a:latin typeface="Calibri" panose="020F0502020204030204"/>
              <a:cs typeface="Calibri"/>
            </a:endParaRPr>
          </a:p>
          <a:p>
            <a:pPr marL="0" indent="0">
              <a:buNone/>
            </a:pPr>
            <a:endParaRPr lang="en-US" sz="3200" b="1">
              <a:cs typeface="Calibri"/>
            </a:endParaRPr>
          </a:p>
          <a:p>
            <a:pPr marL="0" indent="0">
              <a:buNone/>
            </a:pPr>
            <a:endParaRPr lang="en-US" sz="3200" b="1">
              <a:cs typeface="Calibri"/>
            </a:endParaRPr>
          </a:p>
          <a:p>
            <a:pPr marL="0" indent="0">
              <a:buNone/>
            </a:pPr>
            <a:endParaRPr lang="en-US" sz="32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32464" r="31291" b="-261"/>
          <a:stretch/>
        </p:blipFill>
        <p:spPr>
          <a:xfrm>
            <a:off x="7222067" y="2117"/>
            <a:ext cx="4974943" cy="6885531"/>
          </a:xfrm>
          <a:prstGeom prst="rect">
            <a:avLst/>
          </a:prstGeom>
        </p:spPr>
      </p:pic>
    </p:spTree>
    <p:extLst>
      <p:ext uri="{BB962C8B-B14F-4D97-AF65-F5344CB8AC3E}">
        <p14:creationId xmlns:p14="http://schemas.microsoft.com/office/powerpoint/2010/main" val="272285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24th – 28th April</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Vocation</a:t>
            </a:r>
            <a:endParaRPr lang="en-US" dirty="0">
              <a:solidFill>
                <a:srgbClr val="000000"/>
              </a:solidFill>
              <a:cs typeface="Calibri"/>
            </a:endParaRPr>
          </a:p>
        </p:txBody>
      </p:sp>
      <p:pic>
        <p:nvPicPr>
          <p:cNvPr id="8" name="Picture 8" descr="A picture containing text, indoor&#10;&#10;Description automatically generated">
            <a:extLst>
              <a:ext uri="{FF2B5EF4-FFF2-40B4-BE49-F238E27FC236}">
                <a16:creationId xmlns:a16="http://schemas.microsoft.com/office/drawing/2014/main" id="{B281EC3D-3572-0632-8BC5-D83A193732C3}"/>
              </a:ext>
            </a:extLst>
          </p:cNvPr>
          <p:cNvPicPr>
            <a:picLocks noChangeAspect="1"/>
          </p:cNvPicPr>
          <p:nvPr/>
        </p:nvPicPr>
        <p:blipFill rotWithShape="1">
          <a:blip r:embed="rId2"/>
          <a:srcRect l="800" t="1727" r="943" b="2122"/>
          <a:stretch/>
        </p:blipFill>
        <p:spPr>
          <a:xfrm>
            <a:off x="0" y="512046"/>
            <a:ext cx="12186678" cy="5835483"/>
          </a:xfrm>
          <a:prstGeom prst="rect">
            <a:avLst/>
          </a:prstGeom>
        </p:spPr>
      </p:pic>
    </p:spTree>
    <p:extLst>
      <p:ext uri="{BB962C8B-B14F-4D97-AF65-F5344CB8AC3E}">
        <p14:creationId xmlns:p14="http://schemas.microsoft.com/office/powerpoint/2010/main" val="4158097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9B5E842-166D-CD07-B47D-D4EAEC0BD16E}"/>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dirty="0"/>
              <a:t>Our theme this week comes from the parable of the Good Shepherd in John's Gospel. </a:t>
            </a:r>
          </a:p>
          <a:p>
            <a:pPr indent="-228600">
              <a:lnSpc>
                <a:spcPct val="90000"/>
              </a:lnSpc>
              <a:spcAft>
                <a:spcPts val="600"/>
              </a:spcAft>
              <a:buFont typeface="Arial" panose="020B0604020202020204" pitchFamily="34" charset="0"/>
              <a:buChar char="•"/>
            </a:pPr>
            <a:r>
              <a:rPr lang="en-US" sz="2200" dirty="0">
                <a:cs typeface="Calibri"/>
              </a:rPr>
              <a:t>Jesus uses the metaphor of a flock of sheep to show how he cares for each of us.</a:t>
            </a:r>
          </a:p>
          <a:p>
            <a:pPr indent="-228600">
              <a:lnSpc>
                <a:spcPct val="90000"/>
              </a:lnSpc>
              <a:spcAft>
                <a:spcPts val="600"/>
              </a:spcAft>
              <a:buFont typeface="Arial" panose="020B0604020202020204" pitchFamily="34" charset="0"/>
              <a:buChar char="•"/>
            </a:pPr>
            <a:r>
              <a:rPr lang="en-US" sz="2200" dirty="0">
                <a:cs typeface="Calibri"/>
              </a:rPr>
              <a:t>The good shepherd takes his responsibility seriously and follows his calling from God.</a:t>
            </a:r>
          </a:p>
          <a:p>
            <a:pPr indent="-228600">
              <a:lnSpc>
                <a:spcPct val="90000"/>
              </a:lnSpc>
              <a:spcAft>
                <a:spcPts val="600"/>
              </a:spcAft>
              <a:buFont typeface="Arial" panose="020B0604020202020204" pitchFamily="34" charset="0"/>
              <a:buChar char="•"/>
            </a:pPr>
            <a:endParaRPr lang="en-US" sz="2200">
              <a:cs typeface="Calibri" panose="020F0502020204030204"/>
            </a:endParaRPr>
          </a:p>
        </p:txBody>
      </p:sp>
      <p:pic>
        <p:nvPicPr>
          <p:cNvPr id="15" name="Picture 17" descr="A picture containing text, sky, outdoor, grass&#10;&#10;Description automatically generated">
            <a:extLst>
              <a:ext uri="{FF2B5EF4-FFF2-40B4-BE49-F238E27FC236}">
                <a16:creationId xmlns:a16="http://schemas.microsoft.com/office/drawing/2014/main" id="{2C1BF176-3DE8-FF9B-20A3-A65CF77C8EA6}"/>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8" name="TextBox 17">
            <a:extLst>
              <a:ext uri="{FF2B5EF4-FFF2-40B4-BE49-F238E27FC236}">
                <a16:creationId xmlns:a16="http://schemas.microsoft.com/office/drawing/2014/main" id="{82FF9DFB-5BCE-7A08-2501-0987DB8E35E2}"/>
              </a:ext>
            </a:extLst>
          </p:cNvPr>
          <p:cNvSpPr txBox="1"/>
          <p:nvPr/>
        </p:nvSpPr>
        <p:spPr>
          <a:xfrm>
            <a:off x="537146" y="262327"/>
            <a:ext cx="499672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Modern Love"/>
                <a:cs typeface="Calibri"/>
              </a:rPr>
              <a:t>"One by one he calls his own sheep"</a:t>
            </a:r>
          </a:p>
          <a:p>
            <a:r>
              <a:rPr lang="en-US" sz="4000" dirty="0">
                <a:latin typeface="Modern Love Caps"/>
                <a:cs typeface="Calibri"/>
              </a:rPr>
              <a:t>John 10:1-21</a:t>
            </a:r>
          </a:p>
        </p:txBody>
      </p:sp>
    </p:spTree>
    <p:extLst>
      <p:ext uri="{BB962C8B-B14F-4D97-AF65-F5344CB8AC3E}">
        <p14:creationId xmlns:p14="http://schemas.microsoft.com/office/powerpoint/2010/main" val="294121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Good Shepherd &amp; His Sheep – LUMO">
            <a:hlinkClick r:id="" action="ppaction://media"/>
            <a:extLst>
              <a:ext uri="{FF2B5EF4-FFF2-40B4-BE49-F238E27FC236}">
                <a16:creationId xmlns:a16="http://schemas.microsoft.com/office/drawing/2014/main" id="{58E7F6BF-19AB-217F-1F48-28AE3CEA16CC}"/>
              </a:ext>
            </a:extLst>
          </p:cNvPr>
          <p:cNvPicPr>
            <a:picLocks noRot="1" noChangeAspect="1"/>
          </p:cNvPicPr>
          <p:nvPr>
            <a:videoFile r:link="rId1"/>
          </p:nvPr>
        </p:nvPicPr>
        <p:blipFill>
          <a:blip r:embed="rId3"/>
          <a:stretch>
            <a:fillRect/>
          </a:stretch>
        </p:blipFill>
        <p:spPr>
          <a:xfrm>
            <a:off x="4164" y="729"/>
            <a:ext cx="12196163" cy="6869034"/>
          </a:xfrm>
          <a:prstGeom prst="rect">
            <a:avLst/>
          </a:prstGeom>
        </p:spPr>
      </p:pic>
    </p:spTree>
    <p:extLst>
      <p:ext uri="{BB962C8B-B14F-4D97-AF65-F5344CB8AC3E}">
        <p14:creationId xmlns:p14="http://schemas.microsoft.com/office/powerpoint/2010/main" val="1606580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 name="Picture 2">
            <a:extLst>
              <a:ext uri="{FF2B5EF4-FFF2-40B4-BE49-F238E27FC236}">
                <a16:creationId xmlns:a16="http://schemas.microsoft.com/office/drawing/2014/main" id="{CF7D9488-9DDA-ACEF-6470-45080AD9F2EC}"/>
              </a:ext>
            </a:extLst>
          </p:cNvPr>
          <p:cNvPicPr>
            <a:picLocks noChangeAspect="1"/>
          </p:cNvPicPr>
          <p:nvPr/>
        </p:nvPicPr>
        <p:blipFill rotWithShape="1">
          <a:blip r:embed="rId2">
            <a:alphaModFix amt="60000"/>
          </a:blip>
          <a:srcRect t="14736" b="994"/>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64EEFE21-752C-1ADD-BE68-49E22E492825}"/>
              </a:ext>
            </a:extLst>
          </p:cNvPr>
          <p:cNvSpPr txBox="1"/>
          <p:nvPr/>
        </p:nvSpPr>
        <p:spPr>
          <a:xfrm>
            <a:off x="439666" y="497339"/>
            <a:ext cx="8253379" cy="558355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nSpc>
                <a:spcPct val="90000"/>
              </a:lnSpc>
              <a:spcAft>
                <a:spcPts val="600"/>
              </a:spcAft>
            </a:pPr>
            <a:r>
              <a:rPr lang="en-US" sz="2400" dirty="0">
                <a:solidFill>
                  <a:srgbClr val="FFFFFF"/>
                </a:solidFill>
              </a:rPr>
              <a:t>Pope Francis calls you all to pursue a 'noble profession'. He wants you to be the Good Shepherd. This means that your work is rooted in Gospel values. He has spoken of the important role that nurses, doctors, teachers and members of the clergy have in our society but it can also be argued that every profession can be 'noble' if the person follows their call to serve. </a:t>
            </a:r>
            <a:endParaRPr lang="en-US" sz="2400">
              <a:cs typeface="Calibri"/>
            </a:endParaRPr>
          </a:p>
          <a:p>
            <a:pPr indent="-228600">
              <a:lnSpc>
                <a:spcPct val="90000"/>
              </a:lnSpc>
              <a:spcAft>
                <a:spcPts val="600"/>
              </a:spcAft>
              <a:buFont typeface="Arial" panose="020B0604020202020204" pitchFamily="34" charset="0"/>
              <a:buChar char="•"/>
            </a:pPr>
            <a:endParaRPr lang="en-US" sz="2400" dirty="0">
              <a:solidFill>
                <a:srgbClr val="FFFFFF"/>
              </a:solidFill>
              <a:cs typeface="Calibri"/>
            </a:endParaRPr>
          </a:p>
          <a:p>
            <a:pPr>
              <a:lnSpc>
                <a:spcPct val="90000"/>
              </a:lnSpc>
              <a:spcAft>
                <a:spcPts val="600"/>
              </a:spcAft>
            </a:pPr>
            <a:r>
              <a:rPr lang="en-US" sz="2400" dirty="0">
                <a:solidFill>
                  <a:srgbClr val="FFFFFF"/>
                </a:solidFill>
              </a:rPr>
              <a:t>Give examples of how the following professions can do noble work. </a:t>
            </a:r>
            <a:endParaRPr lang="en-US" sz="2400">
              <a:solidFill>
                <a:srgbClr val="FFFFFF"/>
              </a:solidFill>
              <a:cs typeface="Calibri"/>
            </a:endParaRPr>
          </a:p>
          <a:p>
            <a:pPr marL="285750" indent="-228600">
              <a:lnSpc>
                <a:spcPct val="90000"/>
              </a:lnSpc>
              <a:spcAft>
                <a:spcPts val="600"/>
              </a:spcAft>
              <a:buFont typeface="Arial" panose="020B0604020202020204" pitchFamily="34" charset="0"/>
              <a:buChar char="•"/>
            </a:pPr>
            <a:endParaRPr lang="en-US" sz="2400" dirty="0">
              <a:solidFill>
                <a:srgbClr val="FFFFFF"/>
              </a:solidFill>
              <a:cs typeface="Calibri"/>
            </a:endParaRPr>
          </a:p>
          <a:p>
            <a:pPr marL="285750" indent="-228600">
              <a:lnSpc>
                <a:spcPct val="90000"/>
              </a:lnSpc>
              <a:spcAft>
                <a:spcPts val="600"/>
              </a:spcAft>
              <a:buFont typeface="Arial" panose="020B0604020202020204" pitchFamily="34" charset="0"/>
              <a:buChar char="•"/>
            </a:pPr>
            <a:r>
              <a:rPr lang="en-US" sz="2400" dirty="0">
                <a:solidFill>
                  <a:srgbClr val="FFFFFF"/>
                </a:solidFill>
              </a:rPr>
              <a:t>Politician </a:t>
            </a:r>
            <a:endParaRPr lang="en-US" sz="2400" dirty="0">
              <a:solidFill>
                <a:srgbClr val="FFFFFF"/>
              </a:solidFill>
              <a:cs typeface="Calibri"/>
            </a:endParaRPr>
          </a:p>
          <a:p>
            <a:pPr marL="285750" indent="-228600">
              <a:lnSpc>
                <a:spcPct val="90000"/>
              </a:lnSpc>
              <a:spcAft>
                <a:spcPts val="600"/>
              </a:spcAft>
              <a:buFont typeface="Arial" panose="020B0604020202020204" pitchFamily="34" charset="0"/>
              <a:buChar char="•"/>
            </a:pPr>
            <a:r>
              <a:rPr lang="en-US" sz="2400" dirty="0">
                <a:solidFill>
                  <a:srgbClr val="FFFFFF"/>
                </a:solidFill>
              </a:rPr>
              <a:t>Social worker </a:t>
            </a:r>
            <a:endParaRPr lang="en-US" sz="2400" dirty="0">
              <a:solidFill>
                <a:srgbClr val="FFFFFF"/>
              </a:solidFill>
              <a:cs typeface="Calibri"/>
            </a:endParaRPr>
          </a:p>
          <a:p>
            <a:pPr marL="285750" indent="-228600">
              <a:lnSpc>
                <a:spcPct val="90000"/>
              </a:lnSpc>
              <a:spcAft>
                <a:spcPts val="600"/>
              </a:spcAft>
              <a:buFont typeface="Arial" panose="020B0604020202020204" pitchFamily="34" charset="0"/>
              <a:buChar char="•"/>
            </a:pPr>
            <a:r>
              <a:rPr lang="en-US" sz="2400" dirty="0">
                <a:solidFill>
                  <a:srgbClr val="FFFFFF"/>
                </a:solidFill>
              </a:rPr>
              <a:t>Journalist </a:t>
            </a:r>
            <a:endParaRPr lang="en-US" sz="2400" dirty="0">
              <a:solidFill>
                <a:srgbClr val="FFFFFF"/>
              </a:solidFill>
              <a:cs typeface="Calibri"/>
            </a:endParaRPr>
          </a:p>
          <a:p>
            <a:pPr marL="285750" indent="-228600">
              <a:lnSpc>
                <a:spcPct val="90000"/>
              </a:lnSpc>
              <a:spcAft>
                <a:spcPts val="600"/>
              </a:spcAft>
              <a:buFont typeface="Arial" panose="020B0604020202020204" pitchFamily="34" charset="0"/>
              <a:buChar char="•"/>
            </a:pPr>
            <a:r>
              <a:rPr lang="en-US" sz="2400" dirty="0">
                <a:solidFill>
                  <a:srgbClr val="FFFFFF"/>
                </a:solidFill>
              </a:rPr>
              <a:t>CEO </a:t>
            </a:r>
            <a:endParaRPr lang="en-US" sz="2400" dirty="0">
              <a:solidFill>
                <a:srgbClr val="FFFFFF"/>
              </a:solidFill>
              <a:cs typeface="Calibri"/>
            </a:endParaRPr>
          </a:p>
          <a:p>
            <a:pPr marL="285750" indent="-228600">
              <a:lnSpc>
                <a:spcPct val="90000"/>
              </a:lnSpc>
              <a:spcAft>
                <a:spcPts val="600"/>
              </a:spcAft>
              <a:buFont typeface="Arial" panose="020B0604020202020204" pitchFamily="34" charset="0"/>
              <a:buChar char="•"/>
            </a:pPr>
            <a:r>
              <a:rPr lang="en-US" sz="2400" dirty="0">
                <a:solidFill>
                  <a:srgbClr val="FFFFFF"/>
                </a:solidFill>
              </a:rPr>
              <a:t>Restaurant owner</a:t>
            </a:r>
            <a:r>
              <a:rPr lang="en-US" sz="1700" dirty="0">
                <a:solidFill>
                  <a:srgbClr val="FFFFFF"/>
                </a:solidFill>
              </a:rPr>
              <a:t> </a:t>
            </a:r>
            <a:endParaRPr lang="en-US" sz="1700" dirty="0">
              <a:solidFill>
                <a:srgbClr val="FFFFFF"/>
              </a:solidFill>
              <a:cs typeface="Calibri"/>
            </a:endParaRPr>
          </a:p>
        </p:txBody>
      </p:sp>
    </p:spTree>
    <p:extLst>
      <p:ext uri="{BB962C8B-B14F-4D97-AF65-F5344CB8AC3E}">
        <p14:creationId xmlns:p14="http://schemas.microsoft.com/office/powerpoint/2010/main" val="370488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Is your job a vocational calling from God? | CAFOD">
            <a:hlinkClick r:id="" action="ppaction://media"/>
            <a:extLst>
              <a:ext uri="{FF2B5EF4-FFF2-40B4-BE49-F238E27FC236}">
                <a16:creationId xmlns:a16="http://schemas.microsoft.com/office/drawing/2014/main" id="{155E31D6-F64B-4BDC-300A-3822AFEAC7D5}"/>
              </a:ext>
            </a:extLst>
          </p:cNvPr>
          <p:cNvPicPr>
            <a:picLocks noRot="1" noChangeAspect="1"/>
          </p:cNvPicPr>
          <p:nvPr>
            <a:videoFile r:link="rId1"/>
          </p:nvPr>
        </p:nvPicPr>
        <p:blipFill>
          <a:blip r:embed="rId3"/>
          <a:stretch>
            <a:fillRect/>
          </a:stretch>
        </p:blipFill>
        <p:spPr>
          <a:xfrm>
            <a:off x="4164" y="-11763"/>
            <a:ext cx="12208655" cy="6881526"/>
          </a:xfrm>
          <a:prstGeom prst="rect">
            <a:avLst/>
          </a:prstGeom>
        </p:spPr>
      </p:pic>
    </p:spTree>
    <p:extLst>
      <p:ext uri="{BB962C8B-B14F-4D97-AF65-F5344CB8AC3E}">
        <p14:creationId xmlns:p14="http://schemas.microsoft.com/office/powerpoint/2010/main" val="397811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13675" y="309625"/>
            <a:ext cx="6554146" cy="3843666"/>
          </a:xfrm>
        </p:spPr>
        <p:txBody>
          <a:bodyPr vert="horz" lIns="91440" tIns="45720" rIns="91440" bIns="45720" rtlCol="0" anchor="t">
            <a:noAutofit/>
          </a:bodyPr>
          <a:lstStyle/>
          <a:p>
            <a:pPr marL="0" indent="0">
              <a:spcBef>
                <a:spcPts val="0"/>
              </a:spcBef>
              <a:buNone/>
            </a:pPr>
            <a:r>
              <a:rPr lang="en-US" sz="2000" dirty="0">
                <a:latin typeface="Segoe UI"/>
                <a:ea typeface="+mn-lt"/>
                <a:cs typeface="Segoe UI"/>
              </a:rPr>
              <a:t>The Fourth Sunday of Easter is traditionally celebrated as Good Shepherd Sunday and Vocations Sunday. In the parable, Jesus speaks of himself as the Shepherd who is prepared to lay down his life for his sheep.</a:t>
            </a:r>
          </a:p>
          <a:p>
            <a:pPr marL="0" indent="0">
              <a:spcBef>
                <a:spcPts val="0"/>
              </a:spcBef>
              <a:buNone/>
            </a:pPr>
            <a:endParaRPr lang="en-US" sz="2000">
              <a:latin typeface="Segoe UI"/>
              <a:ea typeface="+mn-lt"/>
              <a:cs typeface="Segoe UI"/>
            </a:endParaRPr>
          </a:p>
          <a:p>
            <a:pPr marL="0" indent="0">
              <a:spcBef>
                <a:spcPts val="0"/>
              </a:spcBef>
              <a:buNone/>
            </a:pPr>
            <a:r>
              <a:rPr lang="en-US" sz="2000" dirty="0">
                <a:latin typeface="Segoe UI"/>
                <a:ea typeface="+mn-lt"/>
                <a:cs typeface="Segoe UI"/>
              </a:rPr>
              <a:t>When a man becomes a priest, he chooses to follow Jesus and he aspires to become as Christ to others.  In doing so, he answers Christ’s call to serve the Church and its people.</a:t>
            </a:r>
          </a:p>
          <a:p>
            <a:pPr marL="0" indent="0">
              <a:spcBef>
                <a:spcPts val="0"/>
              </a:spcBef>
              <a:buNone/>
            </a:pPr>
            <a:endParaRPr lang="en-US" sz="2000">
              <a:latin typeface="Segoe UI"/>
              <a:ea typeface="+mn-lt"/>
              <a:cs typeface="Segoe UI"/>
            </a:endParaRPr>
          </a:p>
          <a:p>
            <a:pPr marL="0" indent="0">
              <a:spcBef>
                <a:spcPts val="0"/>
              </a:spcBef>
              <a:buNone/>
            </a:pPr>
            <a:r>
              <a:rPr lang="en-US" sz="2000" dirty="0">
                <a:latin typeface="Segoe UI"/>
                <a:ea typeface="+mn-lt"/>
                <a:cs typeface="Segoe UI"/>
              </a:rPr>
              <a:t>The vocation of a religious life is filled with sacrifice and commitment. Today, we pray for our religious leaders. </a:t>
            </a:r>
          </a:p>
          <a:p>
            <a:pPr marL="0" indent="0">
              <a:spcBef>
                <a:spcPts val="500"/>
              </a:spcBef>
              <a:buNone/>
            </a:pPr>
            <a:endParaRPr lang="en-US" sz="2000">
              <a:latin typeface="Modern Love"/>
              <a:ea typeface="+mn-lt"/>
              <a:cs typeface="+mn-lt"/>
            </a:endParaRPr>
          </a:p>
          <a:p>
            <a:pPr marL="0" indent="0">
              <a:spcBef>
                <a:spcPts val="500"/>
              </a:spcBef>
              <a:buNone/>
            </a:pPr>
            <a:r>
              <a:rPr lang="en-US" sz="2000" dirty="0">
                <a:latin typeface="Modern Love"/>
                <a:ea typeface="+mn-lt"/>
                <a:cs typeface="+mn-lt"/>
              </a:rPr>
              <a:t>Gracious and Loving God,</a:t>
            </a:r>
            <a:endParaRPr lang="en-US" sz="2000" dirty="0">
              <a:cs typeface="Calibri"/>
            </a:endParaRPr>
          </a:p>
          <a:p>
            <a:pPr marL="0" indent="0">
              <a:buNone/>
            </a:pPr>
            <a:r>
              <a:rPr lang="en-US" sz="2000" dirty="0">
                <a:ea typeface="+mn-lt"/>
                <a:cs typeface="+mn-lt"/>
              </a:rPr>
              <a:t>We thank you for the gift of our priests and all who have chosen a religious life. Through them, we experience your presence in the sacraments. Help our clergy to be strong in their vocation. Set their souls on fire with love for your people.</a:t>
            </a:r>
          </a:p>
          <a:p>
            <a:pPr marL="0" indent="0">
              <a:spcBef>
                <a:spcPts val="500"/>
              </a:spcBef>
              <a:buNone/>
            </a:pPr>
            <a:r>
              <a:rPr lang="en-US" sz="2000" dirty="0">
                <a:latin typeface="Modern Love"/>
                <a:ea typeface="+mn-lt"/>
                <a:cs typeface="+mn-lt"/>
              </a:rPr>
              <a:t>Amen</a:t>
            </a:r>
            <a:endParaRPr lang="en-US" sz="2000" dirty="0">
              <a:latin typeface="Calibri" panose="020F0502020204030204"/>
              <a:cs typeface="Calibri"/>
            </a:endParaRPr>
          </a:p>
          <a:p>
            <a:pPr marL="0" indent="0">
              <a:buNone/>
            </a:pPr>
            <a:endParaRPr lang="en-US" sz="2000" b="1">
              <a:cs typeface="Calibri"/>
            </a:endParaRPr>
          </a:p>
          <a:p>
            <a:pPr marL="0" indent="0">
              <a:buNone/>
            </a:pPr>
            <a:endParaRPr lang="en-US" sz="2000" b="1">
              <a:cs typeface="Calibri"/>
            </a:endParaRPr>
          </a:p>
          <a:p>
            <a:pPr marL="0" indent="0">
              <a:buNone/>
            </a:pPr>
            <a:endParaRPr lang="en-US" sz="20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4982" r="3154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81763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24th – 28th April</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Vocation</a:t>
            </a:r>
            <a:endParaRPr lang="en-US" dirty="0">
              <a:solidFill>
                <a:srgbClr val="000000"/>
              </a:solidFill>
              <a:cs typeface="Calibri"/>
            </a:endParaRPr>
          </a:p>
        </p:txBody>
      </p:sp>
      <p:pic>
        <p:nvPicPr>
          <p:cNvPr id="8" name="Picture 8" descr="A picture containing text, indoor&#10;&#10;Description automatically generated">
            <a:extLst>
              <a:ext uri="{FF2B5EF4-FFF2-40B4-BE49-F238E27FC236}">
                <a16:creationId xmlns:a16="http://schemas.microsoft.com/office/drawing/2014/main" id="{B281EC3D-3572-0632-8BC5-D83A193732C3}"/>
              </a:ext>
            </a:extLst>
          </p:cNvPr>
          <p:cNvPicPr>
            <a:picLocks noChangeAspect="1"/>
          </p:cNvPicPr>
          <p:nvPr/>
        </p:nvPicPr>
        <p:blipFill rotWithShape="1">
          <a:blip r:embed="rId2"/>
          <a:srcRect l="800" t="1727" r="943" b="2122"/>
          <a:stretch/>
        </p:blipFill>
        <p:spPr>
          <a:xfrm>
            <a:off x="0" y="512046"/>
            <a:ext cx="12186678" cy="5835483"/>
          </a:xfrm>
          <a:prstGeom prst="rect">
            <a:avLst/>
          </a:prstGeom>
        </p:spPr>
      </p:pic>
    </p:spTree>
    <p:extLst>
      <p:ext uri="{BB962C8B-B14F-4D97-AF65-F5344CB8AC3E}">
        <p14:creationId xmlns:p14="http://schemas.microsoft.com/office/powerpoint/2010/main" val="27959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FFFFFF"/>
                </a:solidFill>
                <a:effectLst/>
                <a:uLnTx/>
                <a:uFillTx/>
                <a:latin typeface="+mj-lt"/>
                <a:ea typeface="+mj-ea"/>
                <a:cs typeface="+mj-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38200" y="2219785"/>
            <a:ext cx="4619621"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r>
              <a:rPr lang="en-US" sz="2800" dirty="0">
                <a:solidFill>
                  <a:srgbClr val="FFFFFF"/>
                </a:solidFill>
              </a:rPr>
              <a:t>Monday 24th April - 9I</a:t>
            </a:r>
            <a:endParaRPr lang="en-US" sz="2800" dirty="0">
              <a:solidFill>
                <a:srgbClr val="FFFFFF"/>
              </a:solidFill>
              <a:cs typeface="Calibri"/>
            </a:endParaRPr>
          </a:p>
          <a:p>
            <a:pPr indent="-228600">
              <a:lnSpc>
                <a:spcPct val="90000"/>
              </a:lnSpc>
              <a:spcAft>
                <a:spcPts val="600"/>
              </a:spcAft>
              <a:buFont typeface="Arial" panose="020B0604020202020204" pitchFamily="34" charset="0"/>
              <a:buChar char="•"/>
              <a:defRPr/>
            </a:pPr>
            <a:endParaRPr lang="en-US" sz="2800" dirty="0">
              <a:solidFill>
                <a:srgbClr val="FFFFFF"/>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FFFFFF"/>
                </a:solidFill>
              </a:rPr>
              <a:t>Tuesday 25th April - 9M</a:t>
            </a:r>
            <a:endParaRPr lang="en-US" sz="2800">
              <a:solidFill>
                <a:srgbClr val="FFFFFF"/>
              </a:solidFill>
              <a:cs typeface="Calibri"/>
            </a:endParaRPr>
          </a:p>
          <a:p>
            <a:pPr indent="-228600">
              <a:lnSpc>
                <a:spcPct val="90000"/>
              </a:lnSpc>
              <a:spcAft>
                <a:spcPts val="600"/>
              </a:spcAft>
              <a:buFont typeface="Arial" panose="020B0604020202020204" pitchFamily="34" charset="0"/>
              <a:buChar char="•"/>
              <a:defRPr/>
            </a:pPr>
            <a:endParaRPr lang="en-US" sz="2800" dirty="0">
              <a:solidFill>
                <a:srgbClr val="FFFFFF"/>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FFFFFF"/>
                </a:solidFill>
              </a:rPr>
              <a:t>Wednesday 26th April </a:t>
            </a:r>
            <a:r>
              <a:rPr kumimoji="0" lang="en-US" sz="2800" b="0" i="0" u="none" strike="noStrike" cap="none" spc="0" normalizeH="0" baseline="0" noProof="0" dirty="0">
                <a:ln>
                  <a:noFill/>
                </a:ln>
                <a:solidFill>
                  <a:srgbClr val="FFFFFF"/>
                </a:solidFill>
                <a:effectLst/>
                <a:uLnTx/>
                <a:uFillTx/>
              </a:rPr>
              <a:t>–</a:t>
            </a:r>
            <a:r>
              <a:rPr lang="en-US" sz="2800" dirty="0">
                <a:solidFill>
                  <a:srgbClr val="FFFFFF"/>
                </a:solidFill>
              </a:rPr>
              <a:t> 10A</a:t>
            </a:r>
            <a:endParaRPr lang="en-US" sz="2800">
              <a:solidFill>
                <a:srgbClr val="FFFFFF"/>
              </a:solidFill>
              <a:cs typeface="Calibri"/>
            </a:endParaRPr>
          </a:p>
          <a:p>
            <a:pPr indent="-228600">
              <a:lnSpc>
                <a:spcPct val="90000"/>
              </a:lnSpc>
              <a:spcAft>
                <a:spcPts val="600"/>
              </a:spcAft>
              <a:buFont typeface="Arial" panose="020B0604020202020204" pitchFamily="34" charset="0"/>
              <a:buChar char="•"/>
              <a:defRPr/>
            </a:pPr>
            <a:endParaRPr lang="en-US" sz="2800" b="0" i="0" u="none" strike="noStrike" cap="none" spc="0" normalizeH="0" baseline="0" noProof="0" dirty="0">
              <a:ln>
                <a:noFill/>
              </a:ln>
              <a:solidFill>
                <a:srgbClr val="FFFFFF"/>
              </a:solidFill>
              <a:effectLst/>
              <a:uLnTx/>
              <a:uFillTx/>
              <a:cs typeface="Calibri"/>
            </a:endParaRPr>
          </a:p>
          <a:p>
            <a:pPr indent="-228600">
              <a:lnSpc>
                <a:spcPct val="90000"/>
              </a:lnSpc>
              <a:spcAft>
                <a:spcPts val="600"/>
              </a:spcAft>
              <a:buFont typeface="Arial"/>
              <a:buChar char="•"/>
              <a:defRPr/>
            </a:pPr>
            <a:r>
              <a:rPr lang="en-US" sz="2800" dirty="0">
                <a:solidFill>
                  <a:srgbClr val="FFFFFF"/>
                </a:solidFill>
              </a:rPr>
              <a:t>Thursday 27th April - 9R</a:t>
            </a:r>
            <a:endParaRPr lang="en-US" sz="2800" b="0" i="0" u="none" strike="noStrike" cap="none" spc="0" normalizeH="0" baseline="0" noProof="0">
              <a:ln>
                <a:noFill/>
              </a:ln>
              <a:solidFill>
                <a:srgbClr val="FFFFFF"/>
              </a:solidFill>
              <a:effectLst/>
              <a:uLnTx/>
              <a:uFillTx/>
              <a:cs typeface="Calibri"/>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lang="en-US" sz="2800" dirty="0">
              <a:solidFill>
                <a:srgbClr val="FFFFFF"/>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FFFFFF"/>
                </a:solidFill>
              </a:rPr>
              <a:t>Friday 28th April - 9Y</a:t>
            </a:r>
            <a:endParaRPr lang="en-US" sz="2000" b="0" i="0" u="none" strike="noStrike" cap="none" spc="0" normalizeH="0" baseline="0" noProof="0" dirty="0">
              <a:ln>
                <a:noFill/>
              </a:ln>
              <a:solidFill>
                <a:srgbClr val="FFFFFF"/>
              </a:solidFill>
              <a:effectLst/>
              <a:uLnTx/>
              <a:uFillTx/>
              <a:cs typeface="Calibri" panose="020F0502020204030204"/>
            </a:endParaRPr>
          </a:p>
          <a:p>
            <a:pPr indent="-228600">
              <a:lnSpc>
                <a:spcPct val="90000"/>
              </a:lnSpc>
              <a:spcAft>
                <a:spcPts val="600"/>
              </a:spcAft>
              <a:buFont typeface="Arial" panose="020B0604020202020204" pitchFamily="34" charset="0"/>
              <a:buChar char="•"/>
              <a:defRPr/>
            </a:pPr>
            <a:endParaRPr lang="en-US" sz="2000">
              <a:solidFill>
                <a:srgbClr val="FFFFFF"/>
              </a:solidFill>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90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460C5F23-DD33-39E6-C6E4-C21858B442D1}"/>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3" name="TextBox 2">
            <a:extLst>
              <a:ext uri="{FF2B5EF4-FFF2-40B4-BE49-F238E27FC236}">
                <a16:creationId xmlns:a16="http://schemas.microsoft.com/office/drawing/2014/main" id="{B18197CB-C9D5-748A-6CD9-0420906EE120}"/>
              </a:ext>
            </a:extLst>
          </p:cNvPr>
          <p:cNvSpPr txBox="1"/>
          <p:nvPr/>
        </p:nvSpPr>
        <p:spPr>
          <a:xfrm>
            <a:off x="838200" y="2936336"/>
            <a:ext cx="10515600" cy="324062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400" dirty="0">
                <a:solidFill>
                  <a:srgbClr val="FFFFFF"/>
                </a:solidFill>
                <a:latin typeface="Modern Love Caps"/>
                <a:ea typeface="+mn-lt"/>
                <a:cs typeface="+mn-lt"/>
              </a:rPr>
              <a:t>The Fourth Sunday of Easter is known as Vocations Sunday or Good Shepherd Sunday, and is marked as the World Day of Prayer for Vocations. The purpose of this day is to fulfil Jesus' instruction to “Pray the Lord of the harvest to send </a:t>
            </a:r>
            <a:r>
              <a:rPr lang="en-US" sz="2400" dirty="0" err="1">
                <a:solidFill>
                  <a:srgbClr val="FFFFFF"/>
                </a:solidFill>
                <a:latin typeface="Modern Love Caps"/>
                <a:ea typeface="+mn-lt"/>
                <a:cs typeface="+mn-lt"/>
              </a:rPr>
              <a:t>labourers</a:t>
            </a:r>
            <a:r>
              <a:rPr lang="en-US" sz="2400" dirty="0">
                <a:solidFill>
                  <a:srgbClr val="FFFFFF"/>
                </a:solidFill>
                <a:latin typeface="Modern Love Caps"/>
                <a:ea typeface="+mn-lt"/>
                <a:cs typeface="+mn-lt"/>
              </a:rPr>
              <a:t> into his harvest” (Matthew 9:38).</a:t>
            </a:r>
            <a:endParaRPr lang="en-US" sz="2400">
              <a:solidFill>
                <a:srgbClr val="FFFFFF"/>
              </a:solidFill>
              <a:latin typeface="Modern Love Caps"/>
              <a:cs typeface="Calibri"/>
            </a:endParaRPr>
          </a:p>
        </p:txBody>
      </p:sp>
    </p:spTree>
    <p:extLst>
      <p:ext uri="{BB962C8B-B14F-4D97-AF65-F5344CB8AC3E}">
        <p14:creationId xmlns:p14="http://schemas.microsoft.com/office/powerpoint/2010/main" val="320742161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Diagram, venn diagram&#10;&#10;Description automatically generated">
            <a:extLst>
              <a:ext uri="{FF2B5EF4-FFF2-40B4-BE49-F238E27FC236}">
                <a16:creationId xmlns:a16="http://schemas.microsoft.com/office/drawing/2014/main" id="{D3C090C6-97FC-F2B3-8BA4-EF31FA0EE861}"/>
              </a:ext>
            </a:extLst>
          </p:cNvPr>
          <p:cNvPicPr>
            <a:picLocks noChangeAspect="1"/>
          </p:cNvPicPr>
          <p:nvPr/>
        </p:nvPicPr>
        <p:blipFill>
          <a:blip r:embed="rId2"/>
          <a:stretch>
            <a:fillRect/>
          </a:stretch>
        </p:blipFill>
        <p:spPr>
          <a:xfrm>
            <a:off x="1121832" y="1193105"/>
            <a:ext cx="9948333" cy="5571067"/>
          </a:xfrm>
          <a:prstGeom prst="rect">
            <a:avLst/>
          </a:prstGeom>
        </p:spPr>
      </p:pic>
      <p:sp>
        <p:nvSpPr>
          <p:cNvPr id="3" name="TextBox 2">
            <a:extLst>
              <a:ext uri="{FF2B5EF4-FFF2-40B4-BE49-F238E27FC236}">
                <a16:creationId xmlns:a16="http://schemas.microsoft.com/office/drawing/2014/main" id="{D88AF26F-491D-F959-522E-B37316EB962E}"/>
              </a:ext>
            </a:extLst>
          </p:cNvPr>
          <p:cNvSpPr txBox="1"/>
          <p:nvPr/>
        </p:nvSpPr>
        <p:spPr>
          <a:xfrm>
            <a:off x="62458" y="0"/>
            <a:ext cx="120920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Earlier this week, we asked you to consider how your passions and the needs of the world can help you to discover your vocation. Today, you will spend some time exploring your purpose. Copy the </a:t>
            </a:r>
            <a:r>
              <a:rPr lang="en-US" sz="2400" dirty="0" err="1">
                <a:cs typeface="Calibri"/>
              </a:rPr>
              <a:t>venn</a:t>
            </a:r>
            <a:r>
              <a:rPr lang="en-US" sz="2400" dirty="0">
                <a:cs typeface="Calibri"/>
              </a:rPr>
              <a:t> diagram. The middle of your diagram is your purpose. </a:t>
            </a:r>
            <a:endParaRPr lang="en-US" sz="2400" dirty="0"/>
          </a:p>
        </p:txBody>
      </p:sp>
    </p:spTree>
    <p:extLst>
      <p:ext uri="{BB962C8B-B14F-4D97-AF65-F5344CB8AC3E}">
        <p14:creationId xmlns:p14="http://schemas.microsoft.com/office/powerpoint/2010/main" val="3003240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6315" t="9091" r="1287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416900" y="397149"/>
            <a:ext cx="6983784" cy="5196368"/>
          </a:xfrm>
        </p:spPr>
        <p:txBody>
          <a:bodyPr vert="horz" lIns="91440" tIns="45720" rIns="91440" bIns="45720" rtlCol="0" anchor="t">
            <a:noAutofit/>
          </a:bodyPr>
          <a:lstStyle/>
          <a:p>
            <a:pPr marL="0" indent="0">
              <a:spcBef>
                <a:spcPts val="500"/>
              </a:spcBef>
              <a:buNone/>
            </a:pPr>
            <a:r>
              <a:rPr lang="en-US" dirty="0">
                <a:latin typeface="Modern Love"/>
                <a:ea typeface="+mn-lt"/>
                <a:cs typeface="+mn-lt"/>
              </a:rPr>
              <a:t>A Prayer for Vocation Sunday</a:t>
            </a:r>
          </a:p>
          <a:p>
            <a:pPr marL="0" indent="0">
              <a:spcBef>
                <a:spcPts val="500"/>
              </a:spcBef>
              <a:buNone/>
            </a:pPr>
            <a:endParaRPr lang="en-US" dirty="0">
              <a:latin typeface="Modern Love"/>
              <a:ea typeface="+mn-lt"/>
              <a:cs typeface="+mn-lt"/>
            </a:endParaRPr>
          </a:p>
          <a:p>
            <a:pPr marL="0" indent="0">
              <a:spcBef>
                <a:spcPts val="500"/>
              </a:spcBef>
              <a:buNone/>
            </a:pPr>
            <a:r>
              <a:rPr lang="en-US" dirty="0">
                <a:latin typeface="Modern Love"/>
                <a:ea typeface="+mn-lt"/>
                <a:cs typeface="+mn-lt"/>
              </a:rPr>
              <a:t>Lord, </a:t>
            </a:r>
            <a:endParaRPr lang="en-US" dirty="0">
              <a:latin typeface="Calibri" panose="020F0502020204030204"/>
              <a:ea typeface="+mn-lt"/>
              <a:cs typeface="+mn-lt"/>
            </a:endParaRPr>
          </a:p>
          <a:p>
            <a:pPr marL="0" indent="0">
              <a:spcBef>
                <a:spcPts val="500"/>
              </a:spcBef>
              <a:buNone/>
            </a:pPr>
            <a:endParaRPr lang="en-US" sz="4400" dirty="0">
              <a:latin typeface="Modern Love"/>
              <a:ea typeface="+mn-lt"/>
              <a:cs typeface="+mn-lt"/>
            </a:endParaRPr>
          </a:p>
          <a:p>
            <a:pPr marL="0" indent="0">
              <a:spcBef>
                <a:spcPts val="500"/>
              </a:spcBef>
              <a:buNone/>
            </a:pPr>
            <a:r>
              <a:rPr lang="en-US" sz="2400" dirty="0">
                <a:solidFill>
                  <a:srgbClr val="202124"/>
                </a:solidFill>
                <a:ea typeface="+mn-lt"/>
                <a:cs typeface="+mn-lt"/>
              </a:rPr>
              <a:t>Help us to believe that we are all ordinary people made extraordinary through your vision and your power. Take our insecurities and feelings of inadequacy and give us the courage to see ourselves and others as you see us, with gifts and potential to transform your world and build your Kingdom.</a:t>
            </a:r>
            <a:endParaRPr lang="en-US" sz="2400" dirty="0">
              <a:cs typeface="Calibri" panose="020F0502020204030204"/>
            </a:endParaRPr>
          </a:p>
          <a:p>
            <a:pPr marL="0" indent="0">
              <a:spcBef>
                <a:spcPts val="500"/>
              </a:spcBef>
              <a:buNone/>
            </a:pPr>
            <a:endParaRPr lang="en-US">
              <a:latin typeface="Modern Love"/>
              <a:cs typeface="Calibri"/>
            </a:endParaRPr>
          </a:p>
          <a:p>
            <a:pPr marL="0" indent="0">
              <a:spcBef>
                <a:spcPts val="500"/>
              </a:spcBef>
              <a:buNone/>
            </a:pPr>
            <a:r>
              <a:rPr lang="en-US" dirty="0">
                <a:latin typeface="Modern Love"/>
                <a:ea typeface="+mn-lt"/>
                <a:cs typeface="+mn-lt"/>
              </a:rPr>
              <a:t>Amen</a:t>
            </a:r>
            <a:endParaRPr lang="en-US" dirty="0">
              <a:latin typeface="Calibri" panose="020F0502020204030204"/>
              <a:cs typeface="Calibri"/>
            </a:endParaRPr>
          </a:p>
          <a:p>
            <a:pPr marL="0" indent="0">
              <a:buNone/>
            </a:pPr>
            <a:endParaRPr lang="en-US" sz="2200" b="1">
              <a:cs typeface="Calibri"/>
            </a:endParaRPr>
          </a:p>
          <a:p>
            <a:pPr marL="0" indent="0">
              <a:buNone/>
            </a:pPr>
            <a:endParaRPr lang="en-US" sz="2200" b="1">
              <a:cs typeface="Calibri"/>
            </a:endParaRPr>
          </a:p>
          <a:p>
            <a:pPr marL="0" indent="0">
              <a:buNone/>
            </a:pPr>
            <a:endParaRPr lang="en-US" sz="2200">
              <a:cs typeface="Calibri"/>
            </a:endParaRPr>
          </a:p>
        </p:txBody>
      </p:sp>
    </p:spTree>
    <p:extLst>
      <p:ext uri="{BB962C8B-B14F-4D97-AF65-F5344CB8AC3E}">
        <p14:creationId xmlns:p14="http://schemas.microsoft.com/office/powerpoint/2010/main" val="116026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rPr>
              <a:t>Who?</a:t>
            </a:r>
          </a:p>
          <a:p>
            <a:pPr marL="0" indent="0">
              <a:buNone/>
              <a:defRPr/>
            </a:pPr>
            <a:r>
              <a:rPr kumimoji="0" lang="en-GB" sz="2800" b="0" i="0" u="none" strike="noStrike" kern="1200" cap="none" spc="0" normalizeH="0" baseline="0" noProof="0" dirty="0">
                <a:ln>
                  <a:noFill/>
                </a:ln>
                <a:solidFill>
                  <a:srgbClr val="7030A0"/>
                </a:solidFill>
                <a:effectLst/>
                <a:uLnTx/>
                <a:uFillTx/>
              </a:rPr>
              <a:t>Mass this week will be led by </a:t>
            </a:r>
            <a:r>
              <a:rPr lang="en-GB" dirty="0">
                <a:solidFill>
                  <a:srgbClr val="7030A0"/>
                </a:solidFill>
              </a:rPr>
              <a:t>8R</a:t>
            </a:r>
            <a:endParaRPr lang="en-GB" sz="2800" b="0" i="0" u="none" strike="noStrike" kern="1200" cap="none" spc="0" normalizeH="0" baseline="0" noProof="0" dirty="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ea typeface="+mn-ea"/>
                <a:cs typeface="+mn-cs"/>
              </a:rPr>
              <a:t>When?</a:t>
            </a:r>
            <a:endParaRPr lang="en-GB" sz="2800" b="0" i="0" u="none" strike="noStrike" kern="1200" cap="none" spc="0" normalizeH="0" baseline="0" noProof="0">
              <a:ln>
                <a:noFill/>
              </a:ln>
              <a:effectLst/>
              <a:uLnTx/>
              <a:uFillTx/>
              <a:cs typeface="Calibri"/>
            </a:endParaRPr>
          </a:p>
          <a:p>
            <a:pPr marL="0" indent="0">
              <a:buNone/>
              <a:defRPr/>
            </a:pPr>
            <a:r>
              <a:rPr kumimoji="0" lang="en-GB" sz="2800" b="0" i="0" u="none" strike="noStrike" kern="1200" cap="none" spc="0" normalizeH="0" baseline="0" noProof="0" dirty="0">
                <a:ln>
                  <a:noFill/>
                </a:ln>
                <a:solidFill>
                  <a:srgbClr val="7030A0"/>
                </a:solidFill>
                <a:effectLst/>
                <a:uLnTx/>
                <a:uFillTx/>
                <a:ea typeface="+mn-ea"/>
                <a:cs typeface="+mn-cs"/>
              </a:rPr>
              <a:t>Friday Morning at 8.20am</a:t>
            </a:r>
            <a:r>
              <a:rPr lang="en-GB" dirty="0">
                <a:solidFill>
                  <a:srgbClr val="7030A0"/>
                </a:solidFill>
              </a:rPr>
              <a:t> </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ea typeface="+mn-ea"/>
                <a:cs typeface="+mn-cs"/>
              </a:rPr>
              <a:t>Where?</a:t>
            </a:r>
            <a:endParaRPr lang="en-GB" sz="2800" b="0" i="0" u="none" strike="noStrike" kern="1200" cap="none" spc="0" normalizeH="0" baseline="0" noProof="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7030A0"/>
                </a:solidFill>
                <a:effectLst/>
                <a:uLnTx/>
                <a:uFillTx/>
                <a:ea typeface="+mn-ea"/>
                <a:cs typeface="+mn-cs"/>
              </a:rPr>
              <a:t>In the School Chapel. See you there!</a:t>
            </a:r>
            <a:endParaRPr lang="en-GB" sz="2800" b="0" i="0" u="none" strike="noStrike" kern="1200" cap="none" spc="0" normalizeH="0" baseline="0" noProof="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195450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24th – 28th April</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Vocation</a:t>
            </a:r>
            <a:endParaRPr lang="en-US" dirty="0">
              <a:solidFill>
                <a:srgbClr val="000000"/>
              </a:solidFill>
              <a:cs typeface="Calibri"/>
            </a:endParaRPr>
          </a:p>
        </p:txBody>
      </p:sp>
      <p:pic>
        <p:nvPicPr>
          <p:cNvPr id="8" name="Picture 8" descr="A picture containing text, indoor&#10;&#10;Description automatically generated">
            <a:extLst>
              <a:ext uri="{FF2B5EF4-FFF2-40B4-BE49-F238E27FC236}">
                <a16:creationId xmlns:a16="http://schemas.microsoft.com/office/drawing/2014/main" id="{B281EC3D-3572-0632-8BC5-D83A193732C3}"/>
              </a:ext>
            </a:extLst>
          </p:cNvPr>
          <p:cNvPicPr>
            <a:picLocks noChangeAspect="1"/>
          </p:cNvPicPr>
          <p:nvPr/>
        </p:nvPicPr>
        <p:blipFill rotWithShape="1">
          <a:blip r:embed="rId2"/>
          <a:srcRect l="800" t="1727" r="943" b="2122"/>
          <a:stretch/>
        </p:blipFill>
        <p:spPr>
          <a:xfrm>
            <a:off x="0" y="512046"/>
            <a:ext cx="12186678" cy="5835483"/>
          </a:xfrm>
          <a:prstGeom prst="rect">
            <a:avLst/>
          </a:prstGeom>
        </p:spPr>
      </p:pic>
    </p:spTree>
    <p:extLst>
      <p:ext uri="{BB962C8B-B14F-4D97-AF65-F5344CB8AC3E}">
        <p14:creationId xmlns:p14="http://schemas.microsoft.com/office/powerpoint/2010/main" val="153479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A picture containing text, stack&#10;&#10;Description automatically generated">
            <a:extLst>
              <a:ext uri="{FF2B5EF4-FFF2-40B4-BE49-F238E27FC236}">
                <a16:creationId xmlns:a16="http://schemas.microsoft.com/office/drawing/2014/main" id="{D81BA792-6FFC-D35D-C366-3EE30836D4CD}"/>
              </a:ext>
            </a:extLst>
          </p:cNvPr>
          <p:cNvPicPr>
            <a:picLocks noChangeAspect="1"/>
          </p:cNvPicPr>
          <p:nvPr/>
        </p:nvPicPr>
        <p:blipFill rotWithShape="1">
          <a:blip r:embed="rId2"/>
          <a:srcRect t="10017"/>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7A7EE91-7ED6-207D-AE7B-DEF32961562F}"/>
              </a:ext>
            </a:extLst>
          </p:cNvPr>
          <p:cNvSpPr txBox="1"/>
          <p:nvPr/>
        </p:nvSpPr>
        <p:spPr>
          <a:xfrm>
            <a:off x="542924" y="381138"/>
            <a:ext cx="1142047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chemeClr val="bg1"/>
                </a:solidFill>
                <a:latin typeface="Modern Love"/>
                <a:cs typeface="Calibri"/>
              </a:rPr>
              <a:t>Vocation: </a:t>
            </a:r>
            <a:r>
              <a:rPr lang="en-US" sz="3200" b="1" dirty="0">
                <a:solidFill>
                  <a:schemeClr val="bg1"/>
                </a:solidFill>
                <a:latin typeface="Times New Roman"/>
                <a:cs typeface="Arial"/>
              </a:rPr>
              <a:t> a strong feeling that you are especially suited to do a particular job or to fulfil a particular role in life, especially one which involves helping other people</a:t>
            </a:r>
            <a:r>
              <a:rPr lang="en-US" sz="3200" dirty="0">
                <a:solidFill>
                  <a:schemeClr val="bg1"/>
                </a:solidFill>
                <a:latin typeface="Times New Roman"/>
                <a:cs typeface="Arial"/>
              </a:rPr>
              <a:t>.</a:t>
            </a:r>
            <a:endParaRPr lang="en-US" sz="3200">
              <a:solidFill>
                <a:schemeClr val="bg1"/>
              </a:solidFill>
              <a:latin typeface="Times New Roman"/>
              <a:ea typeface="+mn-lt"/>
              <a:cs typeface="+mn-lt"/>
            </a:endParaRPr>
          </a:p>
        </p:txBody>
      </p:sp>
      <p:sp>
        <p:nvSpPr>
          <p:cNvPr id="7" name="TextBox 6">
            <a:extLst>
              <a:ext uri="{FF2B5EF4-FFF2-40B4-BE49-F238E27FC236}">
                <a16:creationId xmlns:a16="http://schemas.microsoft.com/office/drawing/2014/main" id="{0C97D427-BF5A-F333-DE72-E7731362B143}"/>
              </a:ext>
            </a:extLst>
          </p:cNvPr>
          <p:cNvSpPr txBox="1"/>
          <p:nvPr/>
        </p:nvSpPr>
        <p:spPr>
          <a:xfrm>
            <a:off x="542924" y="2716696"/>
            <a:ext cx="483870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accent4">
                    <a:lumMod val="40000"/>
                    <a:lumOff val="60000"/>
                  </a:schemeClr>
                </a:solidFill>
                <a:ea typeface="+mn-lt"/>
                <a:cs typeface="+mn-lt"/>
              </a:rPr>
              <a:t>Sometimes, people use the word 'calling' to describe a vocation – why might this be? </a:t>
            </a:r>
          </a:p>
        </p:txBody>
      </p:sp>
    </p:spTree>
    <p:extLst>
      <p:ext uri="{BB962C8B-B14F-4D97-AF65-F5344CB8AC3E}">
        <p14:creationId xmlns:p14="http://schemas.microsoft.com/office/powerpoint/2010/main" val="3842132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text, sky, line, several&#10;&#10;Description automatically generated">
            <a:extLst>
              <a:ext uri="{FF2B5EF4-FFF2-40B4-BE49-F238E27FC236}">
                <a16:creationId xmlns:a16="http://schemas.microsoft.com/office/drawing/2014/main" id="{0CF7ABBA-F02C-18D0-375E-5162D86096F6}"/>
              </a:ext>
            </a:extLst>
          </p:cNvPr>
          <p:cNvPicPr>
            <a:picLocks noChangeAspect="1"/>
          </p:cNvPicPr>
          <p:nvPr/>
        </p:nvPicPr>
        <p:blipFill rotWithShape="1">
          <a:blip r:embed="rId2">
            <a:alphaModFix amt="50000"/>
          </a:blip>
          <a:srcRect r="845" b="7926"/>
          <a:stretch/>
        </p:blipFill>
        <p:spPr>
          <a:xfrm>
            <a:off x="20" y="1"/>
            <a:ext cx="12197269" cy="6857021"/>
          </a:xfrm>
          <a:prstGeom prst="rect">
            <a:avLst/>
          </a:prstGeom>
        </p:spPr>
      </p:pic>
      <p:sp>
        <p:nvSpPr>
          <p:cNvPr id="2" name="Title 1">
            <a:extLst>
              <a:ext uri="{FF2B5EF4-FFF2-40B4-BE49-F238E27FC236}">
                <a16:creationId xmlns:a16="http://schemas.microsoft.com/office/drawing/2014/main" id="{5E722584-EE1D-BEA1-251F-CECFC80BF0A3}"/>
              </a:ext>
            </a:extLst>
          </p:cNvPr>
          <p:cNvSpPr>
            <a:spLocks noGrp="1"/>
          </p:cNvSpPr>
          <p:nvPr>
            <p:ph type="title"/>
          </p:nvPr>
        </p:nvSpPr>
        <p:spPr>
          <a:xfrm>
            <a:off x="1524000" y="1122362"/>
            <a:ext cx="9144000" cy="2900518"/>
          </a:xfrm>
        </p:spPr>
        <p:txBody>
          <a:bodyPr vert="horz" lIns="91440" tIns="45720" rIns="91440" bIns="45720" rtlCol="0" anchor="b">
            <a:normAutofit fontScale="90000"/>
          </a:bodyPr>
          <a:lstStyle/>
          <a:p>
            <a:pPr algn="ctr"/>
            <a:r>
              <a:rPr lang="en-US" sz="3800" dirty="0">
                <a:solidFill>
                  <a:srgbClr val="FFFFFF"/>
                </a:solidFill>
              </a:rPr>
              <a:t>What is the difference between a job and a vocation?</a:t>
            </a:r>
            <a:br>
              <a:rPr lang="en-US" sz="3800" dirty="0">
                <a:solidFill>
                  <a:srgbClr val="FFFFFF"/>
                </a:solidFill>
                <a:cs typeface="Calibri Light"/>
              </a:rPr>
            </a:br>
            <a:br>
              <a:rPr lang="en-US" sz="3800" dirty="0">
                <a:cs typeface="Calibri Light"/>
              </a:rPr>
            </a:br>
            <a:r>
              <a:rPr lang="en-US" sz="3800" dirty="0">
                <a:cs typeface="Calibri Light"/>
              </a:rPr>
              <a:t>Can you give examples of both?</a:t>
            </a:r>
            <a:br>
              <a:rPr lang="en-US" sz="3800" dirty="0">
                <a:cs typeface="Calibri Light"/>
              </a:rPr>
            </a:br>
            <a:br>
              <a:rPr lang="en-US" sz="3800" dirty="0">
                <a:cs typeface="Calibri Light"/>
              </a:rPr>
            </a:br>
            <a:r>
              <a:rPr lang="en-US" sz="3800" dirty="0">
                <a:cs typeface="Calibri Light"/>
              </a:rPr>
              <a:t>Can your day-to-day job also be your vocation?</a:t>
            </a:r>
          </a:p>
        </p:txBody>
      </p:sp>
    </p:spTree>
    <p:extLst>
      <p:ext uri="{BB962C8B-B14F-4D97-AF65-F5344CB8AC3E}">
        <p14:creationId xmlns:p14="http://schemas.microsoft.com/office/powerpoint/2010/main" val="10205835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359974" y="149916"/>
            <a:ext cx="5929897" cy="5914005"/>
          </a:xfrm>
        </p:spPr>
        <p:txBody>
          <a:bodyPr vert="horz" lIns="91440" tIns="45720" rIns="91440" bIns="45720" rtlCol="0" anchor="t">
            <a:noAutofit/>
          </a:bodyPr>
          <a:lstStyle/>
          <a:p>
            <a:pPr marL="0" indent="0">
              <a:spcBef>
                <a:spcPts val="500"/>
              </a:spcBef>
              <a:buNone/>
            </a:pPr>
            <a:endParaRPr lang="en-US">
              <a:latin typeface="Modern Love"/>
              <a:ea typeface="+mn-lt"/>
              <a:cs typeface="+mn-lt"/>
            </a:endParaRPr>
          </a:p>
          <a:p>
            <a:pPr marL="0" indent="0">
              <a:spcBef>
                <a:spcPts val="500"/>
              </a:spcBef>
              <a:buNone/>
            </a:pPr>
            <a:r>
              <a:rPr lang="en-US" dirty="0">
                <a:latin typeface="Modern Love"/>
                <a:ea typeface="+mn-lt"/>
                <a:cs typeface="+mn-lt"/>
              </a:rPr>
              <a:t>Lord,</a:t>
            </a:r>
            <a:endParaRPr lang="en-US" dirty="0">
              <a:latin typeface="Calibri" panose="020F0502020204030204"/>
              <a:ea typeface="+mn-lt"/>
              <a:cs typeface="+mn-lt"/>
            </a:endParaRPr>
          </a:p>
          <a:p>
            <a:pPr marL="0" indent="0">
              <a:spcBef>
                <a:spcPts val="500"/>
              </a:spcBef>
              <a:buNone/>
            </a:pPr>
            <a:endParaRPr lang="en-US">
              <a:ea typeface="+mn-lt"/>
              <a:cs typeface="+mn-lt"/>
            </a:endParaRPr>
          </a:p>
          <a:p>
            <a:pPr marL="0" indent="0">
              <a:spcBef>
                <a:spcPts val="500"/>
              </a:spcBef>
              <a:buNone/>
            </a:pPr>
            <a:r>
              <a:rPr lang="en-US" dirty="0">
                <a:ea typeface="+mn-lt"/>
                <a:cs typeface="+mn-lt"/>
              </a:rPr>
              <a:t>Allow us to be open to your plan for us.</a:t>
            </a:r>
          </a:p>
          <a:p>
            <a:pPr marL="0" indent="0">
              <a:spcBef>
                <a:spcPts val="500"/>
              </a:spcBef>
              <a:buNone/>
            </a:pPr>
            <a:r>
              <a:rPr lang="en-US" dirty="0">
                <a:ea typeface="+mn-lt"/>
                <a:cs typeface="+mn-lt"/>
              </a:rPr>
              <a:t>Sometimes, it can be difficult to hear your call among the noise of the busy world we live in. </a:t>
            </a:r>
          </a:p>
          <a:p>
            <a:pPr marL="0" indent="0">
              <a:spcBef>
                <a:spcPts val="500"/>
              </a:spcBef>
              <a:buNone/>
            </a:pPr>
            <a:r>
              <a:rPr lang="en-US" dirty="0">
                <a:ea typeface="+mn-lt"/>
                <a:cs typeface="+mn-lt"/>
              </a:rPr>
              <a:t>Give us the ability to clearly see our place in the world and find our vocation. </a:t>
            </a:r>
          </a:p>
          <a:p>
            <a:pPr marL="0" indent="0">
              <a:spcBef>
                <a:spcPts val="500"/>
              </a:spcBef>
              <a:buNone/>
            </a:pPr>
            <a:r>
              <a:rPr lang="en-US" dirty="0">
                <a:latin typeface="Calibri" panose="020F0502020204030204"/>
                <a:ea typeface="+mn-lt"/>
                <a:cs typeface="+mn-lt"/>
              </a:rPr>
              <a:t>We pray for the opportunity to continue your work in our own lives. </a:t>
            </a:r>
          </a:p>
          <a:p>
            <a:pPr marL="0" indent="0">
              <a:spcBef>
                <a:spcPts val="500"/>
              </a:spcBef>
              <a:buNone/>
            </a:pPr>
            <a:r>
              <a:rPr lang="en-US" dirty="0">
                <a:latin typeface="Calibri" panose="020F0502020204030204"/>
                <a:ea typeface="+mn-lt"/>
                <a:cs typeface="+mn-lt"/>
              </a:rPr>
              <a:t>Reveal your plan for us. </a:t>
            </a:r>
          </a:p>
          <a:p>
            <a:pPr marL="0" indent="0">
              <a:spcBef>
                <a:spcPts val="500"/>
              </a:spcBef>
              <a:buNone/>
            </a:pPr>
            <a:endParaRPr lang="en-US">
              <a:latin typeface="Modern Love"/>
              <a:ea typeface="+mn-lt"/>
              <a:cs typeface="+mn-lt"/>
            </a:endParaRPr>
          </a:p>
          <a:p>
            <a:pPr marL="0" indent="0">
              <a:spcBef>
                <a:spcPts val="500"/>
              </a:spcBef>
              <a:buNone/>
            </a:pPr>
            <a:r>
              <a:rPr lang="en-US" dirty="0">
                <a:latin typeface="Modern Love"/>
                <a:ea typeface="+mn-lt"/>
                <a:cs typeface="+mn-lt"/>
              </a:rPr>
              <a:t>Amen</a:t>
            </a:r>
            <a:endParaRPr lang="en-US" dirty="0">
              <a:latin typeface="Calibri" panose="020F0502020204030204"/>
              <a:cs typeface="Calibri"/>
            </a:endParaRPr>
          </a:p>
          <a:p>
            <a:pPr marL="0" indent="0">
              <a:buNone/>
            </a:pPr>
            <a:endParaRPr lang="en-US" b="1">
              <a:cs typeface="Calibri"/>
            </a:endParaRPr>
          </a:p>
          <a:p>
            <a:pPr marL="0" indent="0">
              <a:buNone/>
            </a:pPr>
            <a:endParaRPr lang="en-US" b="1">
              <a:cs typeface="Calibri"/>
            </a:endParaRPr>
          </a:p>
          <a:p>
            <a:pPr marL="0" indent="0">
              <a:buNone/>
            </a:pPr>
            <a:endParaRPr lang="en-US" sz="24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800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24th – 28th April</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Vocation</a:t>
            </a:r>
            <a:endParaRPr lang="en-US" dirty="0">
              <a:solidFill>
                <a:srgbClr val="000000"/>
              </a:solidFill>
              <a:cs typeface="Calibri"/>
            </a:endParaRPr>
          </a:p>
        </p:txBody>
      </p:sp>
      <p:pic>
        <p:nvPicPr>
          <p:cNvPr id="8" name="Picture 8" descr="A picture containing text, indoor&#10;&#10;Description automatically generated">
            <a:extLst>
              <a:ext uri="{FF2B5EF4-FFF2-40B4-BE49-F238E27FC236}">
                <a16:creationId xmlns:a16="http://schemas.microsoft.com/office/drawing/2014/main" id="{B281EC3D-3572-0632-8BC5-D83A193732C3}"/>
              </a:ext>
            </a:extLst>
          </p:cNvPr>
          <p:cNvPicPr>
            <a:picLocks noChangeAspect="1"/>
          </p:cNvPicPr>
          <p:nvPr/>
        </p:nvPicPr>
        <p:blipFill rotWithShape="1">
          <a:blip r:embed="rId2"/>
          <a:srcRect l="800" t="1727" r="943" b="2122"/>
          <a:stretch/>
        </p:blipFill>
        <p:spPr>
          <a:xfrm>
            <a:off x="0" y="512046"/>
            <a:ext cx="12186678" cy="5835483"/>
          </a:xfrm>
          <a:prstGeom prst="rect">
            <a:avLst/>
          </a:prstGeom>
        </p:spPr>
      </p:pic>
    </p:spTree>
    <p:extLst>
      <p:ext uri="{BB962C8B-B14F-4D97-AF65-F5344CB8AC3E}">
        <p14:creationId xmlns:p14="http://schemas.microsoft.com/office/powerpoint/2010/main" val="6061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electronics, cellphone, remote control&#10;&#10;Description automatically generated">
            <a:extLst>
              <a:ext uri="{FF2B5EF4-FFF2-40B4-BE49-F238E27FC236}">
                <a16:creationId xmlns:a16="http://schemas.microsoft.com/office/drawing/2014/main" id="{204E1CA9-6AB8-E078-B6C6-3FC9E495D037}"/>
              </a:ext>
            </a:extLst>
          </p:cNvPr>
          <p:cNvPicPr>
            <a:picLocks noChangeAspect="1"/>
          </p:cNvPicPr>
          <p:nvPr/>
        </p:nvPicPr>
        <p:blipFill rotWithShape="1">
          <a:blip r:embed="rId2"/>
          <a:srcRect l="24060" r="25194"/>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3" name="Group 15">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7" name="Freeform: Shape 16">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7">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ECDA5A1A-4CE3-91FE-FABF-0D0A52F04A8B}"/>
              </a:ext>
            </a:extLst>
          </p:cNvPr>
          <p:cNvSpPr txBox="1"/>
          <p:nvPr/>
        </p:nvSpPr>
        <p:spPr>
          <a:xfrm>
            <a:off x="6894383" y="785449"/>
            <a:ext cx="4391024" cy="510540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20000"/>
          </a:bodyPr>
          <a:lstStyle/>
          <a:p>
            <a:pPr>
              <a:lnSpc>
                <a:spcPct val="90000"/>
              </a:lnSpc>
              <a:spcAft>
                <a:spcPts val="600"/>
              </a:spcAft>
            </a:pPr>
            <a:r>
              <a:rPr lang="en-US" sz="2800" dirty="0">
                <a:solidFill>
                  <a:schemeClr val="bg1">
                    <a:alpha val="80000"/>
                  </a:schemeClr>
                </a:solidFill>
              </a:rPr>
              <a:t>A vocation is something that you are called to do. </a:t>
            </a:r>
            <a:endParaRPr lang="en-US" sz="2800" dirty="0">
              <a:solidFill>
                <a:srgbClr val="FFFFFF">
                  <a:alpha val="80000"/>
                </a:srgbClr>
              </a:solidFill>
              <a:cs typeface="Calibri"/>
            </a:endParaRPr>
          </a:p>
          <a:p>
            <a:pPr>
              <a:lnSpc>
                <a:spcPct val="90000"/>
              </a:lnSpc>
              <a:spcAft>
                <a:spcPts val="600"/>
              </a:spcAft>
            </a:pPr>
            <a:endParaRPr lang="en-US" sz="2800" dirty="0">
              <a:solidFill>
                <a:srgbClr val="FFFFFF">
                  <a:alpha val="80000"/>
                </a:srgbClr>
              </a:solidFill>
              <a:cs typeface="Calibri"/>
            </a:endParaRPr>
          </a:p>
          <a:p>
            <a:pPr>
              <a:lnSpc>
                <a:spcPct val="90000"/>
              </a:lnSpc>
              <a:spcAft>
                <a:spcPts val="600"/>
              </a:spcAft>
            </a:pPr>
            <a:r>
              <a:rPr lang="en-US" sz="2800" dirty="0">
                <a:solidFill>
                  <a:schemeClr val="bg1">
                    <a:alpha val="80000"/>
                  </a:schemeClr>
                </a:solidFill>
              </a:rPr>
              <a:t>You may have felt a strong desire to pursue something in your life or you may feel like your path is still undetermined. </a:t>
            </a:r>
            <a:endParaRPr lang="en-US" sz="2800" dirty="0">
              <a:solidFill>
                <a:srgbClr val="FFFFFF">
                  <a:alpha val="80000"/>
                </a:srgbClr>
              </a:solidFill>
              <a:cs typeface="Calibri"/>
            </a:endParaRPr>
          </a:p>
          <a:p>
            <a:pPr>
              <a:lnSpc>
                <a:spcPct val="90000"/>
              </a:lnSpc>
              <a:spcAft>
                <a:spcPts val="600"/>
              </a:spcAft>
            </a:pPr>
            <a:endParaRPr lang="en-US" sz="2800" dirty="0">
              <a:solidFill>
                <a:srgbClr val="FFFFFF">
                  <a:alpha val="80000"/>
                </a:srgbClr>
              </a:solidFill>
              <a:cs typeface="Calibri"/>
            </a:endParaRPr>
          </a:p>
          <a:p>
            <a:pPr>
              <a:lnSpc>
                <a:spcPct val="90000"/>
              </a:lnSpc>
              <a:spcAft>
                <a:spcPts val="600"/>
              </a:spcAft>
            </a:pPr>
            <a:r>
              <a:rPr lang="en-US" sz="2800" dirty="0">
                <a:solidFill>
                  <a:schemeClr val="bg1">
                    <a:alpha val="80000"/>
                  </a:schemeClr>
                </a:solidFill>
              </a:rPr>
              <a:t>God works in mysterious ways and your calling may not always be obvious. </a:t>
            </a:r>
            <a:endParaRPr lang="en-US" sz="2800" dirty="0">
              <a:solidFill>
                <a:schemeClr val="bg1">
                  <a:alpha val="80000"/>
                </a:schemeClr>
              </a:solidFill>
              <a:cs typeface="Calibri"/>
            </a:endParaRPr>
          </a:p>
          <a:p>
            <a:pPr>
              <a:lnSpc>
                <a:spcPct val="90000"/>
              </a:lnSpc>
              <a:spcAft>
                <a:spcPts val="600"/>
              </a:spcAft>
            </a:pPr>
            <a:endParaRPr lang="en-US" sz="2800" dirty="0">
              <a:solidFill>
                <a:schemeClr val="bg1">
                  <a:alpha val="80000"/>
                </a:schemeClr>
              </a:solidFill>
              <a:cs typeface="Calibri"/>
            </a:endParaRPr>
          </a:p>
          <a:p>
            <a:pPr>
              <a:lnSpc>
                <a:spcPct val="90000"/>
              </a:lnSpc>
              <a:spcAft>
                <a:spcPts val="600"/>
              </a:spcAft>
            </a:pPr>
            <a:r>
              <a:rPr lang="en-US" sz="2800" dirty="0">
                <a:solidFill>
                  <a:schemeClr val="bg1">
                    <a:alpha val="80000"/>
                  </a:schemeClr>
                </a:solidFill>
                <a:cs typeface="Calibri"/>
              </a:rPr>
              <a:t>So how do you know what God is calling you to do?</a:t>
            </a:r>
          </a:p>
        </p:txBody>
      </p:sp>
    </p:spTree>
    <p:extLst>
      <p:ext uri="{BB962C8B-B14F-4D97-AF65-F5344CB8AC3E}">
        <p14:creationId xmlns:p14="http://schemas.microsoft.com/office/powerpoint/2010/main" val="874722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7" ma:contentTypeDescription="Create a new document." ma:contentTypeScope="" ma:versionID="b93a946e335994d50446c8e90a36ec77">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7c691d96892a9c22e4df6a8ff6c79ea0"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Spina, Katie</DisplayName>
        <AccountId>35</AccountId>
        <AccountType/>
      </UserInfo>
    </SharedWithUsers>
  </documentManagement>
</p:properties>
</file>

<file path=customXml/itemProps1.xml><?xml version="1.0" encoding="utf-8"?>
<ds:datastoreItem xmlns:ds="http://schemas.openxmlformats.org/officeDocument/2006/customXml" ds:itemID="{2A0F2CB1-0FEB-4475-8CBC-5E3853162E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f71ce-64c7-4b17-bb6b-21ebf0c68387"/>
    <ds:schemaRef ds:uri="8c49430d-f190-4cd8-83c3-84bb6a3d2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565EB1-ACC7-4BDA-84E4-BF994E467294}">
  <ds:schemaRefs>
    <ds:schemaRef ds:uri="http://schemas.microsoft.com/sharepoint/v3/contenttype/forms"/>
  </ds:schemaRefs>
</ds:datastoreItem>
</file>

<file path=customXml/itemProps3.xml><?xml version="1.0" encoding="utf-8"?>
<ds:datastoreItem xmlns:ds="http://schemas.openxmlformats.org/officeDocument/2006/customXml" ds:itemID="{63A9535F-DF10-4966-8BD5-FA0AF2E3F0A9}">
  <ds:schemaRefs>
    <ds:schemaRef ds:uri="58120a3e-2bad-42d5-a0c2-6d586a88de43"/>
    <ds:schemaRef ds:uri="ae8e76ec-cf0f-46b9-af4e-aa5daa384f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070f71ce-64c7-4b17-bb6b-21ebf0c68387"/>
    <ds:schemaRef ds:uri="8c49430d-f190-4cd8-83c3-84bb6a3d29af"/>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22</Slides>
  <Notes>0</Notes>
  <HiddenSlides>0</HiddenSlide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What is the difference between a job and a vocation?  Can you give examples of both?  Can your day-to-day job also be your vocation?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Spina, Katie</dc:creator>
  <cp:revision>394</cp:revision>
  <dcterms:created xsi:type="dcterms:W3CDTF">2023-03-16T10:35:46Z</dcterms:created>
  <dcterms:modified xsi:type="dcterms:W3CDTF">2023-04-20T07:33:22Z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_ColorHex">
    <vt:lpwstr/>
  </property>
  <property fmtid="{D5CDD505-2E9C-101B-9397-08002B2CF9AE}" pid="6" name="ComplianceAssetId">
    <vt:lpwstr/>
  </property>
  <property fmtid="{D5CDD505-2E9C-101B-9397-08002B2CF9AE}" pid="7" name="_ColorTag">
    <vt:lpwstr/>
  </property>
  <property fmtid="{D5CDD505-2E9C-101B-9397-08002B2CF9AE}" pid="8" name="_activity">
    <vt:lpwstr>{"FileActivityType":"9","FileActivityTimeStamp":"2023-03-16T15:00:10.513Z","FileActivityUsersOnPage":[{"DisplayName":"Spina, Katie","Id":"katie.spina@st-marys.newcastle.sch.uk"},{"DisplayName":"Spina, Katie","Id":"katie.spina@st-marys.newcastle.sch.uk"}],"FileActivityNavigationId":null}</vt:lpwstr>
  </property>
  <property fmtid="{D5CDD505-2E9C-101B-9397-08002B2CF9AE}" pid="9" name="_ExtendedDescription">
    <vt:lpwstr/>
  </property>
  <property fmtid="{D5CDD505-2E9C-101B-9397-08002B2CF9AE}" pid="10" name="TriggerFlowInfo">
    <vt:lpwstr/>
  </property>
  <property fmtid="{D5CDD505-2E9C-101B-9397-08002B2CF9AE}" pid="11" name="_Emoji">
    <vt:lpwstr/>
  </property>
</Properties>
</file>