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EF82A83-4EBE-4815-B8EA-F4714EA0F99B}" type="datetimeFigureOut">
              <a:rPr lang="en-GB" smtClean="0"/>
              <a:t>26/01/2023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3086993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EF82A83-4EBE-4815-B8EA-F4714EA0F99B}" type="datetimeFigureOut">
              <a:rPr lang="en-GB" smtClean="0"/>
              <a:t>26/01/2023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3193827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EF82A83-4EBE-4815-B8EA-F4714EA0F99B}" type="datetimeFigureOut">
              <a:rPr lang="en-GB" smtClean="0"/>
              <a:t>26/01/2023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2655887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EF82A83-4EBE-4815-B8EA-F4714EA0F99B}" type="datetimeFigureOut">
              <a:rPr lang="en-GB" smtClean="0"/>
              <a:t>26/01/2023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375736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EF82A83-4EBE-4815-B8EA-F4714EA0F99B}" type="datetimeFigureOut">
              <a:rPr lang="en-GB" smtClean="0"/>
              <a:t>26/01/2023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1676378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EF82A83-4EBE-4815-B8EA-F4714EA0F99B}" type="datetimeFigureOut">
              <a:rPr lang="en-GB" smtClean="0"/>
              <a:t>26/01/2023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4133491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EF82A83-4EBE-4815-B8EA-F4714EA0F99B}" type="datetimeFigureOut">
              <a:rPr lang="en-GB" smtClean="0"/>
              <a:t>26/01/2023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4102587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EF82A83-4EBE-4815-B8EA-F4714EA0F99B}" type="datetimeFigureOut">
              <a:rPr lang="en-GB" smtClean="0"/>
              <a:t>26/01/2023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1502038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F82A83-4EBE-4815-B8EA-F4714EA0F99B}" type="datetimeFigureOut">
              <a:rPr lang="en-GB" smtClean="0"/>
              <a:t>26/01/2023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106413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EF82A83-4EBE-4815-B8EA-F4714EA0F99B}" type="datetimeFigureOut">
              <a:rPr lang="en-GB" smtClean="0"/>
              <a:t>26/01/2023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4219684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EF82A83-4EBE-4815-B8EA-F4714EA0F99B}" type="datetimeFigureOut">
              <a:rPr lang="en-GB" smtClean="0"/>
              <a:t>26/01/2023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62AF25-4E4A-43AC-A25E-146267F6C460}" type="slidenum">
              <a:rPr lang="en-GB" smtClean="0"/>
              <a:t>‹#›</a:t>
            </a:fld>
            <a:endParaRPr lang="en-GB"/>
          </a:p>
        </p:txBody>
      </p:sp>
    </p:spTree>
    <p:extLst>
      <p:ext uri="{BB962C8B-B14F-4D97-AF65-F5344CB8AC3E}">
        <p14:creationId xmlns:p14="http://schemas.microsoft.com/office/powerpoint/2010/main" val="2352826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F82A83-4EBE-4815-B8EA-F4714EA0F99B}" type="datetimeFigureOut">
              <a:rPr lang="en-GB" smtClean="0"/>
              <a:t>26/01/2023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62AF25-4E4A-43AC-A25E-146267F6C460}" type="slidenum">
              <a:rPr lang="en-GB" smtClean="0"/>
              <a:t>‹#›</a:t>
            </a:fld>
            <a:endParaRPr lang="en-GB"/>
          </a:p>
        </p:txBody>
      </p:sp>
    </p:spTree>
    <p:extLst>
      <p:ext uri="{BB962C8B-B14F-4D97-AF65-F5344CB8AC3E}">
        <p14:creationId xmlns:p14="http://schemas.microsoft.com/office/powerpoint/2010/main" val="2270580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3657" y="404948"/>
            <a:ext cx="4733109" cy="4062548"/>
          </a:xfrm>
        </p:spPr>
        <p:txBody>
          <a:bodyPr>
            <a:normAutofit fontScale="90000"/>
          </a:bodyPr>
          <a:lstStyle/>
          <a:p>
            <a:r>
              <a:rPr lang="en-GB" sz="1800" b="1" dirty="0" smtClean="0"/>
              <a:t>Interpretation A </a:t>
            </a:r>
            <a:br>
              <a:rPr lang="en-GB" sz="1800" b="1" dirty="0" smtClean="0"/>
            </a:br>
            <a:r>
              <a:rPr lang="en-GB" sz="1800" dirty="0"/>
              <a:t/>
            </a:r>
            <a:br>
              <a:rPr lang="en-GB" sz="1800" dirty="0"/>
            </a:br>
            <a:r>
              <a:rPr lang="en-GB" sz="1800" dirty="0" smtClean="0"/>
              <a:t>It </a:t>
            </a:r>
            <a:r>
              <a:rPr lang="en-GB" sz="1800" dirty="0"/>
              <a:t>is true that Mary burned a minimum of 287 persons.  </a:t>
            </a:r>
            <a:r>
              <a:rPr lang="en-GB" sz="1800" dirty="0" smtClean="0"/>
              <a:t>…..we </a:t>
            </a:r>
            <a:r>
              <a:rPr lang="en-GB" sz="1800" dirty="0"/>
              <a:t>should appreciate that many of the Marian 'martyrs' would have been burned by Henry VIII.   by 16th century standards, there was nothing exceptional about Mary's reign of terror.   Even the scale of Mary's persecution may have been exaggerated, for the figures come from the biased Foxe, who reported the same examples twice wherever possible.</a:t>
            </a:r>
            <a:br>
              <a:rPr lang="en-GB" sz="1800" dirty="0"/>
            </a:br>
            <a:r>
              <a:rPr lang="en-GB" sz="1800" b="1" dirty="0"/>
              <a:t>John Guy in</a:t>
            </a:r>
            <a:r>
              <a:rPr lang="en-GB" sz="1800" b="1" i="1" dirty="0"/>
              <a:t> The Oxford Popular History of Britain</a:t>
            </a:r>
            <a:r>
              <a:rPr lang="en-GB" sz="1800" b="1" dirty="0"/>
              <a:t> (1984)</a:t>
            </a:r>
            <a:r>
              <a:rPr lang="en-GB" dirty="0"/>
              <a:t/>
            </a:r>
            <a:br>
              <a:rPr lang="en-GB" dirty="0"/>
            </a:br>
            <a:endParaRPr lang="en-GB" dirty="0"/>
          </a:p>
        </p:txBody>
      </p:sp>
      <p:sp>
        <p:nvSpPr>
          <p:cNvPr id="4" name="TextBox 3"/>
          <p:cNvSpPr txBox="1"/>
          <p:nvPr/>
        </p:nvSpPr>
        <p:spPr>
          <a:xfrm>
            <a:off x="6583681" y="1311093"/>
            <a:ext cx="5081451" cy="2616101"/>
          </a:xfrm>
          <a:prstGeom prst="rect">
            <a:avLst/>
          </a:prstGeom>
          <a:noFill/>
        </p:spPr>
        <p:txBody>
          <a:bodyPr wrap="square" rtlCol="0">
            <a:spAutoFit/>
          </a:bodyPr>
          <a:lstStyle/>
          <a:p>
            <a:pPr algn="ctr"/>
            <a:r>
              <a:rPr lang="en-GB" sz="1600" b="1" dirty="0" smtClean="0"/>
              <a:t>Interpretation B</a:t>
            </a:r>
          </a:p>
          <a:p>
            <a:pPr algn="ctr"/>
            <a:endParaRPr lang="en-GB" sz="1600" b="1" dirty="0"/>
          </a:p>
          <a:p>
            <a:pPr algn="ctr"/>
            <a:r>
              <a:rPr lang="en-GB" sz="1600" dirty="0" smtClean="0"/>
              <a:t>Mary’s reign involved much persecution of Protestants. Her nickname as ‘Bloody Mary’ was well deserved as she brutally burned nearly 300 Protestants. She was a </a:t>
            </a:r>
            <a:r>
              <a:rPr lang="en-GB" sz="1600" dirty="0" err="1" smtClean="0"/>
              <a:t>truely</a:t>
            </a:r>
            <a:r>
              <a:rPr lang="en-GB" sz="1600" dirty="0" smtClean="0"/>
              <a:t> terrible Tudor.</a:t>
            </a:r>
          </a:p>
          <a:p>
            <a:pPr algn="ctr"/>
            <a:endParaRPr lang="en-GB" sz="1600" dirty="0"/>
          </a:p>
          <a:p>
            <a:pPr algn="ctr"/>
            <a:r>
              <a:rPr lang="en-GB" sz="1600" b="1" dirty="0" smtClean="0"/>
              <a:t>Historian (2000)</a:t>
            </a:r>
          </a:p>
          <a:p>
            <a:endParaRPr lang="en-GB" dirty="0"/>
          </a:p>
          <a:p>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900977086"/>
              </p:ext>
            </p:extLst>
          </p:nvPr>
        </p:nvGraphicFramePr>
        <p:xfrm>
          <a:off x="413658" y="4353185"/>
          <a:ext cx="11486606" cy="2141448"/>
        </p:xfrm>
        <a:graphic>
          <a:graphicData uri="http://schemas.openxmlformats.org/drawingml/2006/table">
            <a:tbl>
              <a:tblPr firstRow="1" bandRow="1">
                <a:tableStyleId>{5940675A-B579-460E-94D1-54222C63F5DA}</a:tableStyleId>
              </a:tblPr>
              <a:tblGrid>
                <a:gridCol w="4328159">
                  <a:extLst>
                    <a:ext uri="{9D8B030D-6E8A-4147-A177-3AD203B41FA5}">
                      <a16:colId xmlns:a16="http://schemas.microsoft.com/office/drawing/2014/main" val="3518940243"/>
                    </a:ext>
                  </a:extLst>
                </a:gridCol>
                <a:gridCol w="7158447">
                  <a:extLst>
                    <a:ext uri="{9D8B030D-6E8A-4147-A177-3AD203B41FA5}">
                      <a16:colId xmlns:a16="http://schemas.microsoft.com/office/drawing/2014/main" val="2797499880"/>
                    </a:ext>
                  </a:extLst>
                </a:gridCol>
              </a:tblGrid>
              <a:tr h="649889">
                <a:tc>
                  <a:txBody>
                    <a:bodyPr/>
                    <a:lstStyle/>
                    <a:p>
                      <a:r>
                        <a:rPr lang="en-GB" dirty="0" smtClean="0"/>
                        <a:t>How are the Interpretations different?</a:t>
                      </a:r>
                      <a:endParaRPr lang="en-GB" dirty="0"/>
                    </a:p>
                  </a:txBody>
                  <a:tcPr/>
                </a:tc>
                <a:tc>
                  <a:txBody>
                    <a:bodyPr/>
                    <a:lstStyle/>
                    <a:p>
                      <a:r>
                        <a:rPr lang="en-GB" dirty="0" smtClean="0"/>
                        <a:t>Which interpretation</a:t>
                      </a:r>
                      <a:r>
                        <a:rPr lang="en-GB" baseline="0" dirty="0" smtClean="0"/>
                        <a:t> is the most convincing? Which interpretation does your own knowledge on Mary I support?</a:t>
                      </a:r>
                      <a:endParaRPr lang="en-GB" dirty="0"/>
                    </a:p>
                  </a:txBody>
                  <a:tcPr/>
                </a:tc>
                <a:extLst>
                  <a:ext uri="{0D108BD9-81ED-4DB2-BD59-A6C34878D82A}">
                    <a16:rowId xmlns:a16="http://schemas.microsoft.com/office/drawing/2014/main" val="4193830703"/>
                  </a:ext>
                </a:extLst>
              </a:tr>
              <a:tr h="1491559">
                <a:tc>
                  <a:txBody>
                    <a:bodyPr/>
                    <a:lstStyle/>
                    <a:p>
                      <a:endParaRPr lang="en-GB"/>
                    </a:p>
                  </a:txBody>
                  <a:tcPr/>
                </a:tc>
                <a:tc>
                  <a:txBody>
                    <a:bodyPr/>
                    <a:lstStyle/>
                    <a:p>
                      <a:endParaRPr lang="en-GB" dirty="0"/>
                    </a:p>
                  </a:txBody>
                  <a:tcPr/>
                </a:tc>
                <a:extLst>
                  <a:ext uri="{0D108BD9-81ED-4DB2-BD59-A6C34878D82A}">
                    <a16:rowId xmlns:a16="http://schemas.microsoft.com/office/drawing/2014/main" val="1705788838"/>
                  </a:ext>
                </a:extLst>
              </a:tr>
            </a:tbl>
          </a:graphicData>
        </a:graphic>
      </p:graphicFrame>
    </p:spTree>
    <p:extLst>
      <p:ext uri="{BB962C8B-B14F-4D97-AF65-F5344CB8AC3E}">
        <p14:creationId xmlns:p14="http://schemas.microsoft.com/office/powerpoint/2010/main" val="36474040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ED9C647E071ED4D9B7D0BA81432F5C2" ma:contentTypeVersion="17" ma:contentTypeDescription="Create a new document." ma:contentTypeScope="" ma:versionID="48b29fa8638abee717d1fdd10b1328d1">
  <xsd:schema xmlns:xsd="http://www.w3.org/2001/XMLSchema" xmlns:xs="http://www.w3.org/2001/XMLSchema" xmlns:p="http://schemas.microsoft.com/office/2006/metadata/properties" xmlns:ns2="070f71ce-64c7-4b17-bb6b-21ebf0c68387" xmlns:ns3="8c49430d-f190-4cd8-83c3-84bb6a3d29af" targetNamespace="http://schemas.microsoft.com/office/2006/metadata/properties" ma:root="true" ma:fieldsID="e44dfcf108e842c73ed980802cedbc8a" ns2:_="" ns3:_="">
    <xsd:import namespace="070f71ce-64c7-4b17-bb6b-21ebf0c68387"/>
    <xsd:import namespace="8c49430d-f190-4cd8-83c3-84bb6a3d29a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AutoTags" minOccurs="0"/>
                <xsd:element ref="ns2:Completed"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0f71ce-64c7-4b17-bb6b-21ebf0c683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Completed" ma:index="17" nillable="true" ma:displayName="Completed" ma:default="0" ma:format="Dropdown" ma:internalName="Completed">
      <xsd:simpleType>
        <xsd:restriction base="dms:Boolea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a72bb472-3a9c-4f56-9e6f-fdae2be011ae"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Notes" ma:index="24" nillable="true" ma:displayName="Notes" ma:format="Dropdown" ma:internalName="Note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c49430d-f190-4cd8-83c3-84bb6a3d29a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199d808-df6e-4fcd-b362-d9c1aab5c644}" ma:internalName="TaxCatchAll" ma:showField="CatchAllData" ma:web="8c49430d-f190-4cd8-83c3-84bb6a3d29a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Notes xmlns="070f71ce-64c7-4b17-bb6b-21ebf0c68387" xsi:nil="true"/>
    <TaxCatchAll xmlns="8c49430d-f190-4cd8-83c3-84bb6a3d29af" xsi:nil="true"/>
    <lcf76f155ced4ddcb4097134ff3c332f xmlns="070f71ce-64c7-4b17-bb6b-21ebf0c68387">
      <Terms xmlns="http://schemas.microsoft.com/office/infopath/2007/PartnerControls"/>
    </lcf76f155ced4ddcb4097134ff3c332f>
    <Completed xmlns="070f71ce-64c7-4b17-bb6b-21ebf0c68387">false</Completed>
  </documentManagement>
</p:properties>
</file>

<file path=customXml/itemProps1.xml><?xml version="1.0" encoding="utf-8"?>
<ds:datastoreItem xmlns:ds="http://schemas.openxmlformats.org/officeDocument/2006/customXml" ds:itemID="{D6939BBC-FE18-41A4-A88F-972D9AC4AB65}"/>
</file>

<file path=customXml/itemProps2.xml><?xml version="1.0" encoding="utf-8"?>
<ds:datastoreItem xmlns:ds="http://schemas.openxmlformats.org/officeDocument/2006/customXml" ds:itemID="{23A8DAF1-BA36-4F24-AEF7-D21A4465DA7C}"/>
</file>

<file path=customXml/itemProps3.xml><?xml version="1.0" encoding="utf-8"?>
<ds:datastoreItem xmlns:ds="http://schemas.openxmlformats.org/officeDocument/2006/customXml" ds:itemID="{FC11DBC2-AA39-4D10-B3B7-6A875542A983}"/>
</file>

<file path=docProps/app.xml><?xml version="1.0" encoding="utf-8"?>
<Properties xmlns="http://schemas.openxmlformats.org/officeDocument/2006/extended-properties" xmlns:vt="http://schemas.openxmlformats.org/officeDocument/2006/docPropsVTypes">
  <TotalTime>0</TotalTime>
  <Words>166</Words>
  <Application>Microsoft Office PowerPoint</Application>
  <PresentationFormat>Widescreen</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Interpretation A   It is true that Mary burned a minimum of 287 persons.  …..we should appreciate that many of the Marian 'martyrs' would have been burned by Henry VIII.   by 16th century standards, there was nothing exceptional about Mary's reign of terror.   Even the scale of Mary's persecution may have been exaggerated, for the figures come from the biased Foxe, who reported the same examples twice wherever possible. John Guy in The Oxford Popular History of Britain (1984) </vt:lpstr>
    </vt:vector>
  </TitlesOfParts>
  <Company>St Mary's Catholic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Interpretation A   It is true that Mary burned a minimum of 287 persons.  …..we should appreciate that many of the Marian 'martyrs' would have been burned by Henry VIII.   by 16th century standards, there was nothing exceptional about Mary's reign of terror.   Even the scale of Mary's persecution may have been exaggerated, for the figures come from the biased Foxe, who reported the same examples twice wherever possible. John Guy in The Oxford Popular History of Britain (1984)</dc:title>
  <dc:creator>Feekins, Hannah</dc:creator>
  <cp:lastModifiedBy>Feekins, Hannah</cp:lastModifiedBy>
  <cp:revision>2</cp:revision>
  <dcterms:created xsi:type="dcterms:W3CDTF">2023-01-26T22:09:01Z</dcterms:created>
  <dcterms:modified xsi:type="dcterms:W3CDTF">2023-01-26T22:09:57Z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0x0101001ED9C647E071ED4D9B7D0BA81432F5C2</vt:lpwstr>
  </property>
</Properties>
</file>