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71" r:id="rId5"/>
    <p:sldId id="273" r:id="rId6"/>
    <p:sldId id="275"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8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F6265F-AD49-470D-8A80-F753B204958D}" v="1969" dt="2022-11-22T16:09:03.1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42" autoAdjust="0"/>
    <p:restoredTop sz="86679" autoAdjust="0"/>
  </p:normalViewPr>
  <p:slideViewPr>
    <p:cSldViewPr snapToGrid="0">
      <p:cViewPr varScale="1">
        <p:scale>
          <a:sx n="100" d="100"/>
          <a:sy n="100" d="100"/>
        </p:scale>
        <p:origin x="1536" y="78"/>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ton, Jennifer" userId="S::jennifer.bilton@st-marys.newcastle.sch.uk::4563e38e-299d-497d-8180-1ca3e9efa758" providerId="AD" clId="Web-{4CF6265F-AD49-470D-8A80-F753B204958D}"/>
    <pc:docChg chg="addSld delSld modSld sldOrd">
      <pc:chgData name="Bilton, Jennifer" userId="S::jennifer.bilton@st-marys.newcastle.sch.uk::4563e38e-299d-497d-8180-1ca3e9efa758" providerId="AD" clId="Web-{4CF6265F-AD49-470D-8A80-F753B204958D}" dt="2022-11-22T16:09:03.194" v="1948"/>
      <pc:docMkLst>
        <pc:docMk/>
      </pc:docMkLst>
      <pc:sldChg chg="del">
        <pc:chgData name="Bilton, Jennifer" userId="S::jennifer.bilton@st-marys.newcastle.sch.uk::4563e38e-299d-497d-8180-1ca3e9efa758" providerId="AD" clId="Web-{4CF6265F-AD49-470D-8A80-F753B204958D}" dt="2022-11-22T15:48:41.805" v="0"/>
        <pc:sldMkLst>
          <pc:docMk/>
          <pc:sldMk cId="1750165702" sldId="256"/>
        </pc:sldMkLst>
      </pc:sldChg>
      <pc:sldChg chg="del">
        <pc:chgData name="Bilton, Jennifer" userId="S::jennifer.bilton@st-marys.newcastle.sch.uk::4563e38e-299d-497d-8180-1ca3e9efa758" providerId="AD" clId="Web-{4CF6265F-AD49-470D-8A80-F753B204958D}" dt="2022-11-22T15:48:43.492" v="1"/>
        <pc:sldMkLst>
          <pc:docMk/>
          <pc:sldMk cId="3723288184" sldId="257"/>
        </pc:sldMkLst>
      </pc:sldChg>
      <pc:sldChg chg="del">
        <pc:chgData name="Bilton, Jennifer" userId="S::jennifer.bilton@st-marys.newcastle.sch.uk::4563e38e-299d-497d-8180-1ca3e9efa758" providerId="AD" clId="Web-{4CF6265F-AD49-470D-8A80-F753B204958D}" dt="2022-11-22T15:48:55.165" v="18"/>
        <pc:sldMkLst>
          <pc:docMk/>
          <pc:sldMk cId="2600717818" sldId="258"/>
        </pc:sldMkLst>
      </pc:sldChg>
      <pc:sldChg chg="del">
        <pc:chgData name="Bilton, Jennifer" userId="S::jennifer.bilton@st-marys.newcastle.sch.uk::4563e38e-299d-497d-8180-1ca3e9efa758" providerId="AD" clId="Web-{4CF6265F-AD49-470D-8A80-F753B204958D}" dt="2022-11-22T15:48:44.633" v="3"/>
        <pc:sldMkLst>
          <pc:docMk/>
          <pc:sldMk cId="4048462706" sldId="259"/>
        </pc:sldMkLst>
      </pc:sldChg>
      <pc:sldChg chg="del">
        <pc:chgData name="Bilton, Jennifer" userId="S::jennifer.bilton@st-marys.newcastle.sch.uk::4563e38e-299d-497d-8180-1ca3e9efa758" providerId="AD" clId="Web-{4CF6265F-AD49-470D-8A80-F753B204958D}" dt="2022-11-22T15:48:44.102" v="2"/>
        <pc:sldMkLst>
          <pc:docMk/>
          <pc:sldMk cId="3979496213" sldId="260"/>
        </pc:sldMkLst>
      </pc:sldChg>
      <pc:sldChg chg="del">
        <pc:chgData name="Bilton, Jennifer" userId="S::jennifer.bilton@st-marys.newcastle.sch.uk::4563e38e-299d-497d-8180-1ca3e9efa758" providerId="AD" clId="Web-{4CF6265F-AD49-470D-8A80-F753B204958D}" dt="2022-11-22T15:48:45.039" v="4"/>
        <pc:sldMkLst>
          <pc:docMk/>
          <pc:sldMk cId="2825566387" sldId="261"/>
        </pc:sldMkLst>
      </pc:sldChg>
      <pc:sldChg chg="del">
        <pc:chgData name="Bilton, Jennifer" userId="S::jennifer.bilton@st-marys.newcastle.sch.uk::4563e38e-299d-497d-8180-1ca3e9efa758" providerId="AD" clId="Web-{4CF6265F-AD49-470D-8A80-F753B204958D}" dt="2022-11-22T15:48:47.571" v="7"/>
        <pc:sldMkLst>
          <pc:docMk/>
          <pc:sldMk cId="2922480191" sldId="262"/>
        </pc:sldMkLst>
      </pc:sldChg>
      <pc:sldChg chg="del">
        <pc:chgData name="Bilton, Jennifer" userId="S::jennifer.bilton@st-marys.newcastle.sch.uk::4563e38e-299d-497d-8180-1ca3e9efa758" providerId="AD" clId="Web-{4CF6265F-AD49-470D-8A80-F753B204958D}" dt="2022-11-22T15:48:48.024" v="8"/>
        <pc:sldMkLst>
          <pc:docMk/>
          <pc:sldMk cId="2306833689" sldId="263"/>
        </pc:sldMkLst>
      </pc:sldChg>
      <pc:sldChg chg="del">
        <pc:chgData name="Bilton, Jennifer" userId="S::jennifer.bilton@st-marys.newcastle.sch.uk::4563e38e-299d-497d-8180-1ca3e9efa758" providerId="AD" clId="Web-{4CF6265F-AD49-470D-8A80-F753B204958D}" dt="2022-11-22T15:48:48.383" v="9"/>
        <pc:sldMkLst>
          <pc:docMk/>
          <pc:sldMk cId="3143157933" sldId="264"/>
        </pc:sldMkLst>
      </pc:sldChg>
      <pc:sldChg chg="del">
        <pc:chgData name="Bilton, Jennifer" userId="S::jennifer.bilton@st-marys.newcastle.sch.uk::4563e38e-299d-497d-8180-1ca3e9efa758" providerId="AD" clId="Web-{4CF6265F-AD49-470D-8A80-F753B204958D}" dt="2022-11-22T15:48:49.696" v="10"/>
        <pc:sldMkLst>
          <pc:docMk/>
          <pc:sldMk cId="2680956990" sldId="265"/>
        </pc:sldMkLst>
      </pc:sldChg>
      <pc:sldChg chg="del">
        <pc:chgData name="Bilton, Jennifer" userId="S::jennifer.bilton@st-marys.newcastle.sch.uk::4563e38e-299d-497d-8180-1ca3e9efa758" providerId="AD" clId="Web-{4CF6265F-AD49-470D-8A80-F753B204958D}" dt="2022-11-22T15:48:50.461" v="11"/>
        <pc:sldMkLst>
          <pc:docMk/>
          <pc:sldMk cId="176383944" sldId="266"/>
        </pc:sldMkLst>
      </pc:sldChg>
      <pc:sldChg chg="del">
        <pc:chgData name="Bilton, Jennifer" userId="S::jennifer.bilton@st-marys.newcastle.sch.uk::4563e38e-299d-497d-8180-1ca3e9efa758" providerId="AD" clId="Web-{4CF6265F-AD49-470D-8A80-F753B204958D}" dt="2022-11-22T15:48:52.946" v="14"/>
        <pc:sldMkLst>
          <pc:docMk/>
          <pc:sldMk cId="3895896182" sldId="267"/>
        </pc:sldMkLst>
      </pc:sldChg>
      <pc:sldChg chg="del">
        <pc:chgData name="Bilton, Jennifer" userId="S::jennifer.bilton@st-marys.newcastle.sch.uk::4563e38e-299d-497d-8180-1ca3e9efa758" providerId="AD" clId="Web-{4CF6265F-AD49-470D-8A80-F753B204958D}" dt="2022-11-22T15:48:54.024" v="16"/>
        <pc:sldMkLst>
          <pc:docMk/>
          <pc:sldMk cId="2581740437" sldId="268"/>
        </pc:sldMkLst>
      </pc:sldChg>
      <pc:sldChg chg="del">
        <pc:chgData name="Bilton, Jennifer" userId="S::jennifer.bilton@st-marys.newcastle.sch.uk::4563e38e-299d-497d-8180-1ca3e9efa758" providerId="AD" clId="Web-{4CF6265F-AD49-470D-8A80-F753B204958D}" dt="2022-11-22T15:48:55.571" v="19"/>
        <pc:sldMkLst>
          <pc:docMk/>
          <pc:sldMk cId="4166496846" sldId="269"/>
        </pc:sldMkLst>
      </pc:sldChg>
      <pc:sldChg chg="del">
        <pc:chgData name="Bilton, Jennifer" userId="S::jennifer.bilton@st-marys.newcastle.sch.uk::4563e38e-299d-497d-8180-1ca3e9efa758" providerId="AD" clId="Web-{4CF6265F-AD49-470D-8A80-F753B204958D}" dt="2022-11-22T15:48:56.008" v="20"/>
        <pc:sldMkLst>
          <pc:docMk/>
          <pc:sldMk cId="2096511980" sldId="270"/>
        </pc:sldMkLst>
      </pc:sldChg>
      <pc:sldChg chg="modSp">
        <pc:chgData name="Bilton, Jennifer" userId="S::jennifer.bilton@st-marys.newcastle.sch.uk::4563e38e-299d-497d-8180-1ca3e9efa758" providerId="AD" clId="Web-{4CF6265F-AD49-470D-8A80-F753B204958D}" dt="2022-11-22T15:53:17.593" v="31" actId="20577"/>
        <pc:sldMkLst>
          <pc:docMk/>
          <pc:sldMk cId="4269080836" sldId="271"/>
        </pc:sldMkLst>
        <pc:spChg chg="mod">
          <ac:chgData name="Bilton, Jennifer" userId="S::jennifer.bilton@st-marys.newcastle.sch.uk::4563e38e-299d-497d-8180-1ca3e9efa758" providerId="AD" clId="Web-{4CF6265F-AD49-470D-8A80-F753B204958D}" dt="2022-11-22T15:53:17.593" v="31" actId="20577"/>
          <ac:spMkLst>
            <pc:docMk/>
            <pc:sldMk cId="4269080836" sldId="271"/>
            <ac:spMk id="3" creationId="{00000000-0000-0000-0000-000000000000}"/>
          </ac:spMkLst>
        </pc:spChg>
      </pc:sldChg>
      <pc:sldChg chg="modSp ord">
        <pc:chgData name="Bilton, Jennifer" userId="S::jennifer.bilton@st-marys.newcastle.sch.uk::4563e38e-299d-497d-8180-1ca3e9efa758" providerId="AD" clId="Web-{4CF6265F-AD49-470D-8A80-F753B204958D}" dt="2022-11-22T15:50:06.635" v="26" actId="1076"/>
        <pc:sldMkLst>
          <pc:docMk/>
          <pc:sldMk cId="69467711" sldId="272"/>
        </pc:sldMkLst>
        <pc:spChg chg="mod">
          <ac:chgData name="Bilton, Jennifer" userId="S::jennifer.bilton@st-marys.newcastle.sch.uk::4563e38e-299d-497d-8180-1ca3e9efa758" providerId="AD" clId="Web-{4CF6265F-AD49-470D-8A80-F753B204958D}" dt="2022-11-22T15:49:56.369" v="25" actId="20577"/>
          <ac:spMkLst>
            <pc:docMk/>
            <pc:sldMk cId="69467711" sldId="272"/>
            <ac:spMk id="3" creationId="{00000000-0000-0000-0000-000000000000}"/>
          </ac:spMkLst>
        </pc:spChg>
        <pc:picChg chg="mod">
          <ac:chgData name="Bilton, Jennifer" userId="S::jennifer.bilton@st-marys.newcastle.sch.uk::4563e38e-299d-497d-8180-1ca3e9efa758" providerId="AD" clId="Web-{4CF6265F-AD49-470D-8A80-F753B204958D}" dt="2022-11-22T15:50:06.635" v="26" actId="1076"/>
          <ac:picMkLst>
            <pc:docMk/>
            <pc:sldMk cId="69467711" sldId="272"/>
            <ac:picMk id="6148" creationId="{00000000-0000-0000-0000-000000000000}"/>
          </ac:picMkLst>
        </pc:picChg>
      </pc:sldChg>
      <pc:sldChg chg="del">
        <pc:chgData name="Bilton, Jennifer" userId="S::jennifer.bilton@st-marys.newcastle.sch.uk::4563e38e-299d-497d-8180-1ca3e9efa758" providerId="AD" clId="Web-{4CF6265F-AD49-470D-8A80-F753B204958D}" dt="2022-11-22T15:48:53.633" v="15"/>
        <pc:sldMkLst>
          <pc:docMk/>
          <pc:sldMk cId="2383719785" sldId="273"/>
        </pc:sldMkLst>
      </pc:sldChg>
      <pc:sldChg chg="addSp delSp modSp new">
        <pc:chgData name="Bilton, Jennifer" userId="S::jennifer.bilton@st-marys.newcastle.sch.uk::4563e38e-299d-497d-8180-1ca3e9efa758" providerId="AD" clId="Web-{4CF6265F-AD49-470D-8A80-F753B204958D}" dt="2022-11-22T16:09:03.194" v="1948"/>
        <pc:sldMkLst>
          <pc:docMk/>
          <pc:sldMk cId="3375406104" sldId="273"/>
        </pc:sldMkLst>
        <pc:spChg chg="mod">
          <ac:chgData name="Bilton, Jennifer" userId="S::jennifer.bilton@st-marys.newcastle.sch.uk::4563e38e-299d-497d-8180-1ca3e9efa758" providerId="AD" clId="Web-{4CF6265F-AD49-470D-8A80-F753B204958D}" dt="2022-11-22T16:09:03.194" v="1948"/>
          <ac:spMkLst>
            <pc:docMk/>
            <pc:sldMk cId="3375406104" sldId="273"/>
            <ac:spMk id="2" creationId="{415690D5-75F2-9336-847F-EE73AC14BC09}"/>
          </ac:spMkLst>
        </pc:spChg>
        <pc:spChg chg="del mod">
          <ac:chgData name="Bilton, Jennifer" userId="S::jennifer.bilton@st-marys.newcastle.sch.uk::4563e38e-299d-497d-8180-1ca3e9efa758" providerId="AD" clId="Web-{4CF6265F-AD49-470D-8A80-F753B204958D}" dt="2022-11-22T15:54:44.236" v="41"/>
          <ac:spMkLst>
            <pc:docMk/>
            <pc:sldMk cId="3375406104" sldId="273"/>
            <ac:spMk id="3" creationId="{AD1BDA59-3271-E169-83F9-8361AB12FCCE}"/>
          </ac:spMkLst>
        </pc:spChg>
        <pc:graphicFrameChg chg="add mod ord modGraphic">
          <ac:chgData name="Bilton, Jennifer" userId="S::jennifer.bilton@st-marys.newcastle.sch.uk::4563e38e-299d-497d-8180-1ca3e9efa758" providerId="AD" clId="Web-{4CF6265F-AD49-470D-8A80-F753B204958D}" dt="2022-11-22T16:08:43.194" v="1935" actId="1076"/>
          <ac:graphicFrameMkLst>
            <pc:docMk/>
            <pc:sldMk cId="3375406104" sldId="273"/>
            <ac:graphicFrameMk id="8" creationId="{5DDC2F16-E89E-9C39-506A-F2C957E20B9E}"/>
          </ac:graphicFrameMkLst>
        </pc:graphicFrameChg>
        <pc:picChg chg="add mod">
          <ac:chgData name="Bilton, Jennifer" userId="S::jennifer.bilton@st-marys.newcastle.sch.uk::4563e38e-299d-497d-8180-1ca3e9efa758" providerId="AD" clId="Web-{4CF6265F-AD49-470D-8A80-F753B204958D}" dt="2022-11-22T16:08:36.631" v="1932" actId="1076"/>
          <ac:picMkLst>
            <pc:docMk/>
            <pc:sldMk cId="3375406104" sldId="273"/>
            <ac:picMk id="5" creationId="{1A3D3A57-C47A-737C-B30D-B1DE75C69167}"/>
          </ac:picMkLst>
        </pc:picChg>
        <pc:picChg chg="add mod">
          <ac:chgData name="Bilton, Jennifer" userId="S::jennifer.bilton@st-marys.newcastle.sch.uk::4563e38e-299d-497d-8180-1ca3e9efa758" providerId="AD" clId="Web-{4CF6265F-AD49-470D-8A80-F753B204958D}" dt="2022-11-22T16:08:35.240" v="1931" actId="1076"/>
          <ac:picMkLst>
            <pc:docMk/>
            <pc:sldMk cId="3375406104" sldId="273"/>
            <ac:picMk id="7" creationId="{35412ECF-1852-F1C8-8AA4-C92DAE3558EE}"/>
          </ac:picMkLst>
        </pc:picChg>
      </pc:sldChg>
      <pc:sldChg chg="del">
        <pc:chgData name="Bilton, Jennifer" userId="S::jennifer.bilton@st-marys.newcastle.sch.uk::4563e38e-299d-497d-8180-1ca3e9efa758" providerId="AD" clId="Web-{4CF6265F-AD49-470D-8A80-F753B204958D}" dt="2022-11-22T15:48:52.258" v="13"/>
        <pc:sldMkLst>
          <pc:docMk/>
          <pc:sldMk cId="1873979771" sldId="274"/>
        </pc:sldMkLst>
      </pc:sldChg>
      <pc:sldChg chg="del">
        <pc:chgData name="Bilton, Jennifer" userId="S::jennifer.bilton@st-marys.newcastle.sch.uk::4563e38e-299d-497d-8180-1ca3e9efa758" providerId="AD" clId="Web-{4CF6265F-AD49-470D-8A80-F753B204958D}" dt="2022-11-22T15:48:54.758" v="17"/>
        <pc:sldMkLst>
          <pc:docMk/>
          <pc:sldMk cId="3250748237" sldId="275"/>
        </pc:sldMkLst>
      </pc:sldChg>
      <pc:sldChg chg="del">
        <pc:chgData name="Bilton, Jennifer" userId="S::jennifer.bilton@st-marys.newcastle.sch.uk::4563e38e-299d-497d-8180-1ca3e9efa758" providerId="AD" clId="Web-{4CF6265F-AD49-470D-8A80-F753B204958D}" dt="2022-11-22T15:48:50.946" v="12"/>
        <pc:sldMkLst>
          <pc:docMk/>
          <pc:sldMk cId="936430513" sldId="276"/>
        </pc:sldMkLst>
      </pc:sldChg>
      <pc:sldChg chg="del">
        <pc:chgData name="Bilton, Jennifer" userId="S::jennifer.bilton@st-marys.newcastle.sch.uk::4563e38e-299d-497d-8180-1ca3e9efa758" providerId="AD" clId="Web-{4CF6265F-AD49-470D-8A80-F753B204958D}" dt="2022-11-22T15:48:56.555" v="21"/>
        <pc:sldMkLst>
          <pc:docMk/>
          <pc:sldMk cId="1670277825" sldId="277"/>
        </pc:sldMkLst>
      </pc:sldChg>
      <pc:sldChg chg="del">
        <pc:chgData name="Bilton, Jennifer" userId="S::jennifer.bilton@st-marys.newcastle.sch.uk::4563e38e-299d-497d-8180-1ca3e9efa758" providerId="AD" clId="Web-{4CF6265F-AD49-470D-8A80-F753B204958D}" dt="2022-11-22T15:48:46.086" v="5"/>
        <pc:sldMkLst>
          <pc:docMk/>
          <pc:sldMk cId="1080968868" sldId="278"/>
        </pc:sldMkLst>
      </pc:sldChg>
      <pc:sldChg chg="del">
        <pc:chgData name="Bilton, Jennifer" userId="S::jennifer.bilton@st-marys.newcastle.sch.uk::4563e38e-299d-497d-8180-1ca3e9efa758" providerId="AD" clId="Web-{4CF6265F-AD49-470D-8A80-F753B204958D}" dt="2022-11-22T15:48:46.461" v="6"/>
        <pc:sldMkLst>
          <pc:docMk/>
          <pc:sldMk cId="515083896" sldId="279"/>
        </pc:sldMkLst>
      </pc:sldChg>
      <pc:sldChg chg="del">
        <pc:chgData name="Bilton, Jennifer" userId="S::jennifer.bilton@st-marys.newcastle.sch.uk::4563e38e-299d-497d-8180-1ca3e9efa758" providerId="AD" clId="Web-{4CF6265F-AD49-470D-8A80-F753B204958D}" dt="2022-11-22T15:48:57.102" v="22"/>
        <pc:sldMkLst>
          <pc:docMk/>
          <pc:sldMk cId="3795637295" sldId="280"/>
        </pc:sldMkLst>
      </pc:sldChg>
      <pc:sldChg chg="del">
        <pc:chgData name="Bilton, Jennifer" userId="S::jennifer.bilton@st-marys.newcastle.sch.uk::4563e38e-299d-497d-8180-1ca3e9efa758" providerId="AD" clId="Web-{4CF6265F-AD49-470D-8A80-F753B204958D}" dt="2022-11-22T15:48:57.696" v="23"/>
        <pc:sldMkLst>
          <pc:docMk/>
          <pc:sldMk cId="4217506276" sldId="2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59B5D-BAA6-4D5F-925D-BC8A6234F7CF}" type="datetimeFigureOut">
              <a:rPr lang="en-GB" smtClean="0"/>
              <a:t>23/01/2023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7DAD0-7258-4F1C-8FFB-8F551E53F91F}" type="slidenum">
              <a:rPr lang="en-GB" smtClean="0"/>
              <a:t>‹#›</a:t>
            </a:fld>
            <a:endParaRPr lang="en-GB"/>
          </a:p>
        </p:txBody>
      </p:sp>
    </p:spTree>
    <p:extLst>
      <p:ext uri="{BB962C8B-B14F-4D97-AF65-F5344CB8AC3E}">
        <p14:creationId xmlns:p14="http://schemas.microsoft.com/office/powerpoint/2010/main" val="989196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833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48299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2507601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B7C9A-3B4A-4390-AC98-216090D70295}"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47260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1B7C9A-3B4A-4390-AC98-216090D70295}"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3919899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1B7C9A-3B4A-4390-AC98-216090D70295}"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893613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1B7C9A-3B4A-4390-AC98-216090D70295}" type="datetimeFigureOut">
              <a:rPr lang="en-GB" smtClean="0"/>
              <a:t>23/01/2023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461893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1B7C9A-3B4A-4390-AC98-216090D70295}" type="datetimeFigureOut">
              <a:rPr lang="en-GB" smtClean="0"/>
              <a:t>23/01/2023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290360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B7C9A-3B4A-4390-AC98-216090D70295}" type="datetimeFigureOut">
              <a:rPr lang="en-GB" smtClean="0"/>
              <a:t>23/01/2023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202726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B7C9A-3B4A-4390-AC98-216090D70295}"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136915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B7C9A-3B4A-4390-AC98-216090D70295}"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2ED371-C6FC-47EF-9E8E-9CA389CA8252}" type="slidenum">
              <a:rPr lang="en-GB" smtClean="0"/>
              <a:t>‹#›</a:t>
            </a:fld>
            <a:endParaRPr lang="en-GB"/>
          </a:p>
        </p:txBody>
      </p:sp>
    </p:spTree>
    <p:extLst>
      <p:ext uri="{BB962C8B-B14F-4D97-AF65-F5344CB8AC3E}">
        <p14:creationId xmlns:p14="http://schemas.microsoft.com/office/powerpoint/2010/main" val="2533340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B7C9A-3B4A-4390-AC98-216090D70295}" type="datetimeFigureOut">
              <a:rPr lang="en-GB" smtClean="0"/>
              <a:t>23/01/2023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ED371-C6FC-47EF-9E8E-9CA389CA8252}" type="slidenum">
              <a:rPr lang="en-GB" smtClean="0"/>
              <a:t>‹#›</a:t>
            </a:fld>
            <a:endParaRPr lang="en-GB"/>
          </a:p>
        </p:txBody>
      </p:sp>
    </p:spTree>
    <p:extLst>
      <p:ext uri="{BB962C8B-B14F-4D97-AF65-F5344CB8AC3E}">
        <p14:creationId xmlns:p14="http://schemas.microsoft.com/office/powerpoint/2010/main" val="42784888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25" y="35871"/>
            <a:ext cx="8648700" cy="902809"/>
          </a:xfrm>
        </p:spPr>
        <p:txBody>
          <a:bodyPr>
            <a:noAutofit/>
          </a:bodyPr>
          <a:lstStyle/>
          <a:p>
            <a:r>
              <a:rPr lang="en-US" sz="3200" b="1" u="sng" dirty="0" smtClean="0"/>
              <a:t>Should </a:t>
            </a:r>
            <a:r>
              <a:rPr lang="en-US" sz="3200" b="1" u="sng" dirty="0"/>
              <a:t>commercial climbs of Mount Everest be stopped</a:t>
            </a:r>
            <a:r>
              <a:rPr lang="en-GB" sz="3200" b="1" u="sng" dirty="0"/>
              <a:t>?</a:t>
            </a:r>
            <a:endParaRPr lang="en-GB" sz="3200" dirty="0"/>
          </a:p>
        </p:txBody>
      </p:sp>
      <p:sp>
        <p:nvSpPr>
          <p:cNvPr id="3" name="Content Placeholder 2"/>
          <p:cNvSpPr>
            <a:spLocks noGrp="1"/>
          </p:cNvSpPr>
          <p:nvPr>
            <p:ph idx="1"/>
          </p:nvPr>
        </p:nvSpPr>
        <p:spPr>
          <a:xfrm>
            <a:off x="104775" y="938680"/>
            <a:ext cx="4749800" cy="5757088"/>
          </a:xfrm>
        </p:spPr>
        <p:txBody>
          <a:bodyPr vert="horz" lIns="91440" tIns="45720" rIns="91440" bIns="45720" rtlCol="0" anchor="t">
            <a:noAutofit/>
          </a:bodyPr>
          <a:lstStyle/>
          <a:p>
            <a:pPr marL="0" indent="0">
              <a:buNone/>
            </a:pPr>
            <a:r>
              <a:rPr lang="en-GB" sz="2000" dirty="0"/>
              <a:t>What makes a good answer to this?</a:t>
            </a:r>
          </a:p>
          <a:p>
            <a:r>
              <a:rPr lang="en-GB" sz="2000" dirty="0" smtClean="0"/>
              <a:t>Follow the mark scheme and guidance given by your teacher.</a:t>
            </a:r>
          </a:p>
          <a:p>
            <a:r>
              <a:rPr lang="en-GB" sz="2000" dirty="0" smtClean="0"/>
              <a:t>Structure your paragraphs using PEEL – Point, Evidence, Explanation and Link</a:t>
            </a:r>
          </a:p>
          <a:p>
            <a:r>
              <a:rPr lang="en-GB" sz="2000" dirty="0" smtClean="0"/>
              <a:t>It </a:t>
            </a:r>
            <a:r>
              <a:rPr lang="en-GB" sz="2000" dirty="0"/>
              <a:t>doesn’t matter whether you chose “yes” or “no”, it’s how you justify yourself that matters!</a:t>
            </a:r>
          </a:p>
          <a:p>
            <a:r>
              <a:rPr lang="en-GB" sz="2000" dirty="0"/>
              <a:t>Start your </a:t>
            </a:r>
            <a:r>
              <a:rPr lang="en-GB" sz="2000" dirty="0" smtClean="0"/>
              <a:t>opinion being </a:t>
            </a:r>
            <a:r>
              <a:rPr lang="en-GB" sz="2000" dirty="0"/>
              <a:t>clear about whether you are choosing yes or no.  e.g. I believe commercial climbs of Mount Everest </a:t>
            </a:r>
            <a:r>
              <a:rPr lang="en-GB" sz="2000" dirty="0" smtClean="0"/>
              <a:t>should be stopped because…</a:t>
            </a:r>
            <a:endParaRPr lang="en-GB" sz="2000" dirty="0"/>
          </a:p>
          <a:p>
            <a:r>
              <a:rPr lang="en-GB" sz="2000" dirty="0"/>
              <a:t>You should then try to make 3 clear PEE paragraph points to support what you have stated</a:t>
            </a:r>
            <a:endParaRPr lang="en-GB" sz="2000" u="sng" dirty="0">
              <a:cs typeface="Calibri"/>
            </a:endParaRPr>
          </a:p>
          <a:p>
            <a:r>
              <a:rPr lang="en-GB" sz="2000" dirty="0"/>
              <a:t>You should the come to a clear conclusion.</a:t>
            </a:r>
          </a:p>
          <a:p>
            <a:endParaRPr lang="en-GB" sz="2000" dirty="0"/>
          </a:p>
        </p:txBody>
      </p:sp>
      <p:pic>
        <p:nvPicPr>
          <p:cNvPr id="6" name="Picture 5" descr="Everest kalapatthar.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54575" y="3542071"/>
            <a:ext cx="1768475" cy="2652395"/>
          </a:xfrm>
          <a:prstGeom prst="rect">
            <a:avLst/>
          </a:prstGeom>
          <a:noFill/>
          <a:extLst/>
        </p:spPr>
      </p:pic>
      <p:pic>
        <p:nvPicPr>
          <p:cNvPr id="1026" name="Picture 2" descr="Where Is Mount Everest Locat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54575" y="683682"/>
            <a:ext cx="3968750" cy="26458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Mount Everest Location: Where is Mt Everest Situated in China &amp; Nepa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81801" y="3542071"/>
            <a:ext cx="2212974" cy="165973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Viral Photo of Mount Everest: The Untold Accounts of the People Who  Were There | GQ"/>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81801" y="4868268"/>
            <a:ext cx="1809001" cy="180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080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690D5-75F2-9336-847F-EE73AC14BC09}"/>
              </a:ext>
            </a:extLst>
          </p:cNvPr>
          <p:cNvSpPr>
            <a:spLocks noGrp="1"/>
          </p:cNvSpPr>
          <p:nvPr>
            <p:ph type="title"/>
          </p:nvPr>
        </p:nvSpPr>
        <p:spPr>
          <a:xfrm>
            <a:off x="257175" y="133957"/>
            <a:ext cx="8677275" cy="580687"/>
          </a:xfrm>
        </p:spPr>
        <p:txBody>
          <a:bodyPr>
            <a:noAutofit/>
          </a:bodyPr>
          <a:lstStyle/>
          <a:p>
            <a:r>
              <a:rPr lang="en-GB" sz="2800" dirty="0">
                <a:ea typeface="+mj-lt"/>
                <a:cs typeface="+mj-lt"/>
              </a:rPr>
              <a:t>Should commercial climbs of Mount Everest be stopped</a:t>
            </a:r>
            <a:r>
              <a:rPr lang="en-GB" sz="2800" dirty="0" smtClean="0">
                <a:ea typeface="+mj-lt"/>
                <a:cs typeface="+mj-lt"/>
              </a:rPr>
              <a:t>? Example </a:t>
            </a:r>
            <a:r>
              <a:rPr lang="en-GB" sz="2800" dirty="0">
                <a:ea typeface="+mj-lt"/>
                <a:cs typeface="+mj-lt"/>
              </a:rPr>
              <a:t>paragraph</a:t>
            </a:r>
            <a:endParaRPr lang="en-US" sz="2800" dirty="0">
              <a:ea typeface="+mj-lt"/>
              <a:cs typeface="+mj-lt"/>
            </a:endParaRPr>
          </a:p>
        </p:txBody>
      </p:sp>
      <p:graphicFrame>
        <p:nvGraphicFramePr>
          <p:cNvPr id="8" name="Table 8">
            <a:extLst>
              <a:ext uri="{FF2B5EF4-FFF2-40B4-BE49-F238E27FC236}">
                <a16:creationId xmlns:a16="http://schemas.microsoft.com/office/drawing/2014/main" id="{5DDC2F16-E89E-9C39-506A-F2C957E20B9E}"/>
              </a:ext>
            </a:extLst>
          </p:cNvPr>
          <p:cNvGraphicFramePr>
            <a:graphicFrameLocks noGrp="1"/>
          </p:cNvGraphicFramePr>
          <p:nvPr>
            <p:ph idx="1"/>
            <p:extLst>
              <p:ext uri="{D42A27DB-BD31-4B8C-83A1-F6EECF244321}">
                <p14:modId xmlns:p14="http://schemas.microsoft.com/office/powerpoint/2010/main" val="551991048"/>
              </p:ext>
            </p:extLst>
          </p:nvPr>
        </p:nvGraphicFramePr>
        <p:xfrm>
          <a:off x="77054" y="946385"/>
          <a:ext cx="6404708" cy="5638800"/>
        </p:xfrm>
        <a:graphic>
          <a:graphicData uri="http://schemas.openxmlformats.org/drawingml/2006/table">
            <a:tbl>
              <a:tblPr firstRow="1" bandRow="1">
                <a:tableStyleId>{5940675A-B579-460E-94D1-54222C63F5DA}</a:tableStyleId>
              </a:tblPr>
              <a:tblGrid>
                <a:gridCol w="1379390">
                  <a:extLst>
                    <a:ext uri="{9D8B030D-6E8A-4147-A177-3AD203B41FA5}">
                      <a16:colId xmlns:a16="http://schemas.microsoft.com/office/drawing/2014/main" val="2783304595"/>
                    </a:ext>
                  </a:extLst>
                </a:gridCol>
                <a:gridCol w="5025318">
                  <a:extLst>
                    <a:ext uri="{9D8B030D-6E8A-4147-A177-3AD203B41FA5}">
                      <a16:colId xmlns:a16="http://schemas.microsoft.com/office/drawing/2014/main" val="4262929115"/>
                    </a:ext>
                  </a:extLst>
                </a:gridCol>
              </a:tblGrid>
              <a:tr h="755548">
                <a:tc>
                  <a:txBody>
                    <a:bodyPr/>
                    <a:lstStyle/>
                    <a:p>
                      <a:r>
                        <a:rPr lang="en-US" sz="1600" dirty="0">
                          <a:solidFill>
                            <a:srgbClr val="00B0F0"/>
                          </a:solidFill>
                        </a:rPr>
                        <a:t>Point</a:t>
                      </a:r>
                    </a:p>
                  </a:txBody>
                  <a:tcPr>
                    <a:lnL w="0">
                      <a:noFill/>
                    </a:lnL>
                    <a:lnR w="0">
                      <a:noFill/>
                    </a:lnR>
                    <a:lnT w="0">
                      <a:noFill/>
                    </a:lnT>
                    <a:lnB w="0">
                      <a:noFill/>
                    </a:lnB>
                  </a:tcPr>
                </a:tc>
                <a:tc>
                  <a:txBody>
                    <a:bodyPr/>
                    <a:lstStyle/>
                    <a:p>
                      <a:r>
                        <a:rPr lang="en-GB" sz="1600" dirty="0" smtClean="0">
                          <a:solidFill>
                            <a:srgbClr val="00B0F0"/>
                          </a:solidFill>
                        </a:rPr>
                        <a:t>There are several reasons why commercial climbs should be allowed to continue on Mount Everest. Firstly, they greatly benefit the economy of Nepal. </a:t>
                      </a:r>
                      <a:endParaRPr lang="en-US" sz="1600" dirty="0">
                        <a:solidFill>
                          <a:srgbClr val="00B0F0"/>
                        </a:solidFill>
                      </a:endParaRPr>
                    </a:p>
                  </a:txBody>
                  <a:tcPr>
                    <a:lnL w="0">
                      <a:noFill/>
                    </a:lnL>
                    <a:lnR w="0">
                      <a:noFill/>
                    </a:lnR>
                    <a:lnT w="0">
                      <a:noFill/>
                    </a:lnT>
                    <a:lnB w="0">
                      <a:noFill/>
                    </a:lnB>
                  </a:tcPr>
                </a:tc>
                <a:extLst>
                  <a:ext uri="{0D108BD9-81ED-4DB2-BD59-A6C34878D82A}">
                    <a16:rowId xmlns:a16="http://schemas.microsoft.com/office/drawing/2014/main" val="2603526970"/>
                  </a:ext>
                </a:extLst>
              </a:tr>
              <a:tr h="769019">
                <a:tc>
                  <a:txBody>
                    <a:bodyPr/>
                    <a:lstStyle/>
                    <a:p>
                      <a:r>
                        <a:rPr lang="en-US" sz="1600" dirty="0">
                          <a:solidFill>
                            <a:srgbClr val="7030A0"/>
                          </a:solidFill>
                        </a:rPr>
                        <a:t>Evidence</a:t>
                      </a:r>
                    </a:p>
                  </a:txBody>
                  <a:tcPr>
                    <a:lnL w="0">
                      <a:noFill/>
                    </a:lnL>
                    <a:lnR w="0">
                      <a:noFill/>
                    </a:lnR>
                    <a:lnT w="0">
                      <a:noFill/>
                    </a:lnT>
                    <a:lnB w="0">
                      <a:noFill/>
                    </a:lnB>
                  </a:tcPr>
                </a:tc>
                <a:tc>
                  <a:txBody>
                    <a:bodyPr/>
                    <a:lstStyle/>
                    <a:p>
                      <a:pPr lvl="0">
                        <a:buNone/>
                      </a:pPr>
                      <a:r>
                        <a:rPr lang="en-GB" sz="1600" dirty="0" smtClean="0">
                          <a:solidFill>
                            <a:srgbClr val="7030A0"/>
                          </a:solidFill>
                        </a:rPr>
                        <a:t>Nepal is an incredibly poor country, with a GDP of £1049.68. Much of the population of Nepal live in poverty unable to afford essentials such as food and education. </a:t>
                      </a:r>
                      <a:endParaRPr lang="en-US" sz="1600" dirty="0">
                        <a:solidFill>
                          <a:srgbClr val="7030A0"/>
                        </a:solidFill>
                      </a:endParaRPr>
                    </a:p>
                  </a:txBody>
                  <a:tcPr>
                    <a:lnL w="0">
                      <a:noFill/>
                    </a:lnL>
                    <a:lnR w="0">
                      <a:noFill/>
                    </a:lnR>
                    <a:lnT w="0">
                      <a:noFill/>
                    </a:lnT>
                    <a:lnB w="0">
                      <a:noFill/>
                    </a:lnB>
                  </a:tcPr>
                </a:tc>
                <a:extLst>
                  <a:ext uri="{0D108BD9-81ED-4DB2-BD59-A6C34878D82A}">
                    <a16:rowId xmlns:a16="http://schemas.microsoft.com/office/drawing/2014/main" val="2289567732"/>
                  </a:ext>
                </a:extLst>
              </a:tr>
              <a:tr h="3399966">
                <a:tc>
                  <a:txBody>
                    <a:bodyPr/>
                    <a:lstStyle/>
                    <a:p>
                      <a:r>
                        <a:rPr lang="en-US" sz="1600" dirty="0">
                          <a:solidFill>
                            <a:schemeClr val="tx1"/>
                          </a:solidFill>
                        </a:rPr>
                        <a:t>Explain</a:t>
                      </a:r>
                      <a:r>
                        <a:rPr lang="en-US" sz="1600" dirty="0"/>
                        <a:t> (with </a:t>
                      </a:r>
                      <a:r>
                        <a:rPr lang="en-US" sz="1600" dirty="0">
                          <a:solidFill>
                            <a:srgbClr val="FF0000"/>
                          </a:solidFill>
                        </a:rPr>
                        <a:t>stakeholders</a:t>
                      </a:r>
                      <a:r>
                        <a:rPr lang="en-US" sz="1600" dirty="0"/>
                        <a:t>) and </a:t>
                      </a:r>
                      <a:r>
                        <a:rPr lang="en-US" sz="1600" dirty="0">
                          <a:solidFill>
                            <a:srgbClr val="00B050"/>
                          </a:solidFill>
                        </a:rPr>
                        <a:t>link back to the question</a:t>
                      </a:r>
                      <a:r>
                        <a:rPr lang="en-US" sz="1600" dirty="0"/>
                        <a:t>.</a:t>
                      </a:r>
                    </a:p>
                  </a:txBody>
                  <a:tcPr>
                    <a:lnL w="0">
                      <a:noFill/>
                    </a:lnL>
                    <a:lnR w="0">
                      <a:noFill/>
                    </a:lnR>
                    <a:lnT w="0">
                      <a:noFill/>
                    </a:lnT>
                    <a:lnB w="0">
                      <a:noFill/>
                    </a:lnB>
                  </a:tcPr>
                </a:tc>
                <a:tc>
                  <a:txBody>
                    <a:bodyPr/>
                    <a:lstStyle/>
                    <a:p>
                      <a:r>
                        <a:rPr lang="en-GB" sz="1600" dirty="0" smtClean="0"/>
                        <a:t>Commercial climbs bring money into the economy of </a:t>
                      </a:r>
                      <a:r>
                        <a:rPr lang="en-GB" sz="1600" dirty="0" smtClean="0">
                          <a:solidFill>
                            <a:srgbClr val="FF0000"/>
                          </a:solidFill>
                        </a:rPr>
                        <a:t>Nepal</a:t>
                      </a:r>
                      <a:r>
                        <a:rPr lang="en-GB" sz="1600" dirty="0" smtClean="0"/>
                        <a:t> in several ways. Firstly, climbers spend $4million in permit fees alone, which will go to the </a:t>
                      </a:r>
                      <a:r>
                        <a:rPr lang="en-GB" sz="1600" dirty="0" smtClean="0">
                          <a:solidFill>
                            <a:srgbClr val="FF0000"/>
                          </a:solidFill>
                        </a:rPr>
                        <a:t>Government of Nepal</a:t>
                      </a:r>
                      <a:r>
                        <a:rPr lang="en-GB" sz="1600" dirty="0" smtClean="0"/>
                        <a:t>. This allows the government to develop their infrastructure and public services, which includes transportation, education and healthcare. This will improve the quality of life for </a:t>
                      </a:r>
                      <a:r>
                        <a:rPr lang="en-GB" sz="1600" dirty="0" smtClean="0">
                          <a:solidFill>
                            <a:srgbClr val="FF0000"/>
                          </a:solidFill>
                        </a:rPr>
                        <a:t>local people around Nepal</a:t>
                      </a:r>
                      <a:r>
                        <a:rPr lang="en-GB" sz="1600" dirty="0" smtClean="0"/>
                        <a:t>. 54,000 local people, such as </a:t>
                      </a:r>
                      <a:r>
                        <a:rPr lang="en-GB" sz="1600" dirty="0" smtClean="0">
                          <a:solidFill>
                            <a:srgbClr val="FF0000"/>
                          </a:solidFill>
                        </a:rPr>
                        <a:t>Sherpa’s</a:t>
                      </a:r>
                      <a:r>
                        <a:rPr lang="en-GB" sz="1600" dirty="0" smtClean="0"/>
                        <a:t>, are employed due to commercial climbs alone. This provides a secure income for </a:t>
                      </a:r>
                      <a:r>
                        <a:rPr lang="en-GB" sz="1600" dirty="0" smtClean="0">
                          <a:solidFill>
                            <a:srgbClr val="FF0000"/>
                          </a:solidFill>
                        </a:rPr>
                        <a:t>local people </a:t>
                      </a:r>
                      <a:r>
                        <a:rPr lang="en-GB" sz="1600" dirty="0" smtClean="0"/>
                        <a:t>allowing them to provide for their</a:t>
                      </a:r>
                      <a:r>
                        <a:rPr lang="en-GB" sz="1600" dirty="0" smtClean="0">
                          <a:solidFill>
                            <a:srgbClr val="FF0000"/>
                          </a:solidFill>
                        </a:rPr>
                        <a:t> families </a:t>
                      </a:r>
                      <a:r>
                        <a:rPr lang="en-GB" sz="1600" dirty="0" smtClean="0"/>
                        <a:t>and get out of poverty. Locals will also be able to pay for education for their </a:t>
                      </a:r>
                      <a:r>
                        <a:rPr lang="en-GB" sz="1600" dirty="0" smtClean="0">
                          <a:solidFill>
                            <a:srgbClr val="FF0000"/>
                          </a:solidFill>
                        </a:rPr>
                        <a:t>children</a:t>
                      </a:r>
                      <a:r>
                        <a:rPr lang="en-GB" sz="1600" dirty="0" smtClean="0"/>
                        <a:t>, allowing them to gain qualifications, secure a job and break the cycle of poverty. </a:t>
                      </a:r>
                      <a:r>
                        <a:rPr lang="en-GB" sz="1600" dirty="0" smtClean="0">
                          <a:solidFill>
                            <a:srgbClr val="00B050"/>
                          </a:solidFill>
                        </a:rPr>
                        <a:t>This highlights the social</a:t>
                      </a:r>
                      <a:r>
                        <a:rPr lang="en-GB" sz="1600" baseline="0" dirty="0" smtClean="0">
                          <a:solidFill>
                            <a:srgbClr val="00B050"/>
                          </a:solidFill>
                        </a:rPr>
                        <a:t> and economic </a:t>
                      </a:r>
                      <a:r>
                        <a:rPr lang="en-GB" sz="1600" dirty="0" smtClean="0">
                          <a:solidFill>
                            <a:srgbClr val="00B050"/>
                          </a:solidFill>
                        </a:rPr>
                        <a:t>benefit that commercial climbing can bring to the Sherpa’s and their families as well as the wider people of Nepal.</a:t>
                      </a:r>
                    </a:p>
                  </a:txBody>
                  <a:tcPr>
                    <a:lnL w="0">
                      <a:noFill/>
                    </a:lnL>
                    <a:lnR w="0">
                      <a:noFill/>
                    </a:lnR>
                    <a:lnT w="0">
                      <a:noFill/>
                    </a:lnT>
                    <a:lnB w="0">
                      <a:noFill/>
                    </a:lnB>
                  </a:tcPr>
                </a:tc>
                <a:extLst>
                  <a:ext uri="{0D108BD9-81ED-4DB2-BD59-A6C34878D82A}">
                    <a16:rowId xmlns:a16="http://schemas.microsoft.com/office/drawing/2014/main" val="2223381346"/>
                  </a:ext>
                </a:extLst>
              </a:tr>
            </a:tbl>
          </a:graphicData>
        </a:graphic>
      </p:graphicFrame>
      <p:pic>
        <p:nvPicPr>
          <p:cNvPr id="10" name="Picture 9" descr="Everest kalapatthar.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81762" y="595734"/>
            <a:ext cx="2324100" cy="3001604"/>
          </a:xfrm>
          <a:prstGeom prst="rect">
            <a:avLst/>
          </a:prstGeom>
          <a:noFill/>
          <a:extLst/>
        </p:spPr>
      </p:pic>
      <p:pic>
        <p:nvPicPr>
          <p:cNvPr id="11" name="Picture 6" descr="The Viral Photo of Mount Everest: The Untold Accounts of the People Who  Were There | GQ"/>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1762" y="3765785"/>
            <a:ext cx="2581275"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540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521" y="1408967"/>
            <a:ext cx="8720504" cy="5324535"/>
          </a:xfrm>
          <a:prstGeom prst="rect">
            <a:avLst/>
          </a:prstGeom>
          <a:noFill/>
        </p:spPr>
        <p:txBody>
          <a:bodyPr wrap="square" rtlCol="0">
            <a:spAutoFit/>
          </a:bodyPr>
          <a:lstStyle/>
          <a:p>
            <a:r>
              <a:rPr lang="en-GB" sz="2000" dirty="0">
                <a:solidFill>
                  <a:srgbClr val="00B0F0"/>
                </a:solidFill>
              </a:rPr>
              <a:t>One reason why commercial climbs should not be allowed to continue on Mount Everest is because of the environmental impacts. Large amounts of waste are left on the mountain by climbers, both litter and human waste. </a:t>
            </a:r>
            <a:r>
              <a:rPr lang="en-GB" sz="2000" dirty="0">
                <a:solidFill>
                  <a:srgbClr val="7030A0"/>
                </a:solidFill>
              </a:rPr>
              <a:t>In a recent CNN article, it was claimed that the Everest Cleaning Company cleared 6613 pounds of trash in their first year.</a:t>
            </a:r>
            <a:r>
              <a:rPr lang="en-GB" sz="2000" dirty="0">
                <a:solidFill>
                  <a:schemeClr val="accent5">
                    <a:lumMod val="75000"/>
                  </a:schemeClr>
                </a:solidFill>
              </a:rPr>
              <a:t> </a:t>
            </a:r>
            <a:r>
              <a:rPr lang="en-GB" sz="2000" dirty="0"/>
              <a:t>Waste left on </a:t>
            </a:r>
            <a:r>
              <a:rPr lang="en-GB" sz="2000" dirty="0"/>
              <a:t>M</a:t>
            </a:r>
            <a:r>
              <a:rPr lang="en-GB" sz="2000" dirty="0"/>
              <a:t>ount Everest causes environmental issues as new materials are being introduced to </a:t>
            </a:r>
            <a:r>
              <a:rPr lang="en-GB" sz="2000" dirty="0" smtClean="0"/>
              <a:t>habitats affecting </a:t>
            </a:r>
            <a:r>
              <a:rPr lang="en-GB" sz="2000" dirty="0" smtClean="0">
                <a:solidFill>
                  <a:srgbClr val="FF0000"/>
                </a:solidFill>
              </a:rPr>
              <a:t>wildlife</a:t>
            </a:r>
            <a:r>
              <a:rPr lang="en-GB" sz="2000" dirty="0" smtClean="0"/>
              <a:t>. </a:t>
            </a:r>
            <a:r>
              <a:rPr lang="en-GB" sz="2000" dirty="0"/>
              <a:t>Due to the isolated areas, this trash is very difficult to clear up, and will remain in the area </a:t>
            </a:r>
            <a:r>
              <a:rPr lang="en-GB" sz="2000" dirty="0" smtClean="0"/>
              <a:t>indefinitely ruining the natural beauty of the area for the </a:t>
            </a:r>
            <a:r>
              <a:rPr lang="en-GB" sz="2000" dirty="0" smtClean="0">
                <a:solidFill>
                  <a:srgbClr val="FF0000"/>
                </a:solidFill>
              </a:rPr>
              <a:t>Nepali and the climbers</a:t>
            </a:r>
            <a:r>
              <a:rPr lang="en-GB" sz="2000" dirty="0" smtClean="0"/>
              <a:t>. </a:t>
            </a:r>
            <a:r>
              <a:rPr lang="en-GB" sz="2000" dirty="0">
                <a:solidFill>
                  <a:srgbClr val="00B0F0"/>
                </a:solidFill>
              </a:rPr>
              <a:t>Human waste is just as much an environmental issue.</a:t>
            </a:r>
            <a:r>
              <a:rPr lang="en-GB" sz="2000" dirty="0">
                <a:solidFill>
                  <a:srgbClr val="C00000"/>
                </a:solidFill>
              </a:rPr>
              <a:t> </a:t>
            </a:r>
            <a:r>
              <a:rPr lang="en-GB" sz="2000" dirty="0">
                <a:solidFill>
                  <a:srgbClr val="7030A0"/>
                </a:solidFill>
              </a:rPr>
              <a:t>In </a:t>
            </a:r>
            <a:r>
              <a:rPr lang="en-GB" sz="2000" dirty="0" err="1">
                <a:solidFill>
                  <a:srgbClr val="7030A0"/>
                </a:solidFill>
              </a:rPr>
              <a:t>Gorak</a:t>
            </a:r>
            <a:r>
              <a:rPr lang="en-GB" sz="2000" dirty="0">
                <a:solidFill>
                  <a:srgbClr val="7030A0"/>
                </a:solidFill>
              </a:rPr>
              <a:t> </a:t>
            </a:r>
            <a:r>
              <a:rPr lang="en-GB" sz="2000" dirty="0" err="1">
                <a:solidFill>
                  <a:srgbClr val="7030A0"/>
                </a:solidFill>
              </a:rPr>
              <a:t>Shep</a:t>
            </a:r>
            <a:r>
              <a:rPr lang="en-GB" sz="2000" dirty="0">
                <a:solidFill>
                  <a:srgbClr val="7030A0"/>
                </a:solidFill>
              </a:rPr>
              <a:t> alone, 26,000 pounds of human waste has been dumped in the area.</a:t>
            </a:r>
            <a:r>
              <a:rPr lang="en-GB" sz="2000" dirty="0">
                <a:solidFill>
                  <a:srgbClr val="0070C0"/>
                </a:solidFill>
              </a:rPr>
              <a:t> </a:t>
            </a:r>
            <a:r>
              <a:rPr lang="en-GB" sz="2000" dirty="0"/>
              <a:t>At such a high altitude and such cold temperatures, human waste does not decompose and so will stay in the environment for a very long </a:t>
            </a:r>
            <a:r>
              <a:rPr lang="en-GB" sz="2000" dirty="0" smtClean="0"/>
              <a:t>time contaminating the water supply for the </a:t>
            </a:r>
            <a:r>
              <a:rPr lang="en-GB" sz="2000" dirty="0" smtClean="0">
                <a:solidFill>
                  <a:srgbClr val="FF0000"/>
                </a:solidFill>
              </a:rPr>
              <a:t>locals</a:t>
            </a:r>
            <a:r>
              <a:rPr lang="en-GB" sz="2000" dirty="0" smtClean="0"/>
              <a:t>. </a:t>
            </a:r>
            <a:r>
              <a:rPr lang="en-GB" sz="2000" dirty="0"/>
              <a:t>It is impossible to stop the production of human waste while humans are climbing, and because Mount Everest is such an isolated area, it isn’t possible to create a sewage system. </a:t>
            </a:r>
            <a:r>
              <a:rPr lang="en-GB" sz="2000" dirty="0"/>
              <a:t>For both litter and human waste, </a:t>
            </a:r>
            <a:r>
              <a:rPr lang="en-GB" sz="2000" dirty="0" err="1" smtClean="0">
                <a:solidFill>
                  <a:srgbClr val="FF0000"/>
                </a:solidFill>
              </a:rPr>
              <a:t>Sherpas</a:t>
            </a:r>
            <a:r>
              <a:rPr lang="en-GB" sz="2000" dirty="0" smtClean="0"/>
              <a:t> </a:t>
            </a:r>
            <a:r>
              <a:rPr lang="en-GB" sz="2000" dirty="0"/>
              <a:t>have to climb the mountain and bring large containers back down. </a:t>
            </a:r>
            <a:r>
              <a:rPr lang="en-GB" sz="2000" dirty="0"/>
              <a:t>This is a very dangerous job for them.</a:t>
            </a:r>
            <a:endParaRPr lang="en-GB" sz="2000" dirty="0"/>
          </a:p>
        </p:txBody>
      </p:sp>
      <p:sp>
        <p:nvSpPr>
          <p:cNvPr id="4" name="Title 3"/>
          <p:cNvSpPr>
            <a:spLocks noGrp="1"/>
          </p:cNvSpPr>
          <p:nvPr>
            <p:ph type="title"/>
          </p:nvPr>
        </p:nvSpPr>
        <p:spPr>
          <a:xfrm>
            <a:off x="466725" y="83404"/>
            <a:ext cx="8401050" cy="1325563"/>
          </a:xfrm>
        </p:spPr>
        <p:txBody>
          <a:bodyPr>
            <a:noAutofit/>
          </a:bodyPr>
          <a:lstStyle/>
          <a:p>
            <a:r>
              <a:rPr lang="en-GB" sz="3200" dirty="0" smtClean="0"/>
              <a:t>Sometimes there might be 2 points within the same paragraph – keep the same PEE structure.</a:t>
            </a:r>
            <a:endParaRPr lang="en-GB" sz="3200" dirty="0"/>
          </a:p>
        </p:txBody>
      </p:sp>
    </p:spTree>
    <p:extLst>
      <p:ext uri="{BB962C8B-B14F-4D97-AF65-F5344CB8AC3E}">
        <p14:creationId xmlns:p14="http://schemas.microsoft.com/office/powerpoint/2010/main" val="2010710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Notes xmlns="070f71ce-64c7-4b17-bb6b-21ebf0c6838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D00F0B-6AD8-4CBC-A4D3-990770454B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0f71ce-64c7-4b17-bb6b-21ebf0c68387"/>
    <ds:schemaRef ds:uri="8c49430d-f190-4cd8-83c3-84bb6a3d29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EE04A1B-4F18-46B4-8B52-F207F15F8493}">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8c49430d-f190-4cd8-83c3-84bb6a3d29af"/>
    <ds:schemaRef ds:uri="http://schemas.microsoft.com/office/2006/documentManagement/types"/>
    <ds:schemaRef ds:uri="070f71ce-64c7-4b17-bb6b-21ebf0c68387"/>
    <ds:schemaRef ds:uri="http://www.w3.org/XML/1998/namespace"/>
    <ds:schemaRef ds:uri="http://purl.org/dc/dcmitype/"/>
  </ds:schemaRefs>
</ds:datastoreItem>
</file>

<file path=customXml/itemProps3.xml><?xml version="1.0" encoding="utf-8"?>
<ds:datastoreItem xmlns:ds="http://schemas.openxmlformats.org/officeDocument/2006/customXml" ds:itemID="{2B10FFCB-4C97-4DEB-8AC9-347D07F515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1077</TotalTime>
  <Words>621</Words>
  <Application>Microsoft Office PowerPoint</Application>
  <PresentationFormat>On-screen Show (4:3)</PresentationFormat>
  <Paragraphs>17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Should commercial climbs of Mount Everest be stopped?</vt:lpstr>
      <vt:lpstr>Should commercial climbs of Mount Everest be stopped? Example paragraph</vt:lpstr>
      <vt:lpstr>Sometimes there might be 2 points within the same paragraph – keep the same PEE structure.</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Bilton, Jennifer</dc:creator>
  <cp:lastModifiedBy>Bilton, Jennifer</cp:lastModifiedBy>
  <cp:revision>156</cp:revision>
  <dcterms:created xsi:type="dcterms:W3CDTF">2021-07-06T10:58:01Z</dcterms:created>
  <dcterms:modified xsi:type="dcterms:W3CDTF">2023-01-23T12:14:22Z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y fmtid="{D5CDD505-2E9C-101B-9397-08002B2CF9AE}" pid="3" name="MediaServiceImageTags">
    <vt:lpwstr/>
  </property>
</Properties>
</file>