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2" r:id="rId5"/>
    <p:sldId id="264" r:id="rId6"/>
    <p:sldId id="261" r:id="rId7"/>
    <p:sldId id="263" r:id="rId8"/>
    <p:sldId id="265" r:id="rId9"/>
    <p:sldId id="2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8" d="100"/>
          <a:sy n="68" d="100"/>
        </p:scale>
        <p:origin x="780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A0C09-704F-4DD1-9EB4-6A741D01412A}" type="datetimeFigureOut">
              <a:rPr lang="en-GB" smtClean="0"/>
              <a:t>22/01/2023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B5698-FF39-47F2-B907-903BB176CD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5239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A0C09-704F-4DD1-9EB4-6A741D01412A}" type="datetimeFigureOut">
              <a:rPr lang="en-GB" smtClean="0"/>
              <a:t>22/01/2023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B5698-FF39-47F2-B907-903BB176CD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6723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A0C09-704F-4DD1-9EB4-6A741D01412A}" type="datetimeFigureOut">
              <a:rPr lang="en-GB" smtClean="0"/>
              <a:t>22/01/2023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B5698-FF39-47F2-B907-903BB176CD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0628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A0C09-704F-4DD1-9EB4-6A741D01412A}" type="datetimeFigureOut">
              <a:rPr lang="en-GB" smtClean="0"/>
              <a:t>22/01/2023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B5698-FF39-47F2-B907-903BB176CD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3984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A0C09-704F-4DD1-9EB4-6A741D01412A}" type="datetimeFigureOut">
              <a:rPr lang="en-GB" smtClean="0"/>
              <a:t>22/01/2023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B5698-FF39-47F2-B907-903BB176CD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622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A0C09-704F-4DD1-9EB4-6A741D01412A}" type="datetimeFigureOut">
              <a:rPr lang="en-GB" smtClean="0"/>
              <a:t>22/01/2023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B5698-FF39-47F2-B907-903BB176CD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9234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A0C09-704F-4DD1-9EB4-6A741D01412A}" type="datetimeFigureOut">
              <a:rPr lang="en-GB" smtClean="0"/>
              <a:t>22/01/2023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B5698-FF39-47F2-B907-903BB176CD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017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A0C09-704F-4DD1-9EB4-6A741D01412A}" type="datetimeFigureOut">
              <a:rPr lang="en-GB" smtClean="0"/>
              <a:t>22/01/2023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B5698-FF39-47F2-B907-903BB176CD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4996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A0C09-704F-4DD1-9EB4-6A741D01412A}" type="datetimeFigureOut">
              <a:rPr lang="en-GB" smtClean="0"/>
              <a:t>22/01/2023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B5698-FF39-47F2-B907-903BB176CD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586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A0C09-704F-4DD1-9EB4-6A741D01412A}" type="datetimeFigureOut">
              <a:rPr lang="en-GB" smtClean="0"/>
              <a:t>22/01/2023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B5698-FF39-47F2-B907-903BB176CD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5525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A0C09-704F-4DD1-9EB4-6A741D01412A}" type="datetimeFigureOut">
              <a:rPr lang="en-GB" smtClean="0"/>
              <a:t>22/01/2023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B5698-FF39-47F2-B907-903BB176CD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6008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A0C09-704F-4DD1-9EB4-6A741D01412A}" type="datetimeFigureOut">
              <a:rPr lang="en-GB" smtClean="0"/>
              <a:t>22/01/2023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B5698-FF39-47F2-B907-903BB176CD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247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7.wdp"/><Relationship Id="rId18" Type="http://schemas.openxmlformats.org/officeDocument/2006/relationships/image" Target="../media/image29.png"/><Relationship Id="rId26" Type="http://schemas.openxmlformats.org/officeDocument/2006/relationships/image" Target="../media/image33.png"/><Relationship Id="rId39" Type="http://schemas.microsoft.com/office/2007/relationships/hdphoto" Target="../media/hdphoto20.wdp"/><Relationship Id="rId3" Type="http://schemas.microsoft.com/office/2007/relationships/hdphoto" Target="../media/hdphoto2.wdp"/><Relationship Id="rId21" Type="http://schemas.microsoft.com/office/2007/relationships/hdphoto" Target="../media/hdphoto11.wdp"/><Relationship Id="rId34" Type="http://schemas.openxmlformats.org/officeDocument/2006/relationships/image" Target="../media/image37.png"/><Relationship Id="rId42" Type="http://schemas.openxmlformats.org/officeDocument/2006/relationships/image" Target="../media/image41.png"/><Relationship Id="rId47" Type="http://schemas.microsoft.com/office/2007/relationships/hdphoto" Target="../media/hdphoto24.wdp"/><Relationship Id="rId7" Type="http://schemas.microsoft.com/office/2007/relationships/hdphoto" Target="../media/hdphoto4.wdp"/><Relationship Id="rId12" Type="http://schemas.openxmlformats.org/officeDocument/2006/relationships/image" Target="../media/image26.png"/><Relationship Id="rId17" Type="http://schemas.microsoft.com/office/2007/relationships/hdphoto" Target="../media/hdphoto9.wdp"/><Relationship Id="rId25" Type="http://schemas.microsoft.com/office/2007/relationships/hdphoto" Target="../media/hdphoto13.wdp"/><Relationship Id="rId33" Type="http://schemas.microsoft.com/office/2007/relationships/hdphoto" Target="../media/hdphoto17.wdp"/><Relationship Id="rId38" Type="http://schemas.openxmlformats.org/officeDocument/2006/relationships/image" Target="../media/image39.png"/><Relationship Id="rId46" Type="http://schemas.openxmlformats.org/officeDocument/2006/relationships/image" Target="../media/image43.png"/><Relationship Id="rId2" Type="http://schemas.openxmlformats.org/officeDocument/2006/relationships/image" Target="../media/image21.png"/><Relationship Id="rId16" Type="http://schemas.openxmlformats.org/officeDocument/2006/relationships/image" Target="../media/image28.png"/><Relationship Id="rId20" Type="http://schemas.openxmlformats.org/officeDocument/2006/relationships/image" Target="../media/image30.png"/><Relationship Id="rId29" Type="http://schemas.microsoft.com/office/2007/relationships/hdphoto" Target="../media/hdphoto15.wdp"/><Relationship Id="rId41" Type="http://schemas.microsoft.com/office/2007/relationships/hdphoto" Target="../media/hdphoto2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microsoft.com/office/2007/relationships/hdphoto" Target="../media/hdphoto6.wdp"/><Relationship Id="rId24" Type="http://schemas.openxmlformats.org/officeDocument/2006/relationships/image" Target="../media/image32.png"/><Relationship Id="rId32" Type="http://schemas.openxmlformats.org/officeDocument/2006/relationships/image" Target="../media/image36.png"/><Relationship Id="rId37" Type="http://schemas.microsoft.com/office/2007/relationships/hdphoto" Target="../media/hdphoto19.wdp"/><Relationship Id="rId40" Type="http://schemas.openxmlformats.org/officeDocument/2006/relationships/image" Target="../media/image40.png"/><Relationship Id="rId45" Type="http://schemas.microsoft.com/office/2007/relationships/hdphoto" Target="../media/hdphoto23.wdp"/><Relationship Id="rId5" Type="http://schemas.microsoft.com/office/2007/relationships/hdphoto" Target="../media/hdphoto3.wdp"/><Relationship Id="rId15" Type="http://schemas.microsoft.com/office/2007/relationships/hdphoto" Target="../media/hdphoto8.wdp"/><Relationship Id="rId23" Type="http://schemas.microsoft.com/office/2007/relationships/hdphoto" Target="../media/hdphoto12.wdp"/><Relationship Id="rId28" Type="http://schemas.openxmlformats.org/officeDocument/2006/relationships/image" Target="../media/image34.png"/><Relationship Id="rId36" Type="http://schemas.openxmlformats.org/officeDocument/2006/relationships/image" Target="../media/image38.png"/><Relationship Id="rId10" Type="http://schemas.openxmlformats.org/officeDocument/2006/relationships/image" Target="../media/image25.png"/><Relationship Id="rId19" Type="http://schemas.microsoft.com/office/2007/relationships/hdphoto" Target="../media/hdphoto10.wdp"/><Relationship Id="rId31" Type="http://schemas.microsoft.com/office/2007/relationships/hdphoto" Target="../media/hdphoto16.wdp"/><Relationship Id="rId44" Type="http://schemas.openxmlformats.org/officeDocument/2006/relationships/image" Target="../media/image42.png"/><Relationship Id="rId4" Type="http://schemas.openxmlformats.org/officeDocument/2006/relationships/image" Target="../media/image22.png"/><Relationship Id="rId9" Type="http://schemas.microsoft.com/office/2007/relationships/hdphoto" Target="../media/hdphoto5.wdp"/><Relationship Id="rId14" Type="http://schemas.openxmlformats.org/officeDocument/2006/relationships/image" Target="../media/image27.png"/><Relationship Id="rId22" Type="http://schemas.openxmlformats.org/officeDocument/2006/relationships/image" Target="../media/image31.png"/><Relationship Id="rId27" Type="http://schemas.microsoft.com/office/2007/relationships/hdphoto" Target="../media/hdphoto14.wdp"/><Relationship Id="rId30" Type="http://schemas.openxmlformats.org/officeDocument/2006/relationships/image" Target="../media/image35.png"/><Relationship Id="rId35" Type="http://schemas.microsoft.com/office/2007/relationships/hdphoto" Target="../media/hdphoto18.wdp"/><Relationship Id="rId43" Type="http://schemas.microsoft.com/office/2007/relationships/hdphoto" Target="../media/hdphoto22.wdp"/><Relationship Id="rId48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263800" y="5829845"/>
            <a:ext cx="9297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u="sng" dirty="0" smtClean="0"/>
              <a:t>Conducting Market Research</a:t>
            </a:r>
            <a:endParaRPr lang="en-GB" sz="4000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209873" y="315360"/>
            <a:ext cx="3175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In year </a:t>
            </a:r>
            <a:r>
              <a:rPr lang="en-GB" dirty="0" smtClean="0"/>
              <a:t>8, </a:t>
            </a:r>
            <a:r>
              <a:rPr lang="en-GB" dirty="0" smtClean="0"/>
              <a:t>students conduct several forms of market research to help them understand their customer and the market which they product will fit into. </a:t>
            </a:r>
          </a:p>
          <a:p>
            <a:r>
              <a:rPr lang="en-GB" dirty="0" smtClean="0"/>
              <a:t>Students will: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Investigate </a:t>
            </a:r>
            <a:r>
              <a:rPr lang="en-GB" dirty="0" smtClean="0"/>
              <a:t>the work of </a:t>
            </a:r>
            <a:r>
              <a:rPr lang="en-GB" dirty="0" smtClean="0"/>
              <a:t>Morag Myerscough</a:t>
            </a: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Research and evaluate inspiration products which are already on sale. </a:t>
            </a: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Research in store point of purchase stands</a:t>
            </a: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Plan and conduct a customer interview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Analyse the responses from their customer interview to identify design possibilities.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18910" t="24910" r="53681" b="17232"/>
          <a:stretch/>
        </p:blipFill>
        <p:spPr>
          <a:xfrm>
            <a:off x="3564320" y="1186725"/>
            <a:ext cx="2876116" cy="34134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298"/>
          <a:stretch/>
        </p:blipFill>
        <p:spPr>
          <a:xfrm>
            <a:off x="6619883" y="968122"/>
            <a:ext cx="2327517" cy="38506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56930" t="26389" r="10566" b="6770"/>
          <a:stretch/>
        </p:blipFill>
        <p:spPr>
          <a:xfrm>
            <a:off x="9126847" y="1254541"/>
            <a:ext cx="2835067" cy="327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785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566706" y="473310"/>
            <a:ext cx="13593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u="sng" dirty="0" smtClean="0"/>
              <a:t>Existing Product Analysis</a:t>
            </a:r>
            <a:endParaRPr lang="en-GB" sz="4000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4585740" y="1895998"/>
            <a:ext cx="2335757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The selected products have bee thoroughly analysed using all the support questions provided to guide their analysis. </a:t>
            </a:r>
            <a:endParaRPr lang="en-GB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4585739" y="2885429"/>
            <a:ext cx="2335757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High quality vocabulary has been used throughout the analysis. </a:t>
            </a:r>
            <a:endParaRPr lang="en-GB" sz="1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8910" t="24910" r="53681" b="17232"/>
          <a:stretch/>
        </p:blipFill>
        <p:spPr>
          <a:xfrm>
            <a:off x="200859" y="1261966"/>
            <a:ext cx="4244153" cy="50370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1822" t="23125" r="53179" b="12054"/>
          <a:stretch/>
        </p:blipFill>
        <p:spPr>
          <a:xfrm rot="16200000">
            <a:off x="7847855" y="1194901"/>
            <a:ext cx="3431956" cy="50032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85739" y="3515651"/>
            <a:ext cx="2335757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All responses are fully explained / justified with links to possible users, function, cost etc.</a:t>
            </a:r>
            <a:endParaRPr lang="en-GB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4585738" y="4330539"/>
            <a:ext cx="2335757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Presentation has been considered.</a:t>
            </a:r>
            <a:endParaRPr lang="en-GB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4585738" y="4776095"/>
            <a:ext cx="2335757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The research carried out informs future design and project decisions.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972091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566706" y="119921"/>
            <a:ext cx="13593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u="sng" dirty="0" smtClean="0"/>
              <a:t>The Work of Others – Designer Research</a:t>
            </a:r>
            <a:endParaRPr lang="en-GB" sz="4000" b="1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2332713" y="5688934"/>
            <a:ext cx="2653259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Students have carried out detailed research at home to explore the work of </a:t>
            </a:r>
            <a:r>
              <a:rPr lang="en-GB" sz="1200" dirty="0" smtClean="0"/>
              <a:t>Morag Myerscough. </a:t>
            </a:r>
            <a:r>
              <a:rPr lang="en-GB" sz="1200" dirty="0" smtClean="0"/>
              <a:t>This knowledge has been used to answer questions about the designer. 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7329044" y="5848397"/>
            <a:ext cx="2653259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Students have responded to the provided questions about the designer in detail, explaining and justifying their comments. </a:t>
            </a:r>
            <a:endParaRPr lang="en-GB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9024854" y="1043671"/>
            <a:ext cx="265325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High quality vocabulary has been used in their work.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4646050" y="859006"/>
            <a:ext cx="3336785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Students have shown a creative flare for presenting their work. Different materials, collage techniques and additional pattern have been added to create an exciting page.</a:t>
            </a:r>
            <a:endParaRPr lang="en-GB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181184" y="930120"/>
            <a:ext cx="3336785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Without copying the work of the designer, students have been able to represent the style of the designer in their own work. </a:t>
            </a:r>
            <a:endParaRPr lang="en-GB" sz="1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298"/>
          <a:stretch/>
        </p:blipFill>
        <p:spPr>
          <a:xfrm>
            <a:off x="9699383" y="1728676"/>
            <a:ext cx="2327517" cy="38506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31579" t="17160" r="33881" b="14200"/>
          <a:stretch/>
        </p:blipFill>
        <p:spPr>
          <a:xfrm rot="10800000">
            <a:off x="7342861" y="1728676"/>
            <a:ext cx="2293249" cy="38891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31086" t="16502" r="33881" b="14857"/>
          <a:stretch/>
        </p:blipFill>
        <p:spPr>
          <a:xfrm rot="10800000">
            <a:off x="4920272" y="1690153"/>
            <a:ext cx="2326010" cy="38891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l="30592" t="16502" r="34375" b="14857"/>
          <a:stretch/>
        </p:blipFill>
        <p:spPr>
          <a:xfrm rot="10800000">
            <a:off x="2534046" y="1728676"/>
            <a:ext cx="2326010" cy="38891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l="30757" t="15406" r="33388" b="17270"/>
          <a:stretch/>
        </p:blipFill>
        <p:spPr>
          <a:xfrm rot="10800000">
            <a:off x="108200" y="1728676"/>
            <a:ext cx="2380610" cy="381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390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566706" y="119921"/>
            <a:ext cx="13593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u="sng" dirty="0" smtClean="0"/>
              <a:t>Plan &amp; Conduct A Client Interview</a:t>
            </a:r>
            <a:endParaRPr lang="en-GB" sz="4000" b="1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4411562" y="1627110"/>
            <a:ext cx="3390355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Relevant and useful questions have been planned. The student has considered what information they need to find out and how useful the questions will be to their project. 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4411562" y="2784486"/>
            <a:ext cx="3390355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The customer’s responses have been recorded in detail.</a:t>
            </a:r>
            <a:endParaRPr lang="en-GB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4411561" y="3572530"/>
            <a:ext cx="3390355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The student has been able to analyse the responses given and draw design possibilities from their responses. Possible products and product features have been identified. </a:t>
            </a:r>
            <a:endParaRPr lang="en-GB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4411561" y="4759699"/>
            <a:ext cx="3402949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Students will use this information to guide the development of a design brief, specification and product ideas. </a:t>
            </a:r>
            <a:endParaRPr lang="en-GB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7515" t="26910" r="9298" b="4861"/>
          <a:stretch/>
        </p:blipFill>
        <p:spPr>
          <a:xfrm>
            <a:off x="8000999" y="1251722"/>
            <a:ext cx="3957949" cy="45749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6930" t="26389" r="10566" b="6770"/>
          <a:stretch/>
        </p:blipFill>
        <p:spPr>
          <a:xfrm>
            <a:off x="268063" y="1251722"/>
            <a:ext cx="3957011" cy="457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55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3447" t="37054" r="17137" b="26518"/>
          <a:stretch/>
        </p:blipFill>
        <p:spPr>
          <a:xfrm>
            <a:off x="447696" y="1497333"/>
            <a:ext cx="5065699" cy="35269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2543" t="43482" r="14727" b="9554"/>
          <a:stretch/>
        </p:blipFill>
        <p:spPr>
          <a:xfrm>
            <a:off x="5827929" y="244639"/>
            <a:ext cx="6096283" cy="49181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566707" y="244639"/>
            <a:ext cx="70945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u="sng" dirty="0" smtClean="0"/>
              <a:t>Profiling The Customer &amp; </a:t>
            </a:r>
          </a:p>
          <a:p>
            <a:pPr algn="ctr"/>
            <a:r>
              <a:rPr lang="en-GB" sz="3200" b="1" u="sng" dirty="0" smtClean="0"/>
              <a:t>Defining The Design Challenge</a:t>
            </a:r>
            <a:endParaRPr lang="en-GB" sz="3200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3248841" y="5292113"/>
            <a:ext cx="2264554" cy="13849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The customer profile is detailed and allows the reader to understand who the customer is, their interests, hobbies, challenges and all relevant information for the contextual challenge. </a:t>
            </a:r>
            <a:endParaRPr lang="en-GB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133164" y="5162805"/>
            <a:ext cx="26989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Students use their interview responses to create a customer profile and identify possible design challenges which could be addressed for their customer. 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5700321" y="5292113"/>
            <a:ext cx="1983179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A wide variety of possible design challenges have been identified using the previous research and customer profile. </a:t>
            </a:r>
            <a:endParaRPr lang="en-GB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7870426" y="5292113"/>
            <a:ext cx="1983179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All design challenges are broad and do not identify a specific product, this allows the student to design a range of different products to resolve the challenge.</a:t>
            </a:r>
            <a:endParaRPr lang="en-GB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10040531" y="5292112"/>
            <a:ext cx="1983179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The chosen product directions </a:t>
            </a:r>
            <a:r>
              <a:rPr lang="en-GB" sz="1200" dirty="0" smtClean="0"/>
              <a:t>are</a:t>
            </a:r>
            <a:r>
              <a:rPr lang="en-GB" sz="1200" dirty="0" smtClean="0"/>
              <a:t> broad, link to the context of the project and the decisions are fully explained with links to the customer.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789024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550634" y="1939202"/>
            <a:ext cx="3390355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All the WWWWWH questions have been responded to, this allows the brief to be comprehensive and thorough.</a:t>
            </a:r>
            <a:endParaRPr lang="en-GB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2305586" y="18527"/>
            <a:ext cx="5633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u="sng" dirty="0" smtClean="0"/>
              <a:t>Writing a Design Brief</a:t>
            </a:r>
            <a:endParaRPr lang="en-GB" sz="4000" b="1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8550634" y="2866153"/>
            <a:ext cx="3390355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All decisions have been written in full sentences.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8550632" y="3423772"/>
            <a:ext cx="3390355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All decisions link to the previous research e.g. customer interview, existing product analysis, contextual analysis. </a:t>
            </a:r>
            <a:endParaRPr lang="en-GB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8550632" y="4350723"/>
            <a:ext cx="3390355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All decisions are </a:t>
            </a:r>
            <a:r>
              <a:rPr lang="en-GB" sz="1200" dirty="0" smtClean="0"/>
              <a:t>explained.</a:t>
            </a:r>
            <a:endParaRPr lang="en-GB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2443" t="36339" r="14226" b="8482"/>
          <a:stretch/>
        </p:blipFill>
        <p:spPr>
          <a:xfrm>
            <a:off x="2849429" y="1121750"/>
            <a:ext cx="5343560" cy="49733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1442" y="975010"/>
            <a:ext cx="2361205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In year </a:t>
            </a:r>
            <a:r>
              <a:rPr lang="en-GB" sz="1600" dirty="0" smtClean="0"/>
              <a:t>8, </a:t>
            </a:r>
            <a:r>
              <a:rPr lang="en-GB" sz="1600" dirty="0" smtClean="0"/>
              <a:t>students work </a:t>
            </a:r>
            <a:r>
              <a:rPr lang="en-GB" sz="1600" dirty="0" smtClean="0"/>
              <a:t>with </a:t>
            </a:r>
            <a:r>
              <a:rPr lang="en-GB" sz="1600" dirty="0" smtClean="0"/>
              <a:t>live design </a:t>
            </a:r>
            <a:r>
              <a:rPr lang="en-GB" sz="1600" dirty="0" smtClean="0"/>
              <a:t>challenges. </a:t>
            </a:r>
            <a:r>
              <a:rPr lang="en-GB" sz="1600" dirty="0" smtClean="0"/>
              <a:t>This allows them to select a customer and design a product for that specific person. After they have carried out market research they can then develop their own brief and </a:t>
            </a:r>
            <a:r>
              <a:rPr lang="en-GB" sz="1600" dirty="0" smtClean="0"/>
              <a:t>specifications. </a:t>
            </a:r>
            <a:r>
              <a:rPr lang="en-GB" sz="1600" dirty="0" smtClean="0"/>
              <a:t>The design brief should state their intentions for their designs and the specification should give guiding rules to ensure the products meet the customer’s and contextual requirements. </a:t>
            </a:r>
            <a:r>
              <a:rPr lang="en-GB" sz="1600" dirty="0" smtClean="0"/>
              <a:t>Some students are also able to justify / explain the rules which they set and how they relate to their market research.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168137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442" y="975010"/>
            <a:ext cx="2361205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In year </a:t>
            </a:r>
            <a:r>
              <a:rPr lang="en-GB" sz="1600" dirty="0" smtClean="0"/>
              <a:t>8, </a:t>
            </a:r>
            <a:r>
              <a:rPr lang="en-GB" sz="1600" dirty="0" smtClean="0"/>
              <a:t>students work </a:t>
            </a:r>
            <a:r>
              <a:rPr lang="en-GB" sz="1600" dirty="0" smtClean="0"/>
              <a:t>with </a:t>
            </a:r>
            <a:r>
              <a:rPr lang="en-GB" sz="1600" dirty="0" smtClean="0"/>
              <a:t>live design </a:t>
            </a:r>
            <a:r>
              <a:rPr lang="en-GB" sz="1600" dirty="0" smtClean="0"/>
              <a:t>challenges. </a:t>
            </a:r>
            <a:r>
              <a:rPr lang="en-GB" sz="1600" dirty="0" smtClean="0"/>
              <a:t>This allows them to select a customer and design a product for that specific person. After they have carried out market research they can then develop their own brief and </a:t>
            </a:r>
            <a:r>
              <a:rPr lang="en-GB" sz="1600" dirty="0" smtClean="0"/>
              <a:t>specifications. </a:t>
            </a:r>
            <a:r>
              <a:rPr lang="en-GB" sz="1600" dirty="0" smtClean="0"/>
              <a:t>The design brief should state their intentions for their designs and the specification should give guiding rules to ensure the products meet the customer’s and contextual requirements. </a:t>
            </a:r>
            <a:r>
              <a:rPr lang="en-GB" sz="1600" dirty="0" smtClean="0"/>
              <a:t>Some students are also able to justify / explain the rules which they set and how they relate to their market research.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6897187" y="4461821"/>
            <a:ext cx="428461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A variety of</a:t>
            </a:r>
            <a:r>
              <a:rPr lang="en-GB" sz="1200" dirty="0" smtClean="0"/>
              <a:t> </a:t>
            </a:r>
            <a:r>
              <a:rPr lang="en-GB" sz="1200" dirty="0" smtClean="0"/>
              <a:t>rules have been written to guide the development of a product which will meet the customer’s needs. </a:t>
            </a:r>
            <a:endParaRPr lang="en-GB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-1323584" y="133279"/>
            <a:ext cx="95493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u="sng" dirty="0" smtClean="0"/>
              <a:t>Writing a Design Specification</a:t>
            </a:r>
            <a:endParaRPr lang="en-GB" sz="4000" b="1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6897186" y="5097210"/>
            <a:ext cx="428461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All decisions are based upon previous research, such as the customer interview and existing product analysis. 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6897186" y="5723566"/>
            <a:ext cx="4284619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All rules are focused and distinct.</a:t>
            </a:r>
            <a:endParaRPr lang="en-GB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320" t="22411" r="53982" b="14910"/>
          <a:stretch/>
        </p:blipFill>
        <p:spPr>
          <a:xfrm>
            <a:off x="2765868" y="975010"/>
            <a:ext cx="3908099" cy="55761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1640" t="36339" r="15430" b="8482"/>
          <a:stretch/>
        </p:blipFill>
        <p:spPr>
          <a:xfrm>
            <a:off x="6897189" y="251673"/>
            <a:ext cx="4284618" cy="40364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97186" y="6165256"/>
            <a:ext cx="428461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Some rules have been justified with links to previous research or the customer’s needs.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55186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3447" t="34553" r="14827" b="10803"/>
          <a:stretch/>
        </p:blipFill>
        <p:spPr>
          <a:xfrm rot="16200000">
            <a:off x="246935" y="262515"/>
            <a:ext cx="2556305" cy="24754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4451" t="38482" r="16032" b="10982"/>
          <a:stretch/>
        </p:blipFill>
        <p:spPr>
          <a:xfrm rot="16200000">
            <a:off x="3159112" y="269889"/>
            <a:ext cx="2556305" cy="24606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52343" t="36518" r="16635" b="12054"/>
          <a:stretch/>
        </p:blipFill>
        <p:spPr>
          <a:xfrm rot="16200000">
            <a:off x="9370647" y="317978"/>
            <a:ext cx="2556306" cy="23825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51540" t="34553" r="16634" b="14375"/>
          <a:stretch/>
        </p:blipFill>
        <p:spPr>
          <a:xfrm>
            <a:off x="6150873" y="231113"/>
            <a:ext cx="2823360" cy="25472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53648" t="50089" r="19747" b="21161"/>
          <a:stretch/>
        </p:blipFill>
        <p:spPr>
          <a:xfrm>
            <a:off x="3328535" y="3783816"/>
            <a:ext cx="4338112" cy="26356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52644" t="38839" r="15530" b="9197"/>
          <a:stretch/>
        </p:blipFill>
        <p:spPr>
          <a:xfrm>
            <a:off x="188908" y="3783816"/>
            <a:ext cx="2880948" cy="26446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92529" y="2886284"/>
            <a:ext cx="5584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u="sng" dirty="0" smtClean="0"/>
              <a:t>Generating Design Ideas</a:t>
            </a:r>
            <a:endParaRPr lang="en-GB" sz="4000" b="1" u="sng" dirty="0"/>
          </a:p>
        </p:txBody>
      </p:sp>
      <p:sp>
        <p:nvSpPr>
          <p:cNvPr id="13" name="TextBox 12"/>
          <p:cNvSpPr txBox="1"/>
          <p:nvPr/>
        </p:nvSpPr>
        <p:spPr>
          <a:xfrm>
            <a:off x="7796408" y="3072780"/>
            <a:ext cx="4245538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Students have been able to create  wide range of designs to resolve their design brief .</a:t>
            </a:r>
            <a:endParaRPr lang="en-GB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7796408" y="3681549"/>
            <a:ext cx="4245538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Students have been able to show innovation, creating new, interesting and exciting design concepts. </a:t>
            </a:r>
            <a:endParaRPr lang="en-GB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7796408" y="4312795"/>
            <a:ext cx="4245538" cy="2769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Designs are clearly communicated using 3D and 2D sketches</a:t>
            </a:r>
            <a:endParaRPr lang="en-GB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7796408" y="4741022"/>
            <a:ext cx="4245538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Designs are often shown from multiple views to help communicate the ideas clearly.</a:t>
            </a:r>
            <a:endParaRPr lang="en-GB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7796408" y="5353915"/>
            <a:ext cx="4245538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Designs are thoroughly annotated to explain material choices, functions, design features, dimensions etc. </a:t>
            </a:r>
            <a:endParaRPr lang="en-GB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7796408" y="5966808"/>
            <a:ext cx="4245538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2 Design strategies have been used to generate the ideas – Jack Straws and Inspired Designs.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009432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799470" y="482184"/>
            <a:ext cx="9115421" cy="5609127"/>
            <a:chOff x="402020" y="425914"/>
            <a:chExt cx="11147113" cy="643208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44" t="4267" r="4733" b="53627"/>
            <a:stretch/>
          </p:blipFill>
          <p:spPr>
            <a:xfrm rot="16200000">
              <a:off x="7260672" y="2395807"/>
              <a:ext cx="1262021" cy="196678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175"/>
            <a:stretch/>
          </p:blipFill>
          <p:spPr>
            <a:xfrm>
              <a:off x="1888995" y="2586094"/>
              <a:ext cx="1658800" cy="178762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28" t="5408" r="3832" b="49830"/>
            <a:stretch/>
          </p:blipFill>
          <p:spPr>
            <a:xfrm rot="16200000">
              <a:off x="7230239" y="3743914"/>
              <a:ext cx="1368993" cy="192067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44" t="2752" r="18731" b="6771"/>
            <a:stretch/>
          </p:blipFill>
          <p:spPr>
            <a:xfrm rot="16200000">
              <a:off x="7883782" y="4481921"/>
              <a:ext cx="1254029" cy="305468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51" t="2239" r="6422" b="52148"/>
            <a:stretch/>
          </p:blipFill>
          <p:spPr>
            <a:xfrm rot="16200000">
              <a:off x="3977458" y="2123865"/>
              <a:ext cx="1450383" cy="235687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5" t="11414" r="52625" b="63673"/>
            <a:stretch/>
          </p:blipFill>
          <p:spPr>
            <a:xfrm rot="16200000">
              <a:off x="5156035" y="4181155"/>
              <a:ext cx="2124978" cy="155539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174" t="1814" r="7175" b="57234"/>
            <a:stretch/>
          </p:blipFill>
          <p:spPr>
            <a:xfrm rot="16200000">
              <a:off x="8431282" y="1277853"/>
              <a:ext cx="1121262" cy="181940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70" t="65038" r="10833" b="18120"/>
            <a:stretch/>
          </p:blipFill>
          <p:spPr>
            <a:xfrm rot="16200000">
              <a:off x="8072134" y="3510217"/>
              <a:ext cx="2695074" cy="115503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25" t="13882" r="16551" b="17546"/>
            <a:stretch/>
          </p:blipFill>
          <p:spPr>
            <a:xfrm rot="16200000">
              <a:off x="6577825" y="1130214"/>
              <a:ext cx="1313117" cy="192948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11" t="8830" r="12623" b="4152"/>
            <a:stretch/>
          </p:blipFill>
          <p:spPr>
            <a:xfrm rot="16200000">
              <a:off x="2168956" y="415536"/>
              <a:ext cx="1101141" cy="321274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8" t="3682" r="50736" b="58424"/>
            <a:stretch/>
          </p:blipFill>
          <p:spPr>
            <a:xfrm rot="16200000">
              <a:off x="455804" y="4252505"/>
              <a:ext cx="1183264" cy="129083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30" t="51930" r="4576" b="9534"/>
            <a:stretch/>
          </p:blipFill>
          <p:spPr>
            <a:xfrm rot="16200000">
              <a:off x="4460570" y="853568"/>
              <a:ext cx="1642476" cy="194036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53" t="3226" r="8491" b="65897"/>
            <a:stretch/>
          </p:blipFill>
          <p:spPr>
            <a:xfrm rot="16200000">
              <a:off x="10053931" y="5006949"/>
              <a:ext cx="1115952" cy="1292155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0" t="59951" r="50441" b="15838"/>
            <a:stretch/>
          </p:blipFill>
          <p:spPr>
            <a:xfrm rot="16200000">
              <a:off x="327666" y="2784705"/>
              <a:ext cx="1870628" cy="126542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0" cstate="print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81" t="56153" r="21861" b="9462"/>
            <a:stretch/>
          </p:blipFill>
          <p:spPr>
            <a:xfrm rot="16200000">
              <a:off x="1797031" y="4171525"/>
              <a:ext cx="1530000" cy="189797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2" cstate="print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3" t="8468" r="71739" b="65341"/>
            <a:stretch/>
          </p:blipFill>
          <p:spPr>
            <a:xfrm rot="16200000">
              <a:off x="5975899" y="5753988"/>
              <a:ext cx="758715" cy="122733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4" cstate="print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56" t="59530" r="6954" b="16754"/>
            <a:stretch/>
          </p:blipFill>
          <p:spPr>
            <a:xfrm rot="16200000">
              <a:off x="9897356" y="3822629"/>
              <a:ext cx="1349211" cy="117889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6" cstate="print">
              <a:extLst>
                <a:ext uri="{BEBA8EAE-BF5A-486C-A8C5-ECC9F3942E4B}">
                  <a14:imgProps xmlns:a14="http://schemas.microsoft.com/office/drawing/2010/main">
                    <a14:imgLayer r:embed="rId3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86" t="55070" r="-2335" b="6834"/>
            <a:stretch/>
          </p:blipFill>
          <p:spPr>
            <a:xfrm rot="16200000">
              <a:off x="3608065" y="3802967"/>
              <a:ext cx="1748908" cy="1916612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8" cstate="print">
              <a:extLst>
                <a:ext uri="{BEBA8EAE-BF5A-486C-A8C5-ECC9F3942E4B}">
                  <a14:imgProps xmlns:a14="http://schemas.microsoft.com/office/drawing/2010/main">
                    <a14:imgLayer r:embed="rId3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03" t="55796" r="8206" b="5156"/>
            <a:stretch/>
          </p:blipFill>
          <p:spPr>
            <a:xfrm rot="16200000">
              <a:off x="10221330" y="2446218"/>
              <a:ext cx="1088990" cy="1566617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0" cstate="print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60" t="4493" r="1558" b="65031"/>
            <a:stretch/>
          </p:blipFill>
          <p:spPr>
            <a:xfrm rot="16200000">
              <a:off x="5655407" y="2578328"/>
              <a:ext cx="1615624" cy="128270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2" cstate="print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96" t="50835" r="10209" b="10594"/>
            <a:stretch/>
          </p:blipFill>
          <p:spPr>
            <a:xfrm rot="16200000">
              <a:off x="3801938" y="5211467"/>
              <a:ext cx="1368446" cy="192462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4" cstate="print">
              <a:extLst>
                <a:ext uri="{BEBA8EAE-BF5A-486C-A8C5-ECC9F3942E4B}">
                  <a14:imgProps xmlns:a14="http://schemas.microsoft.com/office/drawing/2010/main">
                    <a14:imgLayer r:embed="rId4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50" t="48607" r="2097" b="8937"/>
            <a:stretch/>
          </p:blipFill>
          <p:spPr>
            <a:xfrm rot="16200000">
              <a:off x="2150196" y="5343551"/>
              <a:ext cx="1033781" cy="171352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6" cstate="print">
              <a:extLst>
                <a:ext uri="{BEBA8EAE-BF5A-486C-A8C5-ECC9F3942E4B}">
                  <a14:imgProps xmlns:a14="http://schemas.microsoft.com/office/drawing/2010/main">
                    <a14:imgLayer r:embed="rId4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08" t="3181" r="11822" b="52534"/>
            <a:stretch/>
          </p:blipFill>
          <p:spPr>
            <a:xfrm rot="16200000">
              <a:off x="10121019" y="1390063"/>
              <a:ext cx="1099722" cy="1573446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48"/>
            <a:srcRect l="31743" t="18696" r="35526" b="51041"/>
            <a:stretch/>
          </p:blipFill>
          <p:spPr>
            <a:xfrm rot="10800000">
              <a:off x="8215072" y="425914"/>
              <a:ext cx="1757225" cy="1218579"/>
            </a:xfrm>
            <a:prstGeom prst="rect">
              <a:avLst/>
            </a:prstGeom>
          </p:spPr>
        </p:pic>
      </p:grpSp>
      <p:sp>
        <p:nvSpPr>
          <p:cNvPr id="29" name="TextBox 28"/>
          <p:cNvSpPr txBox="1"/>
          <p:nvPr/>
        </p:nvSpPr>
        <p:spPr>
          <a:xfrm>
            <a:off x="193673" y="326082"/>
            <a:ext cx="5584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u="sng" dirty="0" smtClean="0"/>
              <a:t>Generating Design Ideas</a:t>
            </a:r>
            <a:endParaRPr lang="en-GB" sz="4000" b="1" u="sng" dirty="0"/>
          </a:p>
        </p:txBody>
      </p:sp>
      <p:sp>
        <p:nvSpPr>
          <p:cNvPr id="30" name="TextBox 29"/>
          <p:cNvSpPr txBox="1"/>
          <p:nvPr/>
        </p:nvSpPr>
        <p:spPr>
          <a:xfrm>
            <a:off x="193236" y="1564258"/>
            <a:ext cx="2364919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Students have been able to create  wide range of logo designs for their brand.</a:t>
            </a:r>
            <a:endParaRPr lang="en-GB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204697" y="2308372"/>
            <a:ext cx="236491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Designs are creative and aesthetically pleasing.</a:t>
            </a:r>
            <a:endParaRPr lang="en-GB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204697" y="2869479"/>
            <a:ext cx="2364919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The logo designs show an understanding of how a successful logo should be made – simplicity, universal nature, limited colour scheme, brand message.</a:t>
            </a:r>
            <a:endParaRPr lang="en-GB" sz="1200" dirty="0"/>
          </a:p>
        </p:txBody>
      </p:sp>
      <p:sp>
        <p:nvSpPr>
          <p:cNvPr id="38" name="TextBox 37"/>
          <p:cNvSpPr txBox="1"/>
          <p:nvPr/>
        </p:nvSpPr>
        <p:spPr>
          <a:xfrm>
            <a:off x="218936" y="4001245"/>
            <a:ext cx="236491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Colours have been added with care and skill.</a:t>
            </a:r>
            <a:endParaRPr lang="en-GB" sz="1200" dirty="0"/>
          </a:p>
        </p:txBody>
      </p:sp>
      <p:sp>
        <p:nvSpPr>
          <p:cNvPr id="39" name="TextBox 38"/>
          <p:cNvSpPr txBox="1"/>
          <p:nvPr/>
        </p:nvSpPr>
        <p:spPr>
          <a:xfrm>
            <a:off x="193235" y="4589140"/>
            <a:ext cx="2364919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The brand identify is shown in the design of the logo and the images included.</a:t>
            </a:r>
            <a:endParaRPr lang="en-GB" sz="1200" dirty="0"/>
          </a:p>
        </p:txBody>
      </p:sp>
      <p:sp>
        <p:nvSpPr>
          <p:cNvPr id="40" name="TextBox 39"/>
          <p:cNvSpPr txBox="1"/>
          <p:nvPr/>
        </p:nvSpPr>
        <p:spPr>
          <a:xfrm>
            <a:off x="191274" y="5361701"/>
            <a:ext cx="2364919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The logos have been designed to appeal to the chosen target customer / audience.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2326600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D9C647E071ED4D9B7D0BA81432F5C2" ma:contentTypeVersion="17" ma:contentTypeDescription="Create a new document." ma:contentTypeScope="" ma:versionID="48b29fa8638abee717d1fdd10b1328d1">
  <xsd:schema xmlns:xsd="http://www.w3.org/2001/XMLSchema" xmlns:xs="http://www.w3.org/2001/XMLSchema" xmlns:p="http://schemas.microsoft.com/office/2006/metadata/properties" xmlns:ns2="070f71ce-64c7-4b17-bb6b-21ebf0c68387" xmlns:ns3="8c49430d-f190-4cd8-83c3-84bb6a3d29af" targetNamespace="http://schemas.microsoft.com/office/2006/metadata/properties" ma:root="true" ma:fieldsID="e44dfcf108e842c73ed980802cedbc8a" ns2:_="" ns3:_="">
    <xsd:import namespace="070f71ce-64c7-4b17-bb6b-21ebf0c68387"/>
    <xsd:import namespace="8c49430d-f190-4cd8-83c3-84bb6a3d29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Completed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Not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0f71ce-64c7-4b17-bb6b-21ebf0c683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Completed" ma:index="17" nillable="true" ma:displayName="Completed" ma:default="0" ma:format="Dropdown" ma:internalName="Completed">
      <xsd:simpleType>
        <xsd:restriction base="dms:Boolea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a72bb472-3a9c-4f56-9e6f-fdae2be011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Notes" ma:index="24" nillable="true" ma:displayName="Notes" ma:format="Dropdown" ma:internalName="Notes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49430d-f190-4cd8-83c3-84bb6a3d29a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0199d808-df6e-4fcd-b362-d9c1aab5c644}" ma:internalName="TaxCatchAll" ma:showField="CatchAllData" ma:web="8c49430d-f190-4cd8-83c3-84bb6a3d29a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2A10A7E-6D3B-4C35-B416-A098E5D39907}"/>
</file>

<file path=customXml/itemProps2.xml><?xml version="1.0" encoding="utf-8"?>
<ds:datastoreItem xmlns:ds="http://schemas.openxmlformats.org/officeDocument/2006/customXml" ds:itemID="{3E164C7B-DE0B-4491-A61A-A7C12E2AE5F3}"/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978</Words>
  <Application>Microsoft Office PowerPoint</Application>
  <PresentationFormat>Widescreen</PresentationFormat>
  <Paragraphs>58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McVay, Catherine</dc:creator>
  <cp:lastModifiedBy>McVay, Catherine</cp:lastModifiedBy>
  <cp:revision>16</cp:revision>
  <dcterms:created xsi:type="dcterms:W3CDTF">2023-01-20T10:20:40Z</dcterms:created>
  <dcterms:modified xsi:type="dcterms:W3CDTF">2023-01-22T18:34:30Z</dcterms:modified>
</cp:coreProperties>
</file>