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1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1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2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7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9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5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5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5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C26F-B100-48B9-A878-14BCAFB1427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BB14-A9DB-4D4B-8C75-99540E87B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cubism&amp;source=lnms&amp;tbm=isch&amp;sa=X&amp;ved=0ahUKEwjK3_LGqvfSAhUK7iYKHeZXAkgQ_AUICCgB&amp;biw=1366&amp;bih=659" TargetMode="External"/><Relationship Id="rId13" Type="http://schemas.openxmlformats.org/officeDocument/2006/relationships/hyperlink" Target="http://www.theartstory.org/movement-pop-art.htm" TargetMode="External"/><Relationship Id="rId18" Type="http://schemas.openxmlformats.org/officeDocument/2006/relationships/hyperlink" Target="https://www.google.com/search?q=de+stijl&amp;source=lnms&amp;tbm=isch&amp;sa=X&amp;ved=0ahUKEwiE3L7Jov7SAhXHyyYKHdobCwEQ_AUICCgB&amp;biw=1366&amp;bih=659" TargetMode="External"/><Relationship Id="rId3" Type="http://schemas.openxmlformats.org/officeDocument/2006/relationships/hyperlink" Target="http://www.metmuseum.org/toah/hd/vase/hd_vase.htm" TargetMode="External"/><Relationship Id="rId21" Type="http://schemas.openxmlformats.org/officeDocument/2006/relationships/hyperlink" Target="https://www.google.com/search?q=action+painting&amp;source=lnms&amp;tbm=isch&amp;sa=X&amp;ved=0ahUKEwiA99zko_7SAhVK4yYKHd8jB_4Q_AUICCgB&amp;biw=1366&amp;bih=659" TargetMode="External"/><Relationship Id="rId7" Type="http://schemas.openxmlformats.org/officeDocument/2006/relationships/hyperlink" Target="https://en.wikipedia.org/wiki/Pointillism" TargetMode="External"/><Relationship Id="rId12" Type="http://schemas.openxmlformats.org/officeDocument/2006/relationships/hyperlink" Target="http://www.theartstory.org/movement-expressionism.htm" TargetMode="External"/><Relationship Id="rId17" Type="http://schemas.openxmlformats.org/officeDocument/2006/relationships/hyperlink" Target="https://www.google.com/search?q=cubism&amp;source=lnms&amp;tbm=isch&amp;sa=X&amp;ved=0ahUKEwi_05vYov7SAhXGSCYKHTspDlMQ_AUICCgB&amp;biw=1366&amp;bih=659" TargetMode="External"/><Relationship Id="rId2" Type="http://schemas.openxmlformats.org/officeDocument/2006/relationships/hyperlink" Target="https://www.britannica.com/art/Egyptian-art#toc59901" TargetMode="External"/><Relationship Id="rId16" Type="http://schemas.openxmlformats.org/officeDocument/2006/relationships/hyperlink" Target="https://www.google.com/search?q=minimalism&amp;source=lnms&amp;tbm=isch&amp;sa=X&amp;ved=0ahUKEwiQjsaSq_fSAhWNdSYKHf5fA98Q_AUICigD&amp;biw=1366&amp;bih=659#tbm=isch&amp;q=minimalism+painting&amp;*" TargetMode="External"/><Relationship Id="rId20" Type="http://schemas.openxmlformats.org/officeDocument/2006/relationships/hyperlink" Target="https://www.google.com/search?q=dada+art&amp;source=lnms&amp;tbm=isch&amp;sa=X&amp;ved=0ahUKEwj-1ZGso_7SAhXGdSYKHcWkAeMQ_AUICCgB&amp;biw=1366&amp;bih=6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ressionism.org/paintings/" TargetMode="External"/><Relationship Id="rId11" Type="http://schemas.openxmlformats.org/officeDocument/2006/relationships/hyperlink" Target="https://www.google.com/search?q=constructivism&amp;source=lnms&amp;tbm=isch&amp;sa=X&amp;ved=0ahUKEwjVtrzeqvfSAhWCNiYKHSvxAM8Q_AUICCgB&amp;biw=1366&amp;bih=659#tbm=isch&amp;q=constructivism+art&amp;*" TargetMode="External"/><Relationship Id="rId24" Type="http://schemas.openxmlformats.org/officeDocument/2006/relationships/image" Target="../media/image5.png"/><Relationship Id="rId5" Type="http://schemas.openxmlformats.org/officeDocument/2006/relationships/hyperlink" Target="https://www.google.com/search?q=medieval+art&amp;source=lnms&amp;tbm=isch&amp;sa=X&amp;ved=0ahUKEwiBxpilp_fSAhUCOSYKHUcIAicQ_AUICCgB&amp;biw=1366&amp;bih=659#tbm=isch&amp;q=medieval+illuminated+manuscripts&amp;*" TargetMode="External"/><Relationship Id="rId15" Type="http://schemas.openxmlformats.org/officeDocument/2006/relationships/hyperlink" Target="https://www.google.com/search?q=art+nouveau&amp;source=lnms&amp;tbm=isch&amp;sa=X&amp;ved=0ahUKEwjEj4uGq_fSAhWDwiYKHdXcAWAQ_AUICCgB&amp;biw=1366&amp;bih=659" TargetMode="External"/><Relationship Id="rId23" Type="http://schemas.openxmlformats.org/officeDocument/2006/relationships/image" Target="../media/image4.png"/><Relationship Id="rId10" Type="http://schemas.openxmlformats.org/officeDocument/2006/relationships/hyperlink" Target="https://www.google.com/search?q=suprematism&amp;source=lnms&amp;tbm=isch&amp;sa=X&amp;ved=0ahUKEwiBkc_WqvfSAhXI4yYKHQ_RCc4Q_AUICCgB&amp;biw=1366&amp;bih=659" TargetMode="External"/><Relationship Id="rId19" Type="http://schemas.openxmlformats.org/officeDocument/2006/relationships/hyperlink" Target="https://www.google.com/search?q=art+deco&amp;source=lnms&amp;tbm=isch&amp;sa=X&amp;ved=0ahUKEwi567L5ov7SAhVHJiYKHY9NCcoQ_AUICCgB&amp;biw=1366&amp;bih=659" TargetMode="External"/><Relationship Id="rId4" Type="http://schemas.openxmlformats.org/officeDocument/2006/relationships/hyperlink" Target="https://www.google.com/search?q=byzantine+art&amp;tbm=isch&amp;tbo=u&amp;source=univ&amp;sa=X&amp;ved=0ahUKEwiJg_CNp_fSAhUG4SYKHTOBAFMQiR4IfQ&amp;biw=1366&amp;bih=659" TargetMode="External"/><Relationship Id="rId9" Type="http://schemas.openxmlformats.org/officeDocument/2006/relationships/hyperlink" Target="https://www.google.com/search?q=fauvism&amp;source=lnms&amp;tbm=isch&amp;sa=X&amp;ved=0ahUKEwiX_Y3OqvfSAhWBSSYKHRpJBXwQ_AUICCgB&amp;biw=1366&amp;bih=659" TargetMode="External"/><Relationship Id="rId14" Type="http://schemas.openxmlformats.org/officeDocument/2006/relationships/hyperlink" Target="https://www.google.com/search?q=surrealism&amp;source=lnms&amp;tbm=isch&amp;sa=X&amp;ved=0ahUKEwi0_OH-qvfSAhXL7CYKHYcgC0sQ_AUICCgB&amp;biw=1366&amp;bih=659" TargetMode="External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240" y="697275"/>
            <a:ext cx="3411583" cy="1358538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Exploring &amp; developing your drawings into different styles.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1" y="0"/>
            <a:ext cx="6975022" cy="69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0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313" y="-343419"/>
            <a:ext cx="6057044" cy="7839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1897" y="0"/>
            <a:ext cx="6662058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Task : Recording and experimenting with different styles of drawing. </a:t>
            </a:r>
          </a:p>
          <a:p>
            <a:endParaRPr lang="en-GB" dirty="0"/>
          </a:p>
          <a:p>
            <a:r>
              <a:rPr lang="en-GB" dirty="0" smtClean="0"/>
              <a:t>Pick an object with an interesting shape. This could be any still life object. </a:t>
            </a:r>
          </a:p>
          <a:p>
            <a:endParaRPr lang="en-GB" dirty="0"/>
          </a:p>
          <a:p>
            <a:r>
              <a:rPr lang="en-GB" dirty="0" smtClean="0"/>
              <a:t>Carefully draw the shape/outline of the object lightly in pencil </a:t>
            </a:r>
          </a:p>
          <a:p>
            <a:endParaRPr lang="en-GB" dirty="0"/>
          </a:p>
          <a:p>
            <a:r>
              <a:rPr lang="en-GB" dirty="0" smtClean="0"/>
              <a:t>Split the drawing into 4 sections. </a:t>
            </a:r>
          </a:p>
          <a:p>
            <a:endParaRPr lang="en-GB" dirty="0"/>
          </a:p>
          <a:p>
            <a:r>
              <a:rPr lang="en-GB" dirty="0" smtClean="0"/>
              <a:t>In each of the 4 sections use a different drawing technique to practice or apply a different artistic style to your work. </a:t>
            </a:r>
          </a:p>
          <a:p>
            <a:endParaRPr lang="en-GB" dirty="0"/>
          </a:p>
          <a:p>
            <a:r>
              <a:rPr lang="en-GB" dirty="0" smtClean="0"/>
              <a:t>SEE THE NEXT SLIDES FOR EXTRA DRAWING STYLES YOU COULD USE.  </a:t>
            </a:r>
          </a:p>
          <a:p>
            <a:endParaRPr lang="en-GB" dirty="0" smtClean="0"/>
          </a:p>
          <a:p>
            <a:r>
              <a:rPr lang="en-GB" dirty="0" smtClean="0"/>
              <a:t>SCRIBBLES </a:t>
            </a:r>
          </a:p>
          <a:p>
            <a:r>
              <a:rPr lang="en-GB" dirty="0" smtClean="0"/>
              <a:t>KNTTING LINE </a:t>
            </a:r>
          </a:p>
          <a:p>
            <a:r>
              <a:rPr lang="en-GB" dirty="0" smtClean="0"/>
              <a:t>SMOOTH BLENDING </a:t>
            </a:r>
          </a:p>
          <a:p>
            <a:r>
              <a:rPr lang="en-GB" dirty="0" smtClean="0"/>
              <a:t>POINTALISM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4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65" y="365125"/>
            <a:ext cx="3746863" cy="5941832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Different Styles </a:t>
            </a:r>
          </a:p>
          <a:p>
            <a:pPr marL="0" indent="0">
              <a:buNone/>
            </a:pPr>
            <a:r>
              <a:rPr lang="en-GB" u="sng" dirty="0"/>
              <a:t>Artistic Styles</a:t>
            </a:r>
            <a:br>
              <a:rPr lang="en-GB" u="sng" dirty="0"/>
            </a:br>
            <a:r>
              <a:rPr lang="en-GB" dirty="0">
                <a:hlinkClick r:id="rId2"/>
              </a:rPr>
              <a:t>Ancient Egyptian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3"/>
              </a:rPr>
              <a:t>Ancient Greek Vase Painting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4"/>
              </a:rPr>
              <a:t>Byzantine Art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5"/>
              </a:rPr>
              <a:t>Medieval Illuminated Manuscripts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6"/>
              </a:rPr>
              <a:t>Impressionism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7"/>
              </a:rPr>
              <a:t>Pointillism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8"/>
              </a:rPr>
              <a:t>Cubism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9"/>
              </a:rPr>
              <a:t>Fauvism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>
                <a:hlinkClick r:id="rId10"/>
              </a:rPr>
              <a:t>Suprematism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11"/>
              </a:rPr>
              <a:t>Constructivism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12"/>
              </a:rPr>
              <a:t>Expressionism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13"/>
              </a:rPr>
              <a:t>Pop Art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14"/>
              </a:rPr>
              <a:t>Surrealism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15"/>
              </a:rPr>
              <a:t>Art Nouveau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16"/>
              </a:rPr>
              <a:t>Minimalism</a:t>
            </a:r>
            <a:br>
              <a:rPr lang="en-GB" dirty="0">
                <a:hlinkClick r:id="rId16"/>
              </a:rPr>
            </a:br>
            <a:r>
              <a:rPr lang="en-GB" dirty="0">
                <a:hlinkClick r:id="rId17"/>
              </a:rPr>
              <a:t>Cubism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18"/>
              </a:rPr>
              <a:t>De </a:t>
            </a:r>
            <a:r>
              <a:rPr lang="en-GB" dirty="0" err="1">
                <a:hlinkClick r:id="rId18"/>
              </a:rPr>
              <a:t>Stijl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Graffiti</a:t>
            </a:r>
            <a:br>
              <a:rPr lang="en-GB" dirty="0"/>
            </a:br>
            <a:r>
              <a:rPr lang="en-GB" dirty="0"/>
              <a:t>Collage</a:t>
            </a:r>
            <a:br>
              <a:rPr lang="en-GB" dirty="0"/>
            </a:br>
            <a:r>
              <a:rPr lang="en-GB" dirty="0"/>
              <a:t>Mosaic</a:t>
            </a:r>
            <a:br>
              <a:rPr lang="en-GB" dirty="0"/>
            </a:br>
            <a:r>
              <a:rPr lang="en-GB" dirty="0">
                <a:hlinkClick r:id="rId19"/>
              </a:rPr>
              <a:t>Art Deco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0"/>
              </a:rPr>
              <a:t>Dada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1"/>
              </a:rPr>
              <a:t>Abstract Expressionist - Action Painting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8925" y="4070576"/>
            <a:ext cx="531495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54781" y="0"/>
            <a:ext cx="2882438" cy="3851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39736" y="143293"/>
            <a:ext cx="4552264" cy="34098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85109" y="2103120"/>
            <a:ext cx="3187337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62767" y="2977389"/>
            <a:ext cx="7397907" cy="147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64927" y="3439414"/>
            <a:ext cx="5545324" cy="2020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4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524A95E1-CDDB-4A53-9FE5-3A024B1A28B7}"/>
</file>

<file path=customXml/itemProps2.xml><?xml version="1.0" encoding="utf-8"?>
<ds:datastoreItem xmlns:ds="http://schemas.openxmlformats.org/officeDocument/2006/customXml" ds:itemID="{70C029BF-9CE2-49BE-933A-5BD7F08F28B3}"/>
</file>

<file path=customXml/itemProps3.xml><?xml version="1.0" encoding="utf-8"?>
<ds:datastoreItem xmlns:ds="http://schemas.openxmlformats.org/officeDocument/2006/customXml" ds:itemID="{670F6315-CCE5-489D-A2A9-3700158324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1</cp:revision>
  <dcterms:created xsi:type="dcterms:W3CDTF">2023-01-22T21:45:48Z</dcterms:created>
  <dcterms:modified xsi:type="dcterms:W3CDTF">2023-01-22T21:46:14Z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