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CB50-B01C-48C1-9152-D9F41C4E75A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E94-3647-4327-8AAE-971DD0BDE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51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CB50-B01C-48C1-9152-D9F41C4E75A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E94-3647-4327-8AAE-971DD0BDE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70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CB50-B01C-48C1-9152-D9F41C4E75A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E94-3647-4327-8AAE-971DD0BDE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CB50-B01C-48C1-9152-D9F41C4E75A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E94-3647-4327-8AAE-971DD0BDE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7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CB50-B01C-48C1-9152-D9F41C4E75A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E94-3647-4327-8AAE-971DD0BDE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CB50-B01C-48C1-9152-D9F41C4E75A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E94-3647-4327-8AAE-971DD0BDE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87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CB50-B01C-48C1-9152-D9F41C4E75A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E94-3647-4327-8AAE-971DD0BDE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1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CB50-B01C-48C1-9152-D9F41C4E75A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E94-3647-4327-8AAE-971DD0BDE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7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CB50-B01C-48C1-9152-D9F41C4E75A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E94-3647-4327-8AAE-971DD0BDE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CB50-B01C-48C1-9152-D9F41C4E75A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E94-3647-4327-8AAE-971DD0BDE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2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CB50-B01C-48C1-9152-D9F41C4E75A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E94-3647-4327-8AAE-971DD0BDE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8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CB50-B01C-48C1-9152-D9F41C4E75A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0E94-3647-4327-8AAE-971DD0BDE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64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2725" y="47625"/>
            <a:ext cx="122642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Roman artefacts</a:t>
            </a:r>
            <a:endParaRPr lang="en-GB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00050"/>
            <a:ext cx="6619875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Romans ruled Britain for 400 years, until 410AD when they left the country. This is over 1,500 years ago and can therefore pose a challenge to historians as there are fewer sources available to study than in other periods of history. </a:t>
            </a:r>
          </a:p>
          <a:p>
            <a:r>
              <a:rPr lang="en-GB" sz="1200" b="1" dirty="0" smtClean="0"/>
              <a:t>Vindolanda is an active excavation site (they dig things up!) in Northumberland, where archaeologists and historians work to uncover the legacy of the Roman occupation of Britain. </a:t>
            </a:r>
          </a:p>
          <a:p>
            <a:r>
              <a:rPr lang="en-GB" sz="1200" dirty="0" smtClean="0"/>
              <a:t>Many artefacts they have found are very useful for historians researching the Roman Empire. 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1" y="1657350"/>
            <a:ext cx="660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Below there are Vindolanda’s ten greatest finds. In </a:t>
            </a:r>
            <a:r>
              <a:rPr lang="en-GB" sz="1200" b="1" u="sng" dirty="0" smtClean="0"/>
              <a:t>each box</a:t>
            </a:r>
            <a:r>
              <a:rPr lang="en-GB" sz="1200" b="1" dirty="0" smtClean="0"/>
              <a:t> can you write: </a:t>
            </a:r>
          </a:p>
          <a:p>
            <a:pPr marL="228600" indent="-228600">
              <a:buAutoNum type="arabicParenR"/>
            </a:pPr>
            <a:r>
              <a:rPr lang="en-GB" sz="1200" dirty="0" smtClean="0"/>
              <a:t>What a historian can learn from this about the Romans 	</a:t>
            </a:r>
          </a:p>
          <a:p>
            <a:pPr marL="228600" indent="-228600">
              <a:buAutoNum type="arabicParenR"/>
            </a:pPr>
            <a:r>
              <a:rPr lang="en-GB" sz="1200" dirty="0" smtClean="0"/>
              <a:t>What extra research might they now want to do, since finding the artefact</a:t>
            </a:r>
            <a:endParaRPr lang="en-GB" sz="1200" dirty="0"/>
          </a:p>
        </p:txBody>
      </p:sp>
      <p:pic>
        <p:nvPicPr>
          <p:cNvPr id="1026" name="Picture 2" descr="https://www.vindolanda.com/GetImage.aspx?IDMF=c1b3aaff-fca9-45f8-bb75-f8b09d56610d&amp;w=3000&amp;h=2000&amp;src=m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6729"/>
            <a:ext cx="2079624" cy="138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28600" y="2300611"/>
            <a:ext cx="304800" cy="3156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308223" y="2397204"/>
            <a:ext cx="446405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A complete sword in its scabbard (found 2017)</a:t>
            </a:r>
          </a:p>
          <a:p>
            <a:r>
              <a:rPr lang="en-GB" sz="1200" i="1" u="sng" dirty="0" smtClean="0"/>
              <a:t>Example answer</a:t>
            </a:r>
            <a:r>
              <a:rPr lang="en-GB" sz="1200" i="1" dirty="0" smtClean="0"/>
              <a:t>: A historian could learn from this that the sword was a weapon used by the Romans. They can also learn that the Romans felt they needed to have weapons to defend themselves, which shows they perhaps did a lot of fighting. A historian might now want to research the Roman army in a bit more detail and learn how soldiers were trained to fight with swords and battles they were involved in.</a:t>
            </a:r>
          </a:p>
        </p:txBody>
      </p:sp>
      <p:pic>
        <p:nvPicPr>
          <p:cNvPr id="1028" name="Picture 4" descr="https://www.vindolanda.com/GetImage.aspx?IDMF=fe681d83-5303-47b8-99cf-e070207b64e1&amp;w=2655&amp;h=1770&amp;src=m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94" y="3888395"/>
            <a:ext cx="2172180" cy="144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6391275" y="3701986"/>
            <a:ext cx="304800" cy="3156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3888317"/>
            <a:ext cx="437149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The hairy dog (found 2018)</a:t>
            </a:r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/>
          </a:p>
        </p:txBody>
      </p:sp>
      <p:pic>
        <p:nvPicPr>
          <p:cNvPr id="1030" name="Picture 6" descr="https://www.vindolanda.com/GetImage.aspx?IDMF=c27a1207-1193-4f34-b287-ff68e188e5c5&amp;w=920&amp;h=614&amp;src=m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79430"/>
            <a:ext cx="2060575" cy="137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91869" y="5379430"/>
            <a:ext cx="446405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A child’s shoe (found in 2016 – one of over 400!)</a:t>
            </a:r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/>
          </a:p>
        </p:txBody>
      </p:sp>
      <p:sp>
        <p:nvSpPr>
          <p:cNvPr id="15" name="Oval 14"/>
          <p:cNvSpPr/>
          <p:nvPr/>
        </p:nvSpPr>
        <p:spPr>
          <a:xfrm>
            <a:off x="200025" y="5179227"/>
            <a:ext cx="304800" cy="3156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1032" name="Picture 8" descr="https://www.vindolanda.com/GetImage.aspx?IDMF=9cad334c-4b4d-4dc5-b731-92498614f1dc&amp;w=1728&amp;h=1152&amp;src=m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27" y="6870543"/>
            <a:ext cx="2081448" cy="138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6043" y="6860758"/>
            <a:ext cx="446405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Wooden circular huts (found in 2012 and 2013)</a:t>
            </a:r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/>
          </a:p>
        </p:txBody>
      </p:sp>
      <p:sp>
        <p:nvSpPr>
          <p:cNvPr id="18" name="Oval 17"/>
          <p:cNvSpPr/>
          <p:nvPr/>
        </p:nvSpPr>
        <p:spPr>
          <a:xfrm>
            <a:off x="6381750" y="6654758"/>
            <a:ext cx="304800" cy="3156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7873683"/>
            <a:ext cx="1200150" cy="203231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064107" y="8087919"/>
            <a:ext cx="304800" cy="3156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438275" y="8343725"/>
            <a:ext cx="531764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The end of a strap that was attached to a nail cleaner (found 2013 near a church)</a:t>
            </a:r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35585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6043" y="1622668"/>
            <a:ext cx="481695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The ‘Hand of God’ – from the temple of Jupiter </a:t>
            </a:r>
            <a:r>
              <a:rPr lang="en-GB" sz="1200" b="1" dirty="0" err="1" smtClean="0"/>
              <a:t>Dolichenus</a:t>
            </a:r>
            <a:r>
              <a:rPr lang="en-GB" sz="1200" b="1" dirty="0" smtClean="0"/>
              <a:t>, who was a Roman God. (Found 2018)</a:t>
            </a:r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121" y="4590172"/>
            <a:ext cx="475162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Leather boxing gloves </a:t>
            </a:r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91869" y="6052457"/>
            <a:ext cx="446405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The </a:t>
            </a:r>
            <a:r>
              <a:rPr lang="en-GB" sz="1200" b="1" dirty="0" err="1" smtClean="0"/>
              <a:t>Verecundus</a:t>
            </a:r>
            <a:r>
              <a:rPr lang="en-GB" sz="1200" b="1" dirty="0" smtClean="0"/>
              <a:t> archive – letters, written on writing tablets, from the founder of Vindolanda. Written nearly 2,000 years ago!</a:t>
            </a:r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</p:txBody>
      </p:sp>
      <p:pic>
        <p:nvPicPr>
          <p:cNvPr id="2050" name="Picture 2" descr="https://www.vindolanda.com/GetImage.aspx?IDMF=f1636604-018c-4724-9630-051315d22de6&amp;w=1033&amp;h=689&amp;src=m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5"/>
          <a:stretch/>
        </p:blipFill>
        <p:spPr bwMode="auto">
          <a:xfrm>
            <a:off x="136043" y="78115"/>
            <a:ext cx="2102332" cy="144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47625" y="36919"/>
            <a:ext cx="304800" cy="3156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338147" y="90687"/>
            <a:ext cx="446405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A Celtic style duck brooch (found 2018) – the Celts lived in Britain during the Roman occupation.</a:t>
            </a:r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</p:txBody>
      </p:sp>
      <p:pic>
        <p:nvPicPr>
          <p:cNvPr id="2052" name="Picture 4" descr="https://www.vindolanda.com/GetImage.aspx?IDMF=95a4f8e6-9279-4c6c-b7db-4d9106a493e8&amp;w=1512&amp;h=2016&amp;src=m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3" b="20019"/>
          <a:stretch/>
        </p:blipFill>
        <p:spPr bwMode="auto">
          <a:xfrm>
            <a:off x="5023812" y="1607200"/>
            <a:ext cx="1778386" cy="158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6410325" y="1403398"/>
            <a:ext cx="304800" cy="3156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2054" name="Picture 6" descr="https://www.vindolanda.com/GetImage.aspx?IDMF=b5772ae1-2981-42b3-84ab-d8680e1dcc81&amp;w=1408&amp;h=792&amp;src=m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4" y="3266920"/>
            <a:ext cx="2215043" cy="12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00025" y="3109086"/>
            <a:ext cx="304800" cy="3156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415068" y="3270568"/>
            <a:ext cx="435720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A wooden toilet seat (found 2014)</a:t>
            </a:r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</p:txBody>
      </p:sp>
      <p:pic>
        <p:nvPicPr>
          <p:cNvPr id="2056" name="Picture 8" descr="https://www.vindolanda.com/GetImage.aspx?IDMF=97bc6c4d-cb15-4adf-b286-91d1999eedae&amp;w=960&amp;h=735&amp;src=m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47" y="4590172"/>
            <a:ext cx="1808973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6381750" y="4355048"/>
            <a:ext cx="304800" cy="3156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pic>
        <p:nvPicPr>
          <p:cNvPr id="2058" name="Picture 10" descr="https://www.vindolanda.com/GetImage.aspx?IDMF=fb98c40e-45ab-432e-928f-315cd3e87666&amp;w=2362&amp;h=891&amp;src=mc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3"/>
          <a:stretch/>
        </p:blipFill>
        <p:spPr bwMode="auto">
          <a:xfrm>
            <a:off x="-8179" y="6022561"/>
            <a:ext cx="2157908" cy="163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142875" y="5786417"/>
            <a:ext cx="447675" cy="377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10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23104" y="7739629"/>
            <a:ext cx="6603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You must now choose </a:t>
            </a:r>
            <a:r>
              <a:rPr lang="en-GB" sz="1200" b="1" u="sng" dirty="0" smtClean="0"/>
              <a:t>one</a:t>
            </a:r>
            <a:r>
              <a:rPr lang="en-GB" sz="1200" b="1" dirty="0" smtClean="0"/>
              <a:t> additional challenge activity to complete. You can do this in your book.</a:t>
            </a:r>
            <a:endParaRPr lang="en-GB" sz="1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75345"/>
              </p:ext>
            </p:extLst>
          </p:nvPr>
        </p:nvGraphicFramePr>
        <p:xfrm>
          <a:off x="123104" y="8136658"/>
          <a:ext cx="6632816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046">
                  <a:extLst>
                    <a:ext uri="{9D8B030D-6E8A-4147-A177-3AD203B41FA5}">
                      <a16:colId xmlns:a16="http://schemas.microsoft.com/office/drawing/2014/main" val="600108529"/>
                    </a:ext>
                  </a:extLst>
                </a:gridCol>
                <a:gridCol w="5936770">
                  <a:extLst>
                    <a:ext uri="{9D8B030D-6E8A-4147-A177-3AD203B41FA5}">
                      <a16:colId xmlns:a16="http://schemas.microsoft.com/office/drawing/2014/main" val="2705610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Which artefact</a:t>
                      </a:r>
                      <a:r>
                        <a:rPr lang="en-GB" sz="1200" baseline="0" dirty="0" smtClean="0"/>
                        <a:t> do you think the archaeologists and historians at Vindolanda would have been most excited to discover? Why?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37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Which two</a:t>
                      </a:r>
                      <a:r>
                        <a:rPr lang="en-GB" sz="1200" baseline="0" dirty="0" smtClean="0"/>
                        <a:t> artefacts do you think give historians the most information about the Romans? Why? Which two artefacts do you think give historians the least information? Why?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692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“The artefacts discovered at Vindolanda are vital to discovering the history</a:t>
                      </a:r>
                      <a:r>
                        <a:rPr lang="en-GB" sz="1200" baseline="0" dirty="0" smtClean="0"/>
                        <a:t> of the Roman Empire. Without them, we would know so much less.” Do you agree with this historian? Explain your answer in a PEE paragraph, using examples of artefacts discovered.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5817"/>
                  </a:ext>
                </a:extLst>
              </a:tr>
            </a:tbl>
          </a:graphicData>
        </a:graphic>
      </p:graphicFrame>
      <p:pic>
        <p:nvPicPr>
          <p:cNvPr id="19" name="Picture 1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3" y="8202127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8" y="8675170"/>
            <a:ext cx="32258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5" y="9199978"/>
            <a:ext cx="361950" cy="3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427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259F653D-DE87-4652-AF69-FFBCE1B6FD6F}"/>
</file>

<file path=customXml/itemProps2.xml><?xml version="1.0" encoding="utf-8"?>
<ds:datastoreItem xmlns:ds="http://schemas.openxmlformats.org/officeDocument/2006/customXml" ds:itemID="{183904E9-0C29-4DC0-AEC2-22FFAC6EEF9C}"/>
</file>

<file path=customXml/itemProps3.xml><?xml version="1.0" encoding="utf-8"?>
<ds:datastoreItem xmlns:ds="http://schemas.openxmlformats.org/officeDocument/2006/customXml" ds:itemID="{77521F50-7616-4032-886E-BE712FE5FD6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478</Words>
  <Application>Microsoft Office PowerPoint</Application>
  <PresentationFormat>A4 Paper (210x297 mm)</PresentationFormat>
  <Paragraphs>65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Germany, Faith</dc:creator>
  <cp:lastModifiedBy>Feekins, Hannah</cp:lastModifiedBy>
  <cp:revision>8</cp:revision>
  <dcterms:created xsi:type="dcterms:W3CDTF">2022-06-08T12:18:17Z</dcterms:created>
  <dcterms:modified xsi:type="dcterms:W3CDTF">2023-01-23T15:02:55Z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