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58" r:id="rId3"/>
    <p:sldId id="256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E2B8E-D446-465B-82E6-6D17F1F71579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AF9BDB-8D3D-4158-84C6-DFFC9295D2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143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D5433D6-D943-4FB9-8183-8C24326E3F6F}" type="slidenum">
              <a:rPr lang="en-GB">
                <a:solidFill>
                  <a:srgbClr val="000000"/>
                </a:solidFill>
              </a:rPr>
              <a:pPr/>
              <a:t>1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029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0F2E-593C-4A9E-BE88-49331755A6C0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CCEF-9A57-4340-88E1-BB34CFF3A7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781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0F2E-593C-4A9E-BE88-49331755A6C0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CCEF-9A57-4340-88E1-BB34CFF3A7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674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0F2E-593C-4A9E-BE88-49331755A6C0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CCEF-9A57-4340-88E1-BB34CFF3A7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711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0F2E-593C-4A9E-BE88-49331755A6C0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CCEF-9A57-4340-88E1-BB34CFF3A7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224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0F2E-593C-4A9E-BE88-49331755A6C0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CCEF-9A57-4340-88E1-BB34CFF3A7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84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0F2E-593C-4A9E-BE88-49331755A6C0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CCEF-9A57-4340-88E1-BB34CFF3A7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009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0F2E-593C-4A9E-BE88-49331755A6C0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CCEF-9A57-4340-88E1-BB34CFF3A7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061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0F2E-593C-4A9E-BE88-49331755A6C0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CCEF-9A57-4340-88E1-BB34CFF3A7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245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0F2E-593C-4A9E-BE88-49331755A6C0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CCEF-9A57-4340-88E1-BB34CFF3A7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163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0F2E-593C-4A9E-BE88-49331755A6C0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CCEF-9A57-4340-88E1-BB34CFF3A7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993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0F2E-593C-4A9E-BE88-49331755A6C0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9CCEF-9A57-4340-88E1-BB34CFF3A7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8150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00F2E-593C-4A9E-BE88-49331755A6C0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9CCEF-9A57-4340-88E1-BB34CFF3A7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6218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guides/zss8rwx/revision/1" TargetMode="External"/><Relationship Id="rId2" Type="http://schemas.openxmlformats.org/officeDocument/2006/relationships/hyperlink" Target="https://www.bbc.co.uk/bitesize/guides/z2vjxsg/revision/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Q9j1xGaxYz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38313" y="717550"/>
            <a:ext cx="4524375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reeform 4"/>
          <p:cNvSpPr/>
          <p:nvPr/>
        </p:nvSpPr>
        <p:spPr>
          <a:xfrm>
            <a:off x="3819525" y="1122363"/>
            <a:ext cx="846138" cy="3338512"/>
          </a:xfrm>
          <a:custGeom>
            <a:avLst/>
            <a:gdLst>
              <a:gd name="connsiteX0" fmla="*/ 845128 w 845128"/>
              <a:gd name="connsiteY0" fmla="*/ 0 h 3338945"/>
              <a:gd name="connsiteX1" fmla="*/ 817419 w 845128"/>
              <a:gd name="connsiteY1" fmla="*/ 69273 h 3338945"/>
              <a:gd name="connsiteX2" fmla="*/ 789709 w 845128"/>
              <a:gd name="connsiteY2" fmla="*/ 110836 h 3338945"/>
              <a:gd name="connsiteX3" fmla="*/ 748146 w 845128"/>
              <a:gd name="connsiteY3" fmla="*/ 193963 h 3338945"/>
              <a:gd name="connsiteX4" fmla="*/ 706582 w 845128"/>
              <a:gd name="connsiteY4" fmla="*/ 207818 h 3338945"/>
              <a:gd name="connsiteX5" fmla="*/ 665019 w 845128"/>
              <a:gd name="connsiteY5" fmla="*/ 235527 h 3338945"/>
              <a:gd name="connsiteX6" fmla="*/ 623455 w 845128"/>
              <a:gd name="connsiteY6" fmla="*/ 374073 h 3338945"/>
              <a:gd name="connsiteX7" fmla="*/ 595746 w 845128"/>
              <a:gd name="connsiteY7" fmla="*/ 415636 h 3338945"/>
              <a:gd name="connsiteX8" fmla="*/ 581891 w 845128"/>
              <a:gd name="connsiteY8" fmla="*/ 457200 h 3338945"/>
              <a:gd name="connsiteX9" fmla="*/ 526473 w 845128"/>
              <a:gd name="connsiteY9" fmla="*/ 526473 h 3338945"/>
              <a:gd name="connsiteX10" fmla="*/ 512619 w 845128"/>
              <a:gd name="connsiteY10" fmla="*/ 623454 h 3338945"/>
              <a:gd name="connsiteX11" fmla="*/ 484909 w 845128"/>
              <a:gd name="connsiteY11" fmla="*/ 651163 h 3338945"/>
              <a:gd name="connsiteX12" fmla="*/ 443346 w 845128"/>
              <a:gd name="connsiteY12" fmla="*/ 775854 h 3338945"/>
              <a:gd name="connsiteX13" fmla="*/ 429491 w 845128"/>
              <a:gd name="connsiteY13" fmla="*/ 817418 h 3338945"/>
              <a:gd name="connsiteX14" fmla="*/ 374073 w 845128"/>
              <a:gd name="connsiteY14" fmla="*/ 900545 h 3338945"/>
              <a:gd name="connsiteX15" fmla="*/ 360219 w 845128"/>
              <a:gd name="connsiteY15" fmla="*/ 997527 h 3338945"/>
              <a:gd name="connsiteX16" fmla="*/ 277091 w 845128"/>
              <a:gd name="connsiteY16" fmla="*/ 1039091 h 3338945"/>
              <a:gd name="connsiteX17" fmla="*/ 263237 w 845128"/>
              <a:gd name="connsiteY17" fmla="*/ 1136073 h 3338945"/>
              <a:gd name="connsiteX18" fmla="*/ 221673 w 845128"/>
              <a:gd name="connsiteY18" fmla="*/ 1163782 h 3338945"/>
              <a:gd name="connsiteX19" fmla="*/ 207819 w 845128"/>
              <a:gd name="connsiteY19" fmla="*/ 1316182 h 3338945"/>
              <a:gd name="connsiteX20" fmla="*/ 180109 w 845128"/>
              <a:gd name="connsiteY20" fmla="*/ 1343891 h 3338945"/>
              <a:gd name="connsiteX21" fmla="*/ 96982 w 845128"/>
              <a:gd name="connsiteY21" fmla="*/ 1399309 h 3338945"/>
              <a:gd name="connsiteX22" fmla="*/ 83128 w 845128"/>
              <a:gd name="connsiteY22" fmla="*/ 1440873 h 3338945"/>
              <a:gd name="connsiteX23" fmla="*/ 55419 w 845128"/>
              <a:gd name="connsiteY23" fmla="*/ 1482436 h 3338945"/>
              <a:gd name="connsiteX24" fmla="*/ 27709 w 845128"/>
              <a:gd name="connsiteY24" fmla="*/ 1704109 h 3338945"/>
              <a:gd name="connsiteX25" fmla="*/ 0 w 845128"/>
              <a:gd name="connsiteY25" fmla="*/ 1745673 h 3338945"/>
              <a:gd name="connsiteX26" fmla="*/ 13855 w 845128"/>
              <a:gd name="connsiteY26" fmla="*/ 2008909 h 3338945"/>
              <a:gd name="connsiteX27" fmla="*/ 27709 w 845128"/>
              <a:gd name="connsiteY27" fmla="*/ 2050473 h 3338945"/>
              <a:gd name="connsiteX28" fmla="*/ 207819 w 845128"/>
              <a:gd name="connsiteY28" fmla="*/ 2092036 h 3338945"/>
              <a:gd name="connsiteX29" fmla="*/ 290946 w 845128"/>
              <a:gd name="connsiteY29" fmla="*/ 2147454 h 3338945"/>
              <a:gd name="connsiteX30" fmla="*/ 332509 w 845128"/>
              <a:gd name="connsiteY30" fmla="*/ 2175163 h 3338945"/>
              <a:gd name="connsiteX31" fmla="*/ 360219 w 845128"/>
              <a:gd name="connsiteY31" fmla="*/ 2202873 h 3338945"/>
              <a:gd name="connsiteX32" fmla="*/ 387928 w 845128"/>
              <a:gd name="connsiteY32" fmla="*/ 2244436 h 3338945"/>
              <a:gd name="connsiteX33" fmla="*/ 429491 w 845128"/>
              <a:gd name="connsiteY33" fmla="*/ 2272145 h 3338945"/>
              <a:gd name="connsiteX34" fmla="*/ 443346 w 845128"/>
              <a:gd name="connsiteY34" fmla="*/ 2313709 h 3338945"/>
              <a:gd name="connsiteX35" fmla="*/ 498764 w 845128"/>
              <a:gd name="connsiteY35" fmla="*/ 2396836 h 3338945"/>
              <a:gd name="connsiteX36" fmla="*/ 512619 w 845128"/>
              <a:gd name="connsiteY36" fmla="*/ 2535382 h 3338945"/>
              <a:gd name="connsiteX37" fmla="*/ 540328 w 845128"/>
              <a:gd name="connsiteY37" fmla="*/ 2618509 h 3338945"/>
              <a:gd name="connsiteX38" fmla="*/ 526473 w 845128"/>
              <a:gd name="connsiteY38" fmla="*/ 2909454 h 3338945"/>
              <a:gd name="connsiteX39" fmla="*/ 498764 w 845128"/>
              <a:gd name="connsiteY39" fmla="*/ 2992582 h 3338945"/>
              <a:gd name="connsiteX40" fmla="*/ 498764 w 845128"/>
              <a:gd name="connsiteY40" fmla="*/ 3338945 h 3338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845128" h="3338945">
                <a:moveTo>
                  <a:pt x="845128" y="0"/>
                </a:moveTo>
                <a:cubicBezTo>
                  <a:pt x="835892" y="23091"/>
                  <a:pt x="828541" y="47029"/>
                  <a:pt x="817419" y="69273"/>
                </a:cubicBezTo>
                <a:cubicBezTo>
                  <a:pt x="809972" y="84166"/>
                  <a:pt x="797156" y="95943"/>
                  <a:pt x="789709" y="110836"/>
                </a:cubicBezTo>
                <a:cubicBezTo>
                  <a:pt x="772975" y="144303"/>
                  <a:pt x="781236" y="167491"/>
                  <a:pt x="748146" y="193963"/>
                </a:cubicBezTo>
                <a:cubicBezTo>
                  <a:pt x="736742" y="203086"/>
                  <a:pt x="719644" y="201287"/>
                  <a:pt x="706582" y="207818"/>
                </a:cubicBezTo>
                <a:cubicBezTo>
                  <a:pt x="691689" y="215265"/>
                  <a:pt x="678873" y="226291"/>
                  <a:pt x="665019" y="235527"/>
                </a:cubicBezTo>
                <a:cubicBezTo>
                  <a:pt x="657274" y="266504"/>
                  <a:pt x="636945" y="353838"/>
                  <a:pt x="623455" y="374073"/>
                </a:cubicBezTo>
                <a:cubicBezTo>
                  <a:pt x="614219" y="387927"/>
                  <a:pt x="603193" y="400743"/>
                  <a:pt x="595746" y="415636"/>
                </a:cubicBezTo>
                <a:cubicBezTo>
                  <a:pt x="589215" y="428698"/>
                  <a:pt x="588422" y="444138"/>
                  <a:pt x="581891" y="457200"/>
                </a:cubicBezTo>
                <a:cubicBezTo>
                  <a:pt x="564414" y="492153"/>
                  <a:pt x="552244" y="500701"/>
                  <a:pt x="526473" y="526473"/>
                </a:cubicBezTo>
                <a:cubicBezTo>
                  <a:pt x="521855" y="558800"/>
                  <a:pt x="522946" y="592475"/>
                  <a:pt x="512619" y="623454"/>
                </a:cubicBezTo>
                <a:cubicBezTo>
                  <a:pt x="508488" y="635846"/>
                  <a:pt x="490751" y="639480"/>
                  <a:pt x="484909" y="651163"/>
                </a:cubicBezTo>
                <a:cubicBezTo>
                  <a:pt x="484907" y="651167"/>
                  <a:pt x="450274" y="755069"/>
                  <a:pt x="443346" y="775854"/>
                </a:cubicBezTo>
                <a:cubicBezTo>
                  <a:pt x="438728" y="789709"/>
                  <a:pt x="437592" y="805267"/>
                  <a:pt x="429491" y="817418"/>
                </a:cubicBezTo>
                <a:lnTo>
                  <a:pt x="374073" y="900545"/>
                </a:lnTo>
                <a:cubicBezTo>
                  <a:pt x="369455" y="932872"/>
                  <a:pt x="373482" y="967686"/>
                  <a:pt x="360219" y="997527"/>
                </a:cubicBezTo>
                <a:cubicBezTo>
                  <a:pt x="350878" y="1018545"/>
                  <a:pt x="295533" y="1032944"/>
                  <a:pt x="277091" y="1039091"/>
                </a:cubicBezTo>
                <a:cubicBezTo>
                  <a:pt x="272473" y="1071418"/>
                  <a:pt x="276500" y="1106232"/>
                  <a:pt x="263237" y="1136073"/>
                </a:cubicBezTo>
                <a:cubicBezTo>
                  <a:pt x="256474" y="1151289"/>
                  <a:pt x="226570" y="1147867"/>
                  <a:pt x="221673" y="1163782"/>
                </a:cubicBezTo>
                <a:cubicBezTo>
                  <a:pt x="206672" y="1212536"/>
                  <a:pt x="219289" y="1266479"/>
                  <a:pt x="207819" y="1316182"/>
                </a:cubicBezTo>
                <a:cubicBezTo>
                  <a:pt x="204882" y="1328910"/>
                  <a:pt x="190559" y="1336054"/>
                  <a:pt x="180109" y="1343891"/>
                </a:cubicBezTo>
                <a:cubicBezTo>
                  <a:pt x="153467" y="1363872"/>
                  <a:pt x="96982" y="1399309"/>
                  <a:pt x="96982" y="1399309"/>
                </a:cubicBezTo>
                <a:cubicBezTo>
                  <a:pt x="92364" y="1413164"/>
                  <a:pt x="89659" y="1427811"/>
                  <a:pt x="83128" y="1440873"/>
                </a:cubicBezTo>
                <a:cubicBezTo>
                  <a:pt x="75682" y="1455766"/>
                  <a:pt x="58488" y="1466070"/>
                  <a:pt x="55419" y="1482436"/>
                </a:cubicBezTo>
                <a:cubicBezTo>
                  <a:pt x="46690" y="1528988"/>
                  <a:pt x="59091" y="1641346"/>
                  <a:pt x="27709" y="1704109"/>
                </a:cubicBezTo>
                <a:cubicBezTo>
                  <a:pt x="20262" y="1719002"/>
                  <a:pt x="9236" y="1731818"/>
                  <a:pt x="0" y="1745673"/>
                </a:cubicBezTo>
                <a:cubicBezTo>
                  <a:pt x="4618" y="1833418"/>
                  <a:pt x="5900" y="1921403"/>
                  <a:pt x="13855" y="2008909"/>
                </a:cubicBezTo>
                <a:cubicBezTo>
                  <a:pt x="15177" y="2023453"/>
                  <a:pt x="15825" y="2041985"/>
                  <a:pt x="27709" y="2050473"/>
                </a:cubicBezTo>
                <a:cubicBezTo>
                  <a:pt x="65745" y="2077641"/>
                  <a:pt x="166973" y="2086201"/>
                  <a:pt x="207819" y="2092036"/>
                </a:cubicBezTo>
                <a:lnTo>
                  <a:pt x="290946" y="2147454"/>
                </a:lnTo>
                <a:cubicBezTo>
                  <a:pt x="304800" y="2156690"/>
                  <a:pt x="320735" y="2163389"/>
                  <a:pt x="332509" y="2175163"/>
                </a:cubicBezTo>
                <a:cubicBezTo>
                  <a:pt x="341746" y="2184400"/>
                  <a:pt x="352059" y="2192673"/>
                  <a:pt x="360219" y="2202873"/>
                </a:cubicBezTo>
                <a:cubicBezTo>
                  <a:pt x="370621" y="2215875"/>
                  <a:pt x="376154" y="2232662"/>
                  <a:pt x="387928" y="2244436"/>
                </a:cubicBezTo>
                <a:cubicBezTo>
                  <a:pt x="399702" y="2256210"/>
                  <a:pt x="415637" y="2262909"/>
                  <a:pt x="429491" y="2272145"/>
                </a:cubicBezTo>
                <a:cubicBezTo>
                  <a:pt x="434109" y="2286000"/>
                  <a:pt x="435245" y="2301558"/>
                  <a:pt x="443346" y="2313709"/>
                </a:cubicBezTo>
                <a:cubicBezTo>
                  <a:pt x="512533" y="2417491"/>
                  <a:pt x="465820" y="2298008"/>
                  <a:pt x="498764" y="2396836"/>
                </a:cubicBezTo>
                <a:cubicBezTo>
                  <a:pt x="503382" y="2443018"/>
                  <a:pt x="504066" y="2489765"/>
                  <a:pt x="512619" y="2535382"/>
                </a:cubicBezTo>
                <a:cubicBezTo>
                  <a:pt x="518002" y="2564090"/>
                  <a:pt x="540328" y="2618509"/>
                  <a:pt x="540328" y="2618509"/>
                </a:cubicBezTo>
                <a:cubicBezTo>
                  <a:pt x="535710" y="2715491"/>
                  <a:pt x="537195" y="2812956"/>
                  <a:pt x="526473" y="2909454"/>
                </a:cubicBezTo>
                <a:cubicBezTo>
                  <a:pt x="523247" y="2938484"/>
                  <a:pt x="498764" y="2963374"/>
                  <a:pt x="498764" y="2992582"/>
                </a:cubicBezTo>
                <a:lnTo>
                  <a:pt x="498764" y="3338945"/>
                </a:ln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2911475" y="3282950"/>
            <a:ext cx="285750" cy="984250"/>
          </a:xfrm>
          <a:custGeom>
            <a:avLst/>
            <a:gdLst>
              <a:gd name="connsiteX0" fmla="*/ 91818 w 285818"/>
              <a:gd name="connsiteY0" fmla="*/ 0 h 983673"/>
              <a:gd name="connsiteX1" fmla="*/ 77964 w 285818"/>
              <a:gd name="connsiteY1" fmla="*/ 96982 h 983673"/>
              <a:gd name="connsiteX2" fmla="*/ 22545 w 285818"/>
              <a:gd name="connsiteY2" fmla="*/ 166254 h 983673"/>
              <a:gd name="connsiteX3" fmla="*/ 22545 w 285818"/>
              <a:gd name="connsiteY3" fmla="*/ 360218 h 983673"/>
              <a:gd name="connsiteX4" fmla="*/ 64109 w 285818"/>
              <a:gd name="connsiteY4" fmla="*/ 374073 h 983673"/>
              <a:gd name="connsiteX5" fmla="*/ 105673 w 285818"/>
              <a:gd name="connsiteY5" fmla="*/ 401782 h 983673"/>
              <a:gd name="connsiteX6" fmla="*/ 133382 w 285818"/>
              <a:gd name="connsiteY6" fmla="*/ 443345 h 983673"/>
              <a:gd name="connsiteX7" fmla="*/ 147236 w 285818"/>
              <a:gd name="connsiteY7" fmla="*/ 484909 h 983673"/>
              <a:gd name="connsiteX8" fmla="*/ 188800 w 285818"/>
              <a:gd name="connsiteY8" fmla="*/ 512618 h 983673"/>
              <a:gd name="connsiteX9" fmla="*/ 202655 w 285818"/>
              <a:gd name="connsiteY9" fmla="*/ 554182 h 983673"/>
              <a:gd name="connsiteX10" fmla="*/ 258073 w 285818"/>
              <a:gd name="connsiteY10" fmla="*/ 637309 h 983673"/>
              <a:gd name="connsiteX11" fmla="*/ 271927 w 285818"/>
              <a:gd name="connsiteY11" fmla="*/ 692727 h 983673"/>
              <a:gd name="connsiteX12" fmla="*/ 285782 w 285818"/>
              <a:gd name="connsiteY12" fmla="*/ 983673 h 983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85818" h="983673">
                <a:moveTo>
                  <a:pt x="91818" y="0"/>
                </a:moveTo>
                <a:cubicBezTo>
                  <a:pt x="87200" y="32327"/>
                  <a:pt x="87347" y="65704"/>
                  <a:pt x="77964" y="96982"/>
                </a:cubicBezTo>
                <a:cubicBezTo>
                  <a:pt x="70474" y="121950"/>
                  <a:pt x="40484" y="148316"/>
                  <a:pt x="22545" y="166254"/>
                </a:cubicBezTo>
                <a:cubicBezTo>
                  <a:pt x="-1646" y="238829"/>
                  <a:pt x="-12866" y="253983"/>
                  <a:pt x="22545" y="360218"/>
                </a:cubicBezTo>
                <a:cubicBezTo>
                  <a:pt x="27163" y="374073"/>
                  <a:pt x="51047" y="367542"/>
                  <a:pt x="64109" y="374073"/>
                </a:cubicBezTo>
                <a:cubicBezTo>
                  <a:pt x="79002" y="381520"/>
                  <a:pt x="91818" y="392546"/>
                  <a:pt x="105673" y="401782"/>
                </a:cubicBezTo>
                <a:cubicBezTo>
                  <a:pt x="114909" y="415636"/>
                  <a:pt x="125936" y="428452"/>
                  <a:pt x="133382" y="443345"/>
                </a:cubicBezTo>
                <a:cubicBezTo>
                  <a:pt x="139913" y="456407"/>
                  <a:pt x="138113" y="473505"/>
                  <a:pt x="147236" y="484909"/>
                </a:cubicBezTo>
                <a:cubicBezTo>
                  <a:pt x="157638" y="497911"/>
                  <a:pt x="174945" y="503382"/>
                  <a:pt x="188800" y="512618"/>
                </a:cubicBezTo>
                <a:cubicBezTo>
                  <a:pt x="193418" y="526473"/>
                  <a:pt x="195563" y="541416"/>
                  <a:pt x="202655" y="554182"/>
                </a:cubicBezTo>
                <a:cubicBezTo>
                  <a:pt x="218828" y="583293"/>
                  <a:pt x="258073" y="637309"/>
                  <a:pt x="258073" y="637309"/>
                </a:cubicBezTo>
                <a:cubicBezTo>
                  <a:pt x="262691" y="655782"/>
                  <a:pt x="270032" y="673780"/>
                  <a:pt x="271927" y="692727"/>
                </a:cubicBezTo>
                <a:cubicBezTo>
                  <a:pt x="287222" y="845682"/>
                  <a:pt x="285782" y="868985"/>
                  <a:pt x="285782" y="983673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2268538" y="2506663"/>
            <a:ext cx="720725" cy="804862"/>
          </a:xfrm>
          <a:custGeom>
            <a:avLst/>
            <a:gdLst>
              <a:gd name="connsiteX0" fmla="*/ 720935 w 720935"/>
              <a:gd name="connsiteY0" fmla="*/ 803564 h 803564"/>
              <a:gd name="connsiteX1" fmla="*/ 707080 w 720935"/>
              <a:gd name="connsiteY1" fmla="*/ 734291 h 803564"/>
              <a:gd name="connsiteX2" fmla="*/ 623953 w 720935"/>
              <a:gd name="connsiteY2" fmla="*/ 706582 h 803564"/>
              <a:gd name="connsiteX3" fmla="*/ 610098 w 720935"/>
              <a:gd name="connsiteY3" fmla="*/ 665019 h 803564"/>
              <a:gd name="connsiteX4" fmla="*/ 582389 w 720935"/>
              <a:gd name="connsiteY4" fmla="*/ 637309 h 803564"/>
              <a:gd name="connsiteX5" fmla="*/ 471553 w 720935"/>
              <a:gd name="connsiteY5" fmla="*/ 595746 h 803564"/>
              <a:gd name="connsiteX6" fmla="*/ 388426 w 720935"/>
              <a:gd name="connsiteY6" fmla="*/ 568037 h 803564"/>
              <a:gd name="connsiteX7" fmla="*/ 360716 w 720935"/>
              <a:gd name="connsiteY7" fmla="*/ 540328 h 803564"/>
              <a:gd name="connsiteX8" fmla="*/ 277589 w 720935"/>
              <a:gd name="connsiteY8" fmla="*/ 526473 h 803564"/>
              <a:gd name="connsiteX9" fmla="*/ 236026 w 720935"/>
              <a:gd name="connsiteY9" fmla="*/ 512619 h 803564"/>
              <a:gd name="connsiteX10" fmla="*/ 208316 w 720935"/>
              <a:gd name="connsiteY10" fmla="*/ 484909 h 803564"/>
              <a:gd name="connsiteX11" fmla="*/ 194462 w 720935"/>
              <a:gd name="connsiteY11" fmla="*/ 443346 h 803564"/>
              <a:gd name="connsiteX12" fmla="*/ 180607 w 720935"/>
              <a:gd name="connsiteY12" fmla="*/ 360219 h 803564"/>
              <a:gd name="connsiteX13" fmla="*/ 166753 w 720935"/>
              <a:gd name="connsiteY13" fmla="*/ 221673 h 803564"/>
              <a:gd name="connsiteX14" fmla="*/ 139044 w 720935"/>
              <a:gd name="connsiteY14" fmla="*/ 180109 h 803564"/>
              <a:gd name="connsiteX15" fmla="*/ 125189 w 720935"/>
              <a:gd name="connsiteY15" fmla="*/ 138546 h 803564"/>
              <a:gd name="connsiteX16" fmla="*/ 42062 w 720935"/>
              <a:gd name="connsiteY16" fmla="*/ 96982 h 803564"/>
              <a:gd name="connsiteX17" fmla="*/ 28207 w 720935"/>
              <a:gd name="connsiteY17" fmla="*/ 55419 h 803564"/>
              <a:gd name="connsiteX18" fmla="*/ 498 w 720935"/>
              <a:gd name="connsiteY18" fmla="*/ 0 h 803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20935" h="803564">
                <a:moveTo>
                  <a:pt x="720935" y="803564"/>
                </a:moveTo>
                <a:cubicBezTo>
                  <a:pt x="716317" y="780473"/>
                  <a:pt x="723731" y="750942"/>
                  <a:pt x="707080" y="734291"/>
                </a:cubicBezTo>
                <a:cubicBezTo>
                  <a:pt x="686427" y="713638"/>
                  <a:pt x="623953" y="706582"/>
                  <a:pt x="623953" y="706582"/>
                </a:cubicBezTo>
                <a:cubicBezTo>
                  <a:pt x="619335" y="692728"/>
                  <a:pt x="617612" y="677542"/>
                  <a:pt x="610098" y="665019"/>
                </a:cubicBezTo>
                <a:cubicBezTo>
                  <a:pt x="603377" y="653818"/>
                  <a:pt x="593257" y="644555"/>
                  <a:pt x="582389" y="637309"/>
                </a:cubicBezTo>
                <a:cubicBezTo>
                  <a:pt x="531711" y="603523"/>
                  <a:pt x="526935" y="612361"/>
                  <a:pt x="471553" y="595746"/>
                </a:cubicBezTo>
                <a:cubicBezTo>
                  <a:pt x="443577" y="587353"/>
                  <a:pt x="388426" y="568037"/>
                  <a:pt x="388426" y="568037"/>
                </a:cubicBezTo>
                <a:cubicBezTo>
                  <a:pt x="379189" y="558801"/>
                  <a:pt x="372947" y="544915"/>
                  <a:pt x="360716" y="540328"/>
                </a:cubicBezTo>
                <a:cubicBezTo>
                  <a:pt x="334413" y="530464"/>
                  <a:pt x="305011" y="532567"/>
                  <a:pt x="277589" y="526473"/>
                </a:cubicBezTo>
                <a:cubicBezTo>
                  <a:pt x="263333" y="523305"/>
                  <a:pt x="249880" y="517237"/>
                  <a:pt x="236026" y="512619"/>
                </a:cubicBezTo>
                <a:cubicBezTo>
                  <a:pt x="226789" y="503382"/>
                  <a:pt x="215037" y="496110"/>
                  <a:pt x="208316" y="484909"/>
                </a:cubicBezTo>
                <a:cubicBezTo>
                  <a:pt x="200802" y="472386"/>
                  <a:pt x="197630" y="457602"/>
                  <a:pt x="194462" y="443346"/>
                </a:cubicBezTo>
                <a:cubicBezTo>
                  <a:pt x="188368" y="415924"/>
                  <a:pt x="184091" y="388093"/>
                  <a:pt x="180607" y="360219"/>
                </a:cubicBezTo>
                <a:cubicBezTo>
                  <a:pt x="174850" y="314165"/>
                  <a:pt x="177189" y="266897"/>
                  <a:pt x="166753" y="221673"/>
                </a:cubicBezTo>
                <a:cubicBezTo>
                  <a:pt x="163009" y="205448"/>
                  <a:pt x="146491" y="195002"/>
                  <a:pt x="139044" y="180109"/>
                </a:cubicBezTo>
                <a:cubicBezTo>
                  <a:pt x="132513" y="167047"/>
                  <a:pt x="134312" y="149950"/>
                  <a:pt x="125189" y="138546"/>
                </a:cubicBezTo>
                <a:cubicBezTo>
                  <a:pt x="105656" y="114130"/>
                  <a:pt x="69443" y="106109"/>
                  <a:pt x="42062" y="96982"/>
                </a:cubicBezTo>
                <a:cubicBezTo>
                  <a:pt x="37444" y="83128"/>
                  <a:pt x="35721" y="67942"/>
                  <a:pt x="28207" y="55419"/>
                </a:cubicBezTo>
                <a:cubicBezTo>
                  <a:pt x="-6033" y="-1647"/>
                  <a:pt x="498" y="56911"/>
                  <a:pt x="498" y="0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2476500" y="3062288"/>
            <a:ext cx="498475" cy="292100"/>
          </a:xfrm>
          <a:custGeom>
            <a:avLst/>
            <a:gdLst>
              <a:gd name="connsiteX0" fmla="*/ 0 w 498764"/>
              <a:gd name="connsiteY0" fmla="*/ 0 h 292163"/>
              <a:gd name="connsiteX1" fmla="*/ 13855 w 498764"/>
              <a:gd name="connsiteY1" fmla="*/ 193964 h 292163"/>
              <a:gd name="connsiteX2" fmla="*/ 55419 w 498764"/>
              <a:gd name="connsiteY2" fmla="*/ 221673 h 292163"/>
              <a:gd name="connsiteX3" fmla="*/ 110837 w 498764"/>
              <a:gd name="connsiteY3" fmla="*/ 235527 h 292163"/>
              <a:gd name="connsiteX4" fmla="*/ 152400 w 498764"/>
              <a:gd name="connsiteY4" fmla="*/ 249382 h 292163"/>
              <a:gd name="connsiteX5" fmla="*/ 374073 w 498764"/>
              <a:gd name="connsiteY5" fmla="*/ 235527 h 292163"/>
              <a:gd name="connsiteX6" fmla="*/ 387928 w 498764"/>
              <a:gd name="connsiteY6" fmla="*/ 277091 h 292163"/>
              <a:gd name="connsiteX7" fmla="*/ 498764 w 498764"/>
              <a:gd name="connsiteY7" fmla="*/ 290946 h 292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8764" h="292163">
                <a:moveTo>
                  <a:pt x="0" y="0"/>
                </a:moveTo>
                <a:cubicBezTo>
                  <a:pt x="4618" y="64655"/>
                  <a:pt x="-1866" y="131080"/>
                  <a:pt x="13855" y="193964"/>
                </a:cubicBezTo>
                <a:cubicBezTo>
                  <a:pt x="17894" y="210118"/>
                  <a:pt x="40114" y="215114"/>
                  <a:pt x="55419" y="221673"/>
                </a:cubicBezTo>
                <a:cubicBezTo>
                  <a:pt x="72921" y="229174"/>
                  <a:pt x="92528" y="230296"/>
                  <a:pt x="110837" y="235527"/>
                </a:cubicBezTo>
                <a:cubicBezTo>
                  <a:pt x="124879" y="239539"/>
                  <a:pt x="138546" y="244764"/>
                  <a:pt x="152400" y="249382"/>
                </a:cubicBezTo>
                <a:cubicBezTo>
                  <a:pt x="226291" y="244764"/>
                  <a:pt x="300545" y="226877"/>
                  <a:pt x="374073" y="235527"/>
                </a:cubicBezTo>
                <a:cubicBezTo>
                  <a:pt x="388577" y="237233"/>
                  <a:pt x="377601" y="266764"/>
                  <a:pt x="387928" y="277091"/>
                </a:cubicBezTo>
                <a:cubicBezTo>
                  <a:pt x="409085" y="298248"/>
                  <a:pt x="481789" y="290946"/>
                  <a:pt x="498764" y="290946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2466975" y="2994025"/>
            <a:ext cx="17463" cy="87313"/>
          </a:xfrm>
          <a:custGeom>
            <a:avLst/>
            <a:gdLst>
              <a:gd name="connsiteX0" fmla="*/ 0 w 16631"/>
              <a:gd name="connsiteY0" fmla="*/ 87464 h 87464"/>
              <a:gd name="connsiteX1" fmla="*/ 15903 w 16631"/>
              <a:gd name="connsiteY1" fmla="*/ 0 h 87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631" h="87464">
                <a:moveTo>
                  <a:pt x="0" y="87464"/>
                </a:moveTo>
                <a:cubicBezTo>
                  <a:pt x="21809" y="32943"/>
                  <a:pt x="15903" y="61981"/>
                  <a:pt x="15903" y="0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2490788" y="3260725"/>
            <a:ext cx="7937" cy="261938"/>
          </a:xfrm>
          <a:custGeom>
            <a:avLst/>
            <a:gdLst>
              <a:gd name="connsiteX0" fmla="*/ 0 w 7951"/>
              <a:gd name="connsiteY0" fmla="*/ 0 h 262393"/>
              <a:gd name="connsiteX1" fmla="*/ 7951 w 7951"/>
              <a:gd name="connsiteY1" fmla="*/ 71562 h 262393"/>
              <a:gd name="connsiteX2" fmla="*/ 0 w 7951"/>
              <a:gd name="connsiteY2" fmla="*/ 262393 h 262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51" h="262393">
                <a:moveTo>
                  <a:pt x="0" y="0"/>
                </a:moveTo>
                <a:cubicBezTo>
                  <a:pt x="2650" y="23854"/>
                  <a:pt x="7951" y="47561"/>
                  <a:pt x="7951" y="71562"/>
                </a:cubicBezTo>
                <a:cubicBezTo>
                  <a:pt x="7951" y="135228"/>
                  <a:pt x="0" y="198727"/>
                  <a:pt x="0" y="262393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2706688" y="2874963"/>
            <a:ext cx="811212" cy="396875"/>
          </a:xfrm>
          <a:custGeom>
            <a:avLst/>
            <a:gdLst>
              <a:gd name="connsiteX0" fmla="*/ 0 w 811033"/>
              <a:gd name="connsiteY0" fmla="*/ 222637 h 397566"/>
              <a:gd name="connsiteX1" fmla="*/ 63611 w 811033"/>
              <a:gd name="connsiteY1" fmla="*/ 206734 h 397566"/>
              <a:gd name="connsiteX2" fmla="*/ 111319 w 811033"/>
              <a:gd name="connsiteY2" fmla="*/ 174929 h 397566"/>
              <a:gd name="connsiteX3" fmla="*/ 119270 w 811033"/>
              <a:gd name="connsiteY3" fmla="*/ 151075 h 397566"/>
              <a:gd name="connsiteX4" fmla="*/ 174929 w 811033"/>
              <a:gd name="connsiteY4" fmla="*/ 95416 h 397566"/>
              <a:gd name="connsiteX5" fmla="*/ 246491 w 811033"/>
              <a:gd name="connsiteY5" fmla="*/ 87465 h 397566"/>
              <a:gd name="connsiteX6" fmla="*/ 341907 w 811033"/>
              <a:gd name="connsiteY6" fmla="*/ 63611 h 397566"/>
              <a:gd name="connsiteX7" fmla="*/ 349858 w 811033"/>
              <a:gd name="connsiteY7" fmla="*/ 39757 h 397566"/>
              <a:gd name="connsiteX8" fmla="*/ 397566 w 811033"/>
              <a:gd name="connsiteY8" fmla="*/ 23854 h 397566"/>
              <a:gd name="connsiteX9" fmla="*/ 485030 w 811033"/>
              <a:gd name="connsiteY9" fmla="*/ 0 h 397566"/>
              <a:gd name="connsiteX10" fmla="*/ 508884 w 811033"/>
              <a:gd name="connsiteY10" fmla="*/ 15903 h 397566"/>
              <a:gd name="connsiteX11" fmla="*/ 532738 w 811033"/>
              <a:gd name="connsiteY11" fmla="*/ 23854 h 397566"/>
              <a:gd name="connsiteX12" fmla="*/ 699715 w 811033"/>
              <a:gd name="connsiteY12" fmla="*/ 31806 h 397566"/>
              <a:gd name="connsiteX13" fmla="*/ 747423 w 811033"/>
              <a:gd name="connsiteY13" fmla="*/ 47708 h 397566"/>
              <a:gd name="connsiteX14" fmla="*/ 771277 w 811033"/>
              <a:gd name="connsiteY14" fmla="*/ 55660 h 397566"/>
              <a:gd name="connsiteX15" fmla="*/ 779228 w 811033"/>
              <a:gd name="connsiteY15" fmla="*/ 79514 h 397566"/>
              <a:gd name="connsiteX16" fmla="*/ 811033 w 811033"/>
              <a:gd name="connsiteY16" fmla="*/ 127221 h 397566"/>
              <a:gd name="connsiteX17" fmla="*/ 803082 w 811033"/>
              <a:gd name="connsiteY17" fmla="*/ 206734 h 397566"/>
              <a:gd name="connsiteX18" fmla="*/ 795131 w 811033"/>
              <a:gd name="connsiteY18" fmla="*/ 230588 h 397566"/>
              <a:gd name="connsiteX19" fmla="*/ 771277 w 811033"/>
              <a:gd name="connsiteY19" fmla="*/ 246491 h 397566"/>
              <a:gd name="connsiteX20" fmla="*/ 763326 w 811033"/>
              <a:gd name="connsiteY20" fmla="*/ 270345 h 397566"/>
              <a:gd name="connsiteX21" fmla="*/ 739472 w 811033"/>
              <a:gd name="connsiteY21" fmla="*/ 278296 h 397566"/>
              <a:gd name="connsiteX22" fmla="*/ 715618 w 811033"/>
              <a:gd name="connsiteY22" fmla="*/ 294199 h 397566"/>
              <a:gd name="connsiteX23" fmla="*/ 604300 w 811033"/>
              <a:gd name="connsiteY23" fmla="*/ 310101 h 397566"/>
              <a:gd name="connsiteX24" fmla="*/ 397566 w 811033"/>
              <a:gd name="connsiteY24" fmla="*/ 318053 h 397566"/>
              <a:gd name="connsiteX25" fmla="*/ 349858 w 811033"/>
              <a:gd name="connsiteY25" fmla="*/ 326004 h 397566"/>
              <a:gd name="connsiteX26" fmla="*/ 326004 w 811033"/>
              <a:gd name="connsiteY26" fmla="*/ 341907 h 397566"/>
              <a:gd name="connsiteX27" fmla="*/ 294199 w 811033"/>
              <a:gd name="connsiteY27" fmla="*/ 397566 h 397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811033" h="397566">
                <a:moveTo>
                  <a:pt x="0" y="222637"/>
                </a:moveTo>
                <a:cubicBezTo>
                  <a:pt x="11021" y="220433"/>
                  <a:pt x="49854" y="214377"/>
                  <a:pt x="63611" y="206734"/>
                </a:cubicBezTo>
                <a:cubicBezTo>
                  <a:pt x="80318" y="197452"/>
                  <a:pt x="111319" y="174929"/>
                  <a:pt x="111319" y="174929"/>
                </a:cubicBezTo>
                <a:cubicBezTo>
                  <a:pt x="113969" y="166978"/>
                  <a:pt x="115200" y="158402"/>
                  <a:pt x="119270" y="151075"/>
                </a:cubicBezTo>
                <a:cubicBezTo>
                  <a:pt x="139259" y="115094"/>
                  <a:pt x="140163" y="101210"/>
                  <a:pt x="174929" y="95416"/>
                </a:cubicBezTo>
                <a:cubicBezTo>
                  <a:pt x="198603" y="91470"/>
                  <a:pt x="222637" y="90115"/>
                  <a:pt x="246491" y="87465"/>
                </a:cubicBezTo>
                <a:cubicBezTo>
                  <a:pt x="309494" y="66464"/>
                  <a:pt x="277664" y="74318"/>
                  <a:pt x="341907" y="63611"/>
                </a:cubicBezTo>
                <a:cubicBezTo>
                  <a:pt x="344557" y="55660"/>
                  <a:pt x="343038" y="44629"/>
                  <a:pt x="349858" y="39757"/>
                </a:cubicBezTo>
                <a:cubicBezTo>
                  <a:pt x="363498" y="30014"/>
                  <a:pt x="381304" y="27919"/>
                  <a:pt x="397566" y="23854"/>
                </a:cubicBezTo>
                <a:cubicBezTo>
                  <a:pt x="469307" y="5919"/>
                  <a:pt x="440442" y="14864"/>
                  <a:pt x="485030" y="0"/>
                </a:cubicBezTo>
                <a:cubicBezTo>
                  <a:pt x="492981" y="5301"/>
                  <a:pt x="500337" y="11629"/>
                  <a:pt x="508884" y="15903"/>
                </a:cubicBezTo>
                <a:cubicBezTo>
                  <a:pt x="516381" y="19651"/>
                  <a:pt x="524386" y="23158"/>
                  <a:pt x="532738" y="23854"/>
                </a:cubicBezTo>
                <a:cubicBezTo>
                  <a:pt x="588268" y="28482"/>
                  <a:pt x="644056" y="29155"/>
                  <a:pt x="699715" y="31806"/>
                </a:cubicBezTo>
                <a:lnTo>
                  <a:pt x="747423" y="47708"/>
                </a:lnTo>
                <a:lnTo>
                  <a:pt x="771277" y="55660"/>
                </a:lnTo>
                <a:cubicBezTo>
                  <a:pt x="773927" y="63611"/>
                  <a:pt x="775158" y="72187"/>
                  <a:pt x="779228" y="79514"/>
                </a:cubicBezTo>
                <a:cubicBezTo>
                  <a:pt x="788510" y="96221"/>
                  <a:pt x="811033" y="127221"/>
                  <a:pt x="811033" y="127221"/>
                </a:cubicBezTo>
                <a:cubicBezTo>
                  <a:pt x="808383" y="153725"/>
                  <a:pt x="807132" y="180407"/>
                  <a:pt x="803082" y="206734"/>
                </a:cubicBezTo>
                <a:cubicBezTo>
                  <a:pt x="801808" y="215018"/>
                  <a:pt x="800367" y="224043"/>
                  <a:pt x="795131" y="230588"/>
                </a:cubicBezTo>
                <a:cubicBezTo>
                  <a:pt x="789161" y="238050"/>
                  <a:pt x="779228" y="241190"/>
                  <a:pt x="771277" y="246491"/>
                </a:cubicBezTo>
                <a:cubicBezTo>
                  <a:pt x="768627" y="254442"/>
                  <a:pt x="769253" y="264418"/>
                  <a:pt x="763326" y="270345"/>
                </a:cubicBezTo>
                <a:cubicBezTo>
                  <a:pt x="757399" y="276272"/>
                  <a:pt x="746969" y="274548"/>
                  <a:pt x="739472" y="278296"/>
                </a:cubicBezTo>
                <a:cubicBezTo>
                  <a:pt x="730925" y="282570"/>
                  <a:pt x="724402" y="290435"/>
                  <a:pt x="715618" y="294199"/>
                </a:cubicBezTo>
                <a:cubicBezTo>
                  <a:pt x="689988" y="305184"/>
                  <a:pt x="616649" y="309415"/>
                  <a:pt x="604300" y="310101"/>
                </a:cubicBezTo>
                <a:cubicBezTo>
                  <a:pt x="535444" y="313926"/>
                  <a:pt x="466477" y="315402"/>
                  <a:pt x="397566" y="318053"/>
                </a:cubicBezTo>
                <a:cubicBezTo>
                  <a:pt x="381663" y="320703"/>
                  <a:pt x="365153" y="320906"/>
                  <a:pt x="349858" y="326004"/>
                </a:cubicBezTo>
                <a:cubicBezTo>
                  <a:pt x="340792" y="329026"/>
                  <a:pt x="332297" y="334715"/>
                  <a:pt x="326004" y="341907"/>
                </a:cubicBezTo>
                <a:cubicBezTo>
                  <a:pt x="292729" y="379936"/>
                  <a:pt x="294199" y="372150"/>
                  <a:pt x="294199" y="397566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4025900" y="2381250"/>
            <a:ext cx="1120775" cy="80963"/>
          </a:xfrm>
          <a:custGeom>
            <a:avLst/>
            <a:gdLst>
              <a:gd name="connsiteX0" fmla="*/ 0 w 1121134"/>
              <a:gd name="connsiteY0" fmla="*/ 72459 h 81600"/>
              <a:gd name="connsiteX1" fmla="*/ 238539 w 1121134"/>
              <a:gd name="connsiteY1" fmla="*/ 80411 h 81600"/>
              <a:gd name="connsiteX2" fmla="*/ 564543 w 1121134"/>
              <a:gd name="connsiteY2" fmla="*/ 56557 h 81600"/>
              <a:gd name="connsiteX3" fmla="*/ 620202 w 1121134"/>
              <a:gd name="connsiteY3" fmla="*/ 32703 h 81600"/>
              <a:gd name="connsiteX4" fmla="*/ 628153 w 1121134"/>
              <a:gd name="connsiteY4" fmla="*/ 56557 h 81600"/>
              <a:gd name="connsiteX5" fmla="*/ 652007 w 1121134"/>
              <a:gd name="connsiteY5" fmla="*/ 72459 h 81600"/>
              <a:gd name="connsiteX6" fmla="*/ 755374 w 1121134"/>
              <a:gd name="connsiteY6" fmla="*/ 56557 h 81600"/>
              <a:gd name="connsiteX7" fmla="*/ 779228 w 1121134"/>
              <a:gd name="connsiteY7" fmla="*/ 40654 h 81600"/>
              <a:gd name="connsiteX8" fmla="*/ 826936 w 1121134"/>
              <a:gd name="connsiteY8" fmla="*/ 24752 h 81600"/>
              <a:gd name="connsiteX9" fmla="*/ 850790 w 1121134"/>
              <a:gd name="connsiteY9" fmla="*/ 8849 h 81600"/>
              <a:gd name="connsiteX10" fmla="*/ 1121134 w 1121134"/>
              <a:gd name="connsiteY10" fmla="*/ 898 h 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21134" h="81600">
                <a:moveTo>
                  <a:pt x="0" y="72459"/>
                </a:moveTo>
                <a:cubicBezTo>
                  <a:pt x="79513" y="75110"/>
                  <a:pt x="158990" y="81581"/>
                  <a:pt x="238539" y="80411"/>
                </a:cubicBezTo>
                <a:cubicBezTo>
                  <a:pt x="512095" y="76388"/>
                  <a:pt x="448080" y="95376"/>
                  <a:pt x="564543" y="56557"/>
                </a:cubicBezTo>
                <a:cubicBezTo>
                  <a:pt x="575602" y="49184"/>
                  <a:pt x="604155" y="26284"/>
                  <a:pt x="620202" y="32703"/>
                </a:cubicBezTo>
                <a:cubicBezTo>
                  <a:pt x="627984" y="35816"/>
                  <a:pt x="622917" y="50012"/>
                  <a:pt x="628153" y="56557"/>
                </a:cubicBezTo>
                <a:cubicBezTo>
                  <a:pt x="634123" y="64019"/>
                  <a:pt x="644056" y="67158"/>
                  <a:pt x="652007" y="72459"/>
                </a:cubicBezTo>
                <a:cubicBezTo>
                  <a:pt x="674806" y="70179"/>
                  <a:pt x="726720" y="70884"/>
                  <a:pt x="755374" y="56557"/>
                </a:cubicBezTo>
                <a:cubicBezTo>
                  <a:pt x="763921" y="52283"/>
                  <a:pt x="770495" y="44535"/>
                  <a:pt x="779228" y="40654"/>
                </a:cubicBezTo>
                <a:cubicBezTo>
                  <a:pt x="794546" y="33846"/>
                  <a:pt x="826936" y="24752"/>
                  <a:pt x="826936" y="24752"/>
                </a:cubicBezTo>
                <a:cubicBezTo>
                  <a:pt x="834887" y="19451"/>
                  <a:pt x="841419" y="10723"/>
                  <a:pt x="850790" y="8849"/>
                </a:cubicBezTo>
                <a:cubicBezTo>
                  <a:pt x="914755" y="-3944"/>
                  <a:pt x="1077913" y="898"/>
                  <a:pt x="1121134" y="898"/>
                </a:cubicBezTo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12" name="Pie 11"/>
          <p:cNvSpPr/>
          <p:nvPr/>
        </p:nvSpPr>
        <p:spPr>
          <a:xfrm>
            <a:off x="2214563" y="908050"/>
            <a:ext cx="3684587" cy="3570288"/>
          </a:xfrm>
          <a:prstGeom prst="pie">
            <a:avLst>
              <a:gd name="adj1" fmla="val 0"/>
              <a:gd name="adj2" fmla="val 5400000"/>
            </a:avLst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20" name="Pie 19"/>
          <p:cNvSpPr/>
          <p:nvPr/>
        </p:nvSpPr>
        <p:spPr>
          <a:xfrm>
            <a:off x="3135313" y="1725613"/>
            <a:ext cx="1843087" cy="1935162"/>
          </a:xfrm>
          <a:prstGeom prst="pie">
            <a:avLst>
              <a:gd name="adj1" fmla="val 0"/>
              <a:gd name="adj2" fmla="val 5436392"/>
            </a:avLst>
          </a:prstGeom>
          <a:solidFill>
            <a:schemeClr val="accent6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21" name="Pie 20"/>
          <p:cNvSpPr/>
          <p:nvPr/>
        </p:nvSpPr>
        <p:spPr>
          <a:xfrm>
            <a:off x="3462338" y="2044700"/>
            <a:ext cx="1189037" cy="1295400"/>
          </a:xfrm>
          <a:prstGeom prst="pie">
            <a:avLst>
              <a:gd name="adj1" fmla="val 0"/>
              <a:gd name="adj2" fmla="val 5400000"/>
            </a:avLst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57425" y="2043113"/>
            <a:ext cx="896938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  <a:cs typeface="+mn-cs"/>
              </a:rPr>
              <a:t>North American Plate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87900" y="1836738"/>
            <a:ext cx="111125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  <a:cs typeface="+mn-cs"/>
              </a:rPr>
              <a:t>Eurasian Plate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98975" y="2459038"/>
            <a:ext cx="1296988" cy="2778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  <a:cs typeface="+mn-cs"/>
              </a:rPr>
              <a:t>African Plate</a:t>
            </a:r>
          </a:p>
        </p:txBody>
      </p:sp>
      <p:sp>
        <p:nvSpPr>
          <p:cNvPr id="15" name="TextBox 14"/>
          <p:cNvSpPr txBox="1"/>
          <p:nvPr/>
        </p:nvSpPr>
        <p:spPr>
          <a:xfrm rot="17768825">
            <a:off x="3778250" y="1246188"/>
            <a:ext cx="1728788" cy="2778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dirty="0">
                <a:solidFill>
                  <a:srgbClr val="FFFF00"/>
                </a:solidFill>
                <a:latin typeface="Calibri"/>
                <a:cs typeface="+mn-cs"/>
              </a:rPr>
              <a:t>Mid Atlantic Ridge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92425" y="2832100"/>
            <a:ext cx="1296988" cy="431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b="1" dirty="0">
                <a:solidFill>
                  <a:prstClr val="black"/>
                </a:solidFill>
                <a:latin typeface="Calibri"/>
                <a:cs typeface="+mn-cs"/>
              </a:rPr>
              <a:t>Caribbean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b="1" dirty="0">
                <a:solidFill>
                  <a:prstClr val="black"/>
                </a:solidFill>
                <a:latin typeface="Calibri"/>
                <a:cs typeface="+mn-cs"/>
              </a:rPr>
              <a:t>plate</a:t>
            </a:r>
          </a:p>
        </p:txBody>
      </p:sp>
      <p:sp>
        <p:nvSpPr>
          <p:cNvPr id="17" name="TextBox 16"/>
          <p:cNvSpPr txBox="1"/>
          <p:nvPr/>
        </p:nvSpPr>
        <p:spPr>
          <a:xfrm rot="986499">
            <a:off x="2398713" y="3090863"/>
            <a:ext cx="700087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 err="1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  <a:cs typeface="+mn-cs"/>
              </a:rPr>
              <a:t>Cocos</a:t>
            </a:r>
            <a:r>
              <a:rPr lang="en-GB" sz="1200" b="1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  <a:cs typeface="+mn-cs"/>
              </a:rPr>
              <a:t> P.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66975" y="3255963"/>
            <a:ext cx="7493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b="1" dirty="0">
                <a:solidFill>
                  <a:prstClr val="black">
                    <a:lumMod val="95000"/>
                    <a:lumOff val="5000"/>
                  </a:prstClr>
                </a:solidFill>
                <a:latin typeface="Calibri"/>
                <a:cs typeface="+mn-cs"/>
              </a:rPr>
              <a:t>Nazca Plate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4243388" y="2200275"/>
            <a:ext cx="287337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4243388" y="2506663"/>
            <a:ext cx="407987" cy="90487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 flipV="1">
            <a:off x="3600450" y="2178050"/>
            <a:ext cx="323850" cy="11113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 flipV="1">
            <a:off x="3260725" y="3824288"/>
            <a:ext cx="323850" cy="11112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2725738" y="3784600"/>
            <a:ext cx="263525" cy="7938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 flipV="1">
            <a:off x="2306638" y="3217863"/>
            <a:ext cx="160337" cy="11112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585605" y="5270099"/>
            <a:ext cx="3014662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u="sng" dirty="0">
                <a:solidFill>
                  <a:srgbClr val="FF0000"/>
                </a:solidFill>
                <a:latin typeface="Calibri"/>
                <a:cs typeface="+mn-cs"/>
              </a:rPr>
              <a:t>Solid core </a:t>
            </a:r>
            <a:r>
              <a:rPr lang="en-GB" b="1" dirty="0">
                <a:solidFill>
                  <a:prstClr val="black"/>
                </a:solidFill>
                <a:latin typeface="Calibri"/>
                <a:cs typeface="+mn-cs"/>
              </a:rPr>
              <a:t>of Iron and Nickel, which is solid despite temperatures of 3700°C because of the intense pressure there.</a:t>
            </a:r>
            <a:endParaRPr lang="en-GB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011863" y="1555750"/>
            <a:ext cx="294323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u="sng" dirty="0">
                <a:solidFill>
                  <a:srgbClr val="FF0000"/>
                </a:solidFill>
                <a:latin typeface="Calibri"/>
                <a:cs typeface="+mn-cs"/>
              </a:rPr>
              <a:t>The Mantle</a:t>
            </a:r>
            <a:r>
              <a:rPr lang="en-GB" b="1" dirty="0">
                <a:solidFill>
                  <a:prstClr val="black"/>
                </a:solidFill>
                <a:latin typeface="Calibri"/>
                <a:cs typeface="+mn-cs"/>
              </a:rPr>
              <a:t>, a zone of molten </a:t>
            </a:r>
            <a:r>
              <a:rPr lang="en-GB" b="1" dirty="0" smtClean="0">
                <a:solidFill>
                  <a:prstClr val="black"/>
                </a:solidFill>
                <a:latin typeface="Calibri"/>
                <a:cs typeface="+mn-cs"/>
              </a:rPr>
              <a:t>rock </a:t>
            </a:r>
            <a:r>
              <a:rPr lang="en-GB" b="1" dirty="0">
                <a:solidFill>
                  <a:prstClr val="black"/>
                </a:solidFill>
                <a:latin typeface="Calibri"/>
                <a:cs typeface="+mn-cs"/>
              </a:rPr>
              <a:t>and other minerals. </a:t>
            </a:r>
            <a:r>
              <a:rPr lang="en-GB" b="1" dirty="0" smtClean="0">
                <a:solidFill>
                  <a:prstClr val="black"/>
                </a:solidFill>
                <a:latin typeface="Calibri"/>
                <a:cs typeface="+mn-cs"/>
              </a:rPr>
              <a:t>This </a:t>
            </a:r>
            <a:r>
              <a:rPr lang="en-GB" b="1" dirty="0">
                <a:solidFill>
                  <a:prstClr val="black"/>
                </a:solidFill>
                <a:latin typeface="Calibri"/>
                <a:cs typeface="+mn-cs"/>
              </a:rPr>
              <a:t>is </a:t>
            </a:r>
            <a:r>
              <a:rPr lang="en-GB" b="1" dirty="0" smtClean="0">
                <a:solidFill>
                  <a:prstClr val="black"/>
                </a:solidFill>
                <a:latin typeface="Calibri"/>
                <a:cs typeface="+mn-cs"/>
              </a:rPr>
              <a:t>source of the </a:t>
            </a:r>
            <a:r>
              <a:rPr lang="en-GB" b="1" dirty="0">
                <a:solidFill>
                  <a:prstClr val="black"/>
                </a:solidFill>
                <a:latin typeface="Calibri"/>
                <a:cs typeface="+mn-cs"/>
              </a:rPr>
              <a:t>Earth’s intense inner heat which sets up convection currents. 2,900km thick</a:t>
            </a:r>
            <a:endParaRPr lang="en-GB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73894" y="4181038"/>
            <a:ext cx="1781175" cy="258532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u="sng" dirty="0">
                <a:solidFill>
                  <a:srgbClr val="FF0000"/>
                </a:solidFill>
                <a:latin typeface="Calibri"/>
                <a:cs typeface="+mn-cs"/>
              </a:rPr>
              <a:t>Plate margin </a:t>
            </a:r>
            <a:r>
              <a:rPr lang="en-GB" b="1" dirty="0">
                <a:solidFill>
                  <a:prstClr val="black"/>
                </a:solidFill>
                <a:latin typeface="Calibri"/>
                <a:cs typeface="+mn-cs"/>
              </a:rPr>
              <a:t>– the EDGES of plates where 2 plates are either moving apart, colliding together or sliding past one another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 flipH="1">
            <a:off x="5662613" y="2736850"/>
            <a:ext cx="422275" cy="857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3547666" y="2994026"/>
            <a:ext cx="695722" cy="227607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923784" y="4538663"/>
            <a:ext cx="25685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u="sng" dirty="0">
                <a:solidFill>
                  <a:srgbClr val="FF0000"/>
                </a:solidFill>
                <a:latin typeface="Calibri"/>
                <a:cs typeface="+mn-cs"/>
              </a:rPr>
              <a:t>Outer Core </a:t>
            </a:r>
            <a:r>
              <a:rPr lang="en-GB" b="1" dirty="0">
                <a:solidFill>
                  <a:prstClr val="black"/>
                </a:solidFill>
                <a:latin typeface="Calibri"/>
                <a:cs typeface="+mn-cs"/>
              </a:rPr>
              <a:t>– under slightly less pressure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4381493" y="3349005"/>
            <a:ext cx="61769" cy="12833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9" name="Curved Left Arrow 48"/>
          <p:cNvSpPr/>
          <p:nvPr/>
        </p:nvSpPr>
        <p:spPr>
          <a:xfrm rot="1353944">
            <a:off x="5334000" y="2933700"/>
            <a:ext cx="347663" cy="519113"/>
          </a:xfrm>
          <a:prstGeom prst="curvedLeftArrow">
            <a:avLst>
              <a:gd name="adj1" fmla="val 3463"/>
              <a:gd name="adj2" fmla="val 50000"/>
              <a:gd name="adj3" fmla="val 53688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51" name="Curved Left Arrow 50"/>
          <p:cNvSpPr/>
          <p:nvPr/>
        </p:nvSpPr>
        <p:spPr>
          <a:xfrm rot="11590984">
            <a:off x="4999038" y="2735263"/>
            <a:ext cx="347662" cy="519112"/>
          </a:xfrm>
          <a:prstGeom prst="curvedLeftArrow">
            <a:avLst>
              <a:gd name="adj1" fmla="val 3463"/>
              <a:gd name="adj2" fmla="val 50000"/>
              <a:gd name="adj3" fmla="val 53688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52" name="Curved Left Arrow 51"/>
          <p:cNvSpPr/>
          <p:nvPr/>
        </p:nvSpPr>
        <p:spPr>
          <a:xfrm rot="1860032">
            <a:off x="4884738" y="3625850"/>
            <a:ext cx="347662" cy="519113"/>
          </a:xfrm>
          <a:prstGeom prst="curvedLeftArrow">
            <a:avLst>
              <a:gd name="adj1" fmla="val 3463"/>
              <a:gd name="adj2" fmla="val 50000"/>
              <a:gd name="adj3" fmla="val 53688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53" name="Curved Left Arrow 52"/>
          <p:cNvSpPr/>
          <p:nvPr/>
        </p:nvSpPr>
        <p:spPr>
          <a:xfrm rot="12600576">
            <a:off x="4579938" y="3317875"/>
            <a:ext cx="347662" cy="519113"/>
          </a:xfrm>
          <a:prstGeom prst="curvedLeftArrow">
            <a:avLst>
              <a:gd name="adj1" fmla="val 3463"/>
              <a:gd name="adj2" fmla="val 50000"/>
              <a:gd name="adj3" fmla="val 53688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357220" y="5508866"/>
            <a:ext cx="280860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u="sng" dirty="0">
                <a:solidFill>
                  <a:srgbClr val="FF0000"/>
                </a:solidFill>
                <a:latin typeface="Calibri"/>
                <a:cs typeface="+mn-cs"/>
              </a:rPr>
              <a:t>Convection currents </a:t>
            </a:r>
            <a:r>
              <a:rPr lang="en-GB" b="1" dirty="0">
                <a:solidFill>
                  <a:prstClr val="black"/>
                </a:solidFill>
                <a:latin typeface="Calibri"/>
                <a:cs typeface="+mn-cs"/>
              </a:rPr>
              <a:t>– heat currents in the molten magma that move the crust above very slowly</a:t>
            </a:r>
          </a:p>
        </p:txBody>
      </p:sp>
      <p:cxnSp>
        <p:nvCxnSpPr>
          <p:cNvPr id="57" name="Straight Arrow Connector 56"/>
          <p:cNvCxnSpPr/>
          <p:nvPr/>
        </p:nvCxnSpPr>
        <p:spPr>
          <a:xfrm flipH="1" flipV="1">
            <a:off x="5146676" y="3792538"/>
            <a:ext cx="1446782" cy="17661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39" idx="0"/>
            <a:endCxn id="6" idx="12"/>
          </p:cNvCxnSpPr>
          <p:nvPr/>
        </p:nvCxnSpPr>
        <p:spPr>
          <a:xfrm>
            <a:off x="1564482" y="4181038"/>
            <a:ext cx="1632707" cy="861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39" idx="0"/>
          </p:cNvCxnSpPr>
          <p:nvPr/>
        </p:nvCxnSpPr>
        <p:spPr>
          <a:xfrm flipV="1">
            <a:off x="1564482" y="3578226"/>
            <a:ext cx="934244" cy="6028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27" name="TextBox 1026"/>
          <p:cNvSpPr txBox="1"/>
          <p:nvPr/>
        </p:nvSpPr>
        <p:spPr>
          <a:xfrm>
            <a:off x="39683" y="132812"/>
            <a:ext cx="461169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b="1" u="sng" dirty="0">
                <a:solidFill>
                  <a:srgbClr val="FF0000"/>
                </a:solidFill>
                <a:latin typeface="Calibri"/>
                <a:cs typeface="+mn-cs"/>
              </a:rPr>
              <a:t>The Internal Structure of the Earth</a:t>
            </a:r>
          </a:p>
        </p:txBody>
      </p:sp>
      <p:sp>
        <p:nvSpPr>
          <p:cNvPr id="1028" name="Rectangle 1027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1030" name="TextBox 1029"/>
          <p:cNvSpPr txBox="1"/>
          <p:nvPr/>
        </p:nvSpPr>
        <p:spPr>
          <a:xfrm>
            <a:off x="5675603" y="118904"/>
            <a:ext cx="285683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prstClr val="black"/>
                </a:solidFill>
                <a:latin typeface="Calibri"/>
                <a:cs typeface="+mn-cs"/>
              </a:rPr>
              <a:t>The Crust is fractured into </a:t>
            </a:r>
            <a:r>
              <a:rPr lang="en-GB" b="1" u="sng" dirty="0">
                <a:solidFill>
                  <a:srgbClr val="FF0000"/>
                </a:solidFill>
                <a:latin typeface="Calibri"/>
                <a:cs typeface="+mn-cs"/>
              </a:rPr>
              <a:t>Tectonic Plates </a:t>
            </a:r>
            <a:r>
              <a:rPr lang="en-GB" b="1" dirty="0">
                <a:solidFill>
                  <a:prstClr val="black"/>
                </a:solidFill>
                <a:latin typeface="Calibri"/>
                <a:cs typeface="+mn-cs"/>
              </a:rPr>
              <a:t>such as the Eurasian</a:t>
            </a:r>
          </a:p>
        </p:txBody>
      </p:sp>
      <p:cxnSp>
        <p:nvCxnSpPr>
          <p:cNvPr id="71" name="Straight Arrow Connector 70"/>
          <p:cNvCxnSpPr/>
          <p:nvPr/>
        </p:nvCxnSpPr>
        <p:spPr>
          <a:xfrm flipH="1">
            <a:off x="5341938" y="1077913"/>
            <a:ext cx="330200" cy="7588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32" name="TextBox 1031"/>
          <p:cNvSpPr txBox="1"/>
          <p:nvPr/>
        </p:nvSpPr>
        <p:spPr>
          <a:xfrm>
            <a:off x="39683" y="1311633"/>
            <a:ext cx="152083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u="sng" dirty="0">
                <a:solidFill>
                  <a:srgbClr val="FF0000"/>
                </a:solidFill>
                <a:latin typeface="Calibri"/>
                <a:cs typeface="+mn-cs"/>
              </a:rPr>
              <a:t>The Crust </a:t>
            </a:r>
            <a:r>
              <a:rPr lang="en-GB" b="1" dirty="0">
                <a:solidFill>
                  <a:prstClr val="black"/>
                </a:solidFill>
                <a:latin typeface="Calibri"/>
                <a:cs typeface="+mn-cs"/>
              </a:rPr>
              <a:t>– 2 types – </a:t>
            </a:r>
            <a:r>
              <a:rPr lang="en-GB" b="1" u="sng" dirty="0">
                <a:solidFill>
                  <a:srgbClr val="FF0000"/>
                </a:solidFill>
                <a:latin typeface="Calibri"/>
                <a:cs typeface="+mn-cs"/>
              </a:rPr>
              <a:t>Oceanic</a:t>
            </a:r>
            <a:r>
              <a:rPr lang="en-GB" b="1" dirty="0">
                <a:solidFill>
                  <a:prstClr val="black"/>
                </a:solidFill>
                <a:latin typeface="Calibri"/>
                <a:cs typeface="+mn-cs"/>
              </a:rPr>
              <a:t> (denser, newer, thinner) and </a:t>
            </a:r>
            <a:r>
              <a:rPr lang="en-GB" b="1" u="sng" dirty="0">
                <a:solidFill>
                  <a:srgbClr val="FF0000"/>
                </a:solidFill>
                <a:latin typeface="Calibri"/>
                <a:cs typeface="+mn-cs"/>
              </a:rPr>
              <a:t>Continental </a:t>
            </a:r>
            <a:r>
              <a:rPr lang="en-GB" b="1" dirty="0">
                <a:solidFill>
                  <a:prstClr val="black"/>
                </a:solidFill>
                <a:latin typeface="Calibri"/>
                <a:cs typeface="+mn-cs"/>
              </a:rPr>
              <a:t>(older, thicker &amp; less dense)</a:t>
            </a:r>
          </a:p>
        </p:txBody>
      </p:sp>
      <p:cxnSp>
        <p:nvCxnSpPr>
          <p:cNvPr id="77" name="Straight Arrow Connector 76"/>
          <p:cNvCxnSpPr/>
          <p:nvPr/>
        </p:nvCxnSpPr>
        <p:spPr>
          <a:xfrm flipH="1" flipV="1">
            <a:off x="5578475" y="3354389"/>
            <a:ext cx="1015604" cy="22388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flipH="1">
            <a:off x="5830888" y="3062288"/>
            <a:ext cx="263525" cy="1682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40" name="Freeform 1039"/>
          <p:cNvSpPr/>
          <p:nvPr/>
        </p:nvSpPr>
        <p:spPr>
          <a:xfrm>
            <a:off x="4046538" y="2686050"/>
            <a:ext cx="1863725" cy="1784350"/>
          </a:xfrm>
          <a:custGeom>
            <a:avLst/>
            <a:gdLst>
              <a:gd name="connsiteX0" fmla="*/ 1862459 w 1862459"/>
              <a:gd name="connsiteY0" fmla="*/ 0 h 1783922"/>
              <a:gd name="connsiteX1" fmla="*/ 1851239 w 1862459"/>
              <a:gd name="connsiteY1" fmla="*/ 173905 h 1783922"/>
              <a:gd name="connsiteX2" fmla="*/ 1806361 w 1862459"/>
              <a:gd name="connsiteY2" fmla="*/ 420736 h 1783922"/>
              <a:gd name="connsiteX3" fmla="*/ 1705384 w 1862459"/>
              <a:gd name="connsiteY3" fmla="*/ 706837 h 1783922"/>
              <a:gd name="connsiteX4" fmla="*/ 1598797 w 1862459"/>
              <a:gd name="connsiteY4" fmla="*/ 908790 h 1783922"/>
              <a:gd name="connsiteX5" fmla="*/ 1436113 w 1862459"/>
              <a:gd name="connsiteY5" fmla="*/ 1133183 h 1783922"/>
              <a:gd name="connsiteX6" fmla="*/ 1396844 w 1862459"/>
              <a:gd name="connsiteY6" fmla="*/ 1183671 h 1783922"/>
              <a:gd name="connsiteX7" fmla="*/ 1301477 w 1862459"/>
              <a:gd name="connsiteY7" fmla="*/ 1279038 h 1783922"/>
              <a:gd name="connsiteX8" fmla="*/ 1133183 w 1862459"/>
              <a:gd name="connsiteY8" fmla="*/ 1419284 h 1783922"/>
              <a:gd name="connsiteX9" fmla="*/ 970498 w 1862459"/>
              <a:gd name="connsiteY9" fmla="*/ 1525870 h 1783922"/>
              <a:gd name="connsiteX10" fmla="*/ 875131 w 1862459"/>
              <a:gd name="connsiteY10" fmla="*/ 1570749 h 1783922"/>
              <a:gd name="connsiteX11" fmla="*/ 706837 w 1862459"/>
              <a:gd name="connsiteY11" fmla="*/ 1649286 h 1783922"/>
              <a:gd name="connsiteX12" fmla="*/ 549762 w 1862459"/>
              <a:gd name="connsiteY12" fmla="*/ 1705384 h 1783922"/>
              <a:gd name="connsiteX13" fmla="*/ 381467 w 1862459"/>
              <a:gd name="connsiteY13" fmla="*/ 1750263 h 1783922"/>
              <a:gd name="connsiteX14" fmla="*/ 252442 w 1862459"/>
              <a:gd name="connsiteY14" fmla="*/ 1772702 h 1783922"/>
              <a:gd name="connsiteX15" fmla="*/ 112196 w 1862459"/>
              <a:gd name="connsiteY15" fmla="*/ 1778312 h 1783922"/>
              <a:gd name="connsiteX16" fmla="*/ 0 w 1862459"/>
              <a:gd name="connsiteY16" fmla="*/ 1783922 h 1783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862459" h="1783922">
                <a:moveTo>
                  <a:pt x="1862459" y="0"/>
                </a:moveTo>
                <a:cubicBezTo>
                  <a:pt x="1861524" y="51891"/>
                  <a:pt x="1860589" y="103782"/>
                  <a:pt x="1851239" y="173905"/>
                </a:cubicBezTo>
                <a:cubicBezTo>
                  <a:pt x="1841889" y="244028"/>
                  <a:pt x="1830670" y="331914"/>
                  <a:pt x="1806361" y="420736"/>
                </a:cubicBezTo>
                <a:cubicBezTo>
                  <a:pt x="1782052" y="509558"/>
                  <a:pt x="1739978" y="625495"/>
                  <a:pt x="1705384" y="706837"/>
                </a:cubicBezTo>
                <a:cubicBezTo>
                  <a:pt x="1670790" y="788179"/>
                  <a:pt x="1643675" y="837732"/>
                  <a:pt x="1598797" y="908790"/>
                </a:cubicBezTo>
                <a:cubicBezTo>
                  <a:pt x="1553919" y="979848"/>
                  <a:pt x="1469772" y="1087370"/>
                  <a:pt x="1436113" y="1133183"/>
                </a:cubicBezTo>
                <a:cubicBezTo>
                  <a:pt x="1402454" y="1178997"/>
                  <a:pt x="1419283" y="1159362"/>
                  <a:pt x="1396844" y="1183671"/>
                </a:cubicBezTo>
                <a:cubicBezTo>
                  <a:pt x="1374405" y="1207980"/>
                  <a:pt x="1345420" y="1239769"/>
                  <a:pt x="1301477" y="1279038"/>
                </a:cubicBezTo>
                <a:cubicBezTo>
                  <a:pt x="1257533" y="1318307"/>
                  <a:pt x="1188346" y="1378145"/>
                  <a:pt x="1133183" y="1419284"/>
                </a:cubicBezTo>
                <a:cubicBezTo>
                  <a:pt x="1078020" y="1460423"/>
                  <a:pt x="1013507" y="1500626"/>
                  <a:pt x="970498" y="1525870"/>
                </a:cubicBezTo>
                <a:cubicBezTo>
                  <a:pt x="927489" y="1551114"/>
                  <a:pt x="875131" y="1570749"/>
                  <a:pt x="875131" y="1570749"/>
                </a:cubicBezTo>
                <a:cubicBezTo>
                  <a:pt x="831187" y="1591318"/>
                  <a:pt x="761065" y="1626847"/>
                  <a:pt x="706837" y="1649286"/>
                </a:cubicBezTo>
                <a:cubicBezTo>
                  <a:pt x="652609" y="1671725"/>
                  <a:pt x="603990" y="1688555"/>
                  <a:pt x="549762" y="1705384"/>
                </a:cubicBezTo>
                <a:cubicBezTo>
                  <a:pt x="495534" y="1722213"/>
                  <a:pt x="431020" y="1739043"/>
                  <a:pt x="381467" y="1750263"/>
                </a:cubicBezTo>
                <a:cubicBezTo>
                  <a:pt x="331914" y="1761483"/>
                  <a:pt x="297320" y="1768027"/>
                  <a:pt x="252442" y="1772702"/>
                </a:cubicBezTo>
                <a:cubicBezTo>
                  <a:pt x="207564" y="1777377"/>
                  <a:pt x="112196" y="1778312"/>
                  <a:pt x="112196" y="1778312"/>
                </a:cubicBezTo>
                <a:lnTo>
                  <a:pt x="0" y="1783922"/>
                </a:lnTo>
              </a:path>
            </a:pathLst>
          </a:cu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113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0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3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6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  <p:bldP spid="44" grpId="0"/>
      <p:bldP spid="49" grpId="0" animBg="1"/>
      <p:bldP spid="51" grpId="0" animBg="1"/>
      <p:bldP spid="52" grpId="0" animBg="1"/>
      <p:bldP spid="53" grpId="0" animBg="1"/>
      <p:bldP spid="55" grpId="0"/>
      <p:bldP spid="1030" grpId="0"/>
      <p:bldP spid="10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964" y="110689"/>
            <a:ext cx="1908175" cy="800986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2400" b="1" u="sng" dirty="0" smtClean="0"/>
              <a:t>Continental and oceanic crust</a:t>
            </a:r>
            <a:endParaRPr lang="en-GB" sz="2400" b="1" u="sng" dirty="0"/>
          </a:p>
        </p:txBody>
      </p:sp>
      <p:sp>
        <p:nvSpPr>
          <p:cNvPr id="5" name="Rectangle 4"/>
          <p:cNvSpPr/>
          <p:nvPr/>
        </p:nvSpPr>
        <p:spPr>
          <a:xfrm>
            <a:off x="2014537" y="1594240"/>
            <a:ext cx="7129463" cy="4546431"/>
          </a:xfrm>
          <a:prstGeom prst="rect">
            <a:avLst/>
          </a:prstGeom>
          <a:gradFill flip="none" rotWithShape="1">
            <a:gsLst>
              <a:gs pos="0">
                <a:srgbClr val="1F497D">
                  <a:lumMod val="50000"/>
                </a:srgbClr>
              </a:gs>
              <a:gs pos="50000">
                <a:srgbClr val="1F497D">
                  <a:lumMod val="60000"/>
                  <a:lumOff val="4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1"/>
            <a:tileRect/>
          </a:gra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19300" y="3007115"/>
            <a:ext cx="7124700" cy="3133556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50000">
                <a:srgbClr val="FF6600"/>
              </a:gs>
              <a:gs pos="100000">
                <a:srgbClr val="FFFF00"/>
              </a:gs>
            </a:gsLst>
            <a:lin ang="16200000" scaled="1"/>
            <a:tileRect/>
          </a:gra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2014537" y="2135578"/>
            <a:ext cx="4325938" cy="1741487"/>
          </a:xfrm>
          <a:custGeom>
            <a:avLst/>
            <a:gdLst>
              <a:gd name="connsiteX0" fmla="*/ 0 w 4325509"/>
              <a:gd name="connsiteY0" fmla="*/ 405517 h 1741336"/>
              <a:gd name="connsiteX1" fmla="*/ 516835 w 4325509"/>
              <a:gd name="connsiteY1" fmla="*/ 397566 h 1741336"/>
              <a:gd name="connsiteX2" fmla="*/ 524786 w 4325509"/>
              <a:gd name="connsiteY2" fmla="*/ 397566 h 1741336"/>
              <a:gd name="connsiteX3" fmla="*/ 620202 w 4325509"/>
              <a:gd name="connsiteY3" fmla="*/ 397566 h 1741336"/>
              <a:gd name="connsiteX4" fmla="*/ 993913 w 4325509"/>
              <a:gd name="connsiteY4" fmla="*/ 333955 h 1741336"/>
              <a:gd name="connsiteX5" fmla="*/ 1121134 w 4325509"/>
              <a:gd name="connsiteY5" fmla="*/ 262393 h 1741336"/>
              <a:gd name="connsiteX6" fmla="*/ 1319916 w 4325509"/>
              <a:gd name="connsiteY6" fmla="*/ 143124 h 1741336"/>
              <a:gd name="connsiteX7" fmla="*/ 1725433 w 4325509"/>
              <a:gd name="connsiteY7" fmla="*/ 63611 h 1741336"/>
              <a:gd name="connsiteX8" fmla="*/ 1852654 w 4325509"/>
              <a:gd name="connsiteY8" fmla="*/ 0 h 1741336"/>
              <a:gd name="connsiteX9" fmla="*/ 2019631 w 4325509"/>
              <a:gd name="connsiteY9" fmla="*/ 95416 h 1741336"/>
              <a:gd name="connsiteX10" fmla="*/ 2138901 w 4325509"/>
              <a:gd name="connsiteY10" fmla="*/ 63611 h 1741336"/>
              <a:gd name="connsiteX11" fmla="*/ 2234316 w 4325509"/>
              <a:gd name="connsiteY11" fmla="*/ 151075 h 1741336"/>
              <a:gd name="connsiteX12" fmla="*/ 2464904 w 4325509"/>
              <a:gd name="connsiteY12" fmla="*/ 198783 h 1741336"/>
              <a:gd name="connsiteX13" fmla="*/ 2711395 w 4325509"/>
              <a:gd name="connsiteY13" fmla="*/ 365760 h 1741336"/>
              <a:gd name="connsiteX14" fmla="*/ 2941982 w 4325509"/>
              <a:gd name="connsiteY14" fmla="*/ 405517 h 1741336"/>
              <a:gd name="connsiteX15" fmla="*/ 3140765 w 4325509"/>
              <a:gd name="connsiteY15" fmla="*/ 477079 h 1741336"/>
              <a:gd name="connsiteX16" fmla="*/ 3570135 w 4325509"/>
              <a:gd name="connsiteY16" fmla="*/ 628153 h 1741336"/>
              <a:gd name="connsiteX17" fmla="*/ 4007457 w 4325509"/>
              <a:gd name="connsiteY17" fmla="*/ 795131 h 1741336"/>
              <a:gd name="connsiteX18" fmla="*/ 4325509 w 4325509"/>
              <a:gd name="connsiteY18" fmla="*/ 858741 h 1741336"/>
              <a:gd name="connsiteX19" fmla="*/ 4325509 w 4325509"/>
              <a:gd name="connsiteY19" fmla="*/ 1113183 h 1741336"/>
              <a:gd name="connsiteX20" fmla="*/ 4102873 w 4325509"/>
              <a:gd name="connsiteY20" fmla="*/ 1137037 h 1741336"/>
              <a:gd name="connsiteX21" fmla="*/ 3760967 w 4325509"/>
              <a:gd name="connsiteY21" fmla="*/ 1296063 h 1741336"/>
              <a:gd name="connsiteX22" fmla="*/ 3562184 w 4325509"/>
              <a:gd name="connsiteY22" fmla="*/ 1375576 h 1741336"/>
              <a:gd name="connsiteX23" fmla="*/ 3482671 w 4325509"/>
              <a:gd name="connsiteY23" fmla="*/ 1399430 h 1741336"/>
              <a:gd name="connsiteX24" fmla="*/ 3450866 w 4325509"/>
              <a:gd name="connsiteY24" fmla="*/ 1407381 h 1741336"/>
              <a:gd name="connsiteX25" fmla="*/ 3267986 w 4325509"/>
              <a:gd name="connsiteY25" fmla="*/ 1470992 h 1741336"/>
              <a:gd name="connsiteX26" fmla="*/ 2759102 w 4325509"/>
              <a:gd name="connsiteY26" fmla="*/ 1622066 h 1741336"/>
              <a:gd name="connsiteX27" fmla="*/ 2687541 w 4325509"/>
              <a:gd name="connsiteY27" fmla="*/ 1630018 h 1741336"/>
              <a:gd name="connsiteX28" fmla="*/ 2210462 w 4325509"/>
              <a:gd name="connsiteY28" fmla="*/ 1741336 h 1741336"/>
              <a:gd name="connsiteX29" fmla="*/ 1932167 w 4325509"/>
              <a:gd name="connsiteY29" fmla="*/ 1637969 h 1741336"/>
              <a:gd name="connsiteX30" fmla="*/ 1828800 w 4325509"/>
              <a:gd name="connsiteY30" fmla="*/ 1574359 h 1741336"/>
              <a:gd name="connsiteX31" fmla="*/ 1685676 w 4325509"/>
              <a:gd name="connsiteY31" fmla="*/ 1439186 h 1741336"/>
              <a:gd name="connsiteX32" fmla="*/ 1121134 w 4325509"/>
              <a:gd name="connsiteY32" fmla="*/ 1248355 h 1741336"/>
              <a:gd name="connsiteX33" fmla="*/ 842838 w 4325509"/>
              <a:gd name="connsiteY33" fmla="*/ 1081378 h 1741336"/>
              <a:gd name="connsiteX34" fmla="*/ 381662 w 4325509"/>
              <a:gd name="connsiteY34" fmla="*/ 1057524 h 1741336"/>
              <a:gd name="connsiteX35" fmla="*/ 103367 w 4325509"/>
              <a:gd name="connsiteY35" fmla="*/ 1017767 h 1741336"/>
              <a:gd name="connsiteX36" fmla="*/ 7951 w 4325509"/>
              <a:gd name="connsiteY36" fmla="*/ 1025719 h 1741336"/>
              <a:gd name="connsiteX37" fmla="*/ 0 w 4325509"/>
              <a:gd name="connsiteY37" fmla="*/ 405517 h 1741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4325509" h="1741336">
                <a:moveTo>
                  <a:pt x="0" y="405517"/>
                </a:moveTo>
                <a:lnTo>
                  <a:pt x="516835" y="397566"/>
                </a:lnTo>
                <a:lnTo>
                  <a:pt x="524786" y="397566"/>
                </a:lnTo>
                <a:lnTo>
                  <a:pt x="620202" y="397566"/>
                </a:lnTo>
                <a:lnTo>
                  <a:pt x="993913" y="333955"/>
                </a:lnTo>
                <a:lnTo>
                  <a:pt x="1121134" y="262393"/>
                </a:lnTo>
                <a:lnTo>
                  <a:pt x="1319916" y="143124"/>
                </a:lnTo>
                <a:lnTo>
                  <a:pt x="1725433" y="63611"/>
                </a:lnTo>
                <a:lnTo>
                  <a:pt x="1852654" y="0"/>
                </a:lnTo>
                <a:lnTo>
                  <a:pt x="2019631" y="95416"/>
                </a:lnTo>
                <a:lnTo>
                  <a:pt x="2138901" y="63611"/>
                </a:lnTo>
                <a:lnTo>
                  <a:pt x="2234316" y="151075"/>
                </a:lnTo>
                <a:lnTo>
                  <a:pt x="2464904" y="198783"/>
                </a:lnTo>
                <a:lnTo>
                  <a:pt x="2711395" y="365760"/>
                </a:lnTo>
                <a:lnTo>
                  <a:pt x="2941982" y="405517"/>
                </a:lnTo>
                <a:lnTo>
                  <a:pt x="3140765" y="477079"/>
                </a:lnTo>
                <a:lnTo>
                  <a:pt x="3570135" y="628153"/>
                </a:lnTo>
                <a:lnTo>
                  <a:pt x="4007457" y="795131"/>
                </a:lnTo>
                <a:lnTo>
                  <a:pt x="4325509" y="858741"/>
                </a:lnTo>
                <a:lnTo>
                  <a:pt x="4325509" y="1113183"/>
                </a:lnTo>
                <a:lnTo>
                  <a:pt x="4102873" y="1137037"/>
                </a:lnTo>
                <a:lnTo>
                  <a:pt x="3760967" y="1296063"/>
                </a:lnTo>
                <a:lnTo>
                  <a:pt x="3562184" y="1375576"/>
                </a:lnTo>
                <a:lnTo>
                  <a:pt x="3482671" y="1399430"/>
                </a:lnTo>
                <a:cubicBezTo>
                  <a:pt x="3454106" y="1408219"/>
                  <a:pt x="3467893" y="1407381"/>
                  <a:pt x="3450866" y="1407381"/>
                </a:cubicBezTo>
                <a:lnTo>
                  <a:pt x="3267986" y="1470992"/>
                </a:lnTo>
                <a:lnTo>
                  <a:pt x="2759102" y="1622066"/>
                </a:lnTo>
                <a:lnTo>
                  <a:pt x="2687541" y="1630018"/>
                </a:lnTo>
                <a:lnTo>
                  <a:pt x="2210462" y="1741336"/>
                </a:lnTo>
                <a:lnTo>
                  <a:pt x="1932167" y="1637969"/>
                </a:lnTo>
                <a:lnTo>
                  <a:pt x="1828800" y="1574359"/>
                </a:lnTo>
                <a:lnTo>
                  <a:pt x="1685676" y="1439186"/>
                </a:lnTo>
                <a:lnTo>
                  <a:pt x="1121134" y="1248355"/>
                </a:lnTo>
                <a:lnTo>
                  <a:pt x="842838" y="1081378"/>
                </a:lnTo>
                <a:lnTo>
                  <a:pt x="381662" y="1057524"/>
                </a:lnTo>
                <a:lnTo>
                  <a:pt x="103367" y="1017767"/>
                </a:lnTo>
                <a:lnTo>
                  <a:pt x="7951" y="1025719"/>
                </a:lnTo>
                <a:lnTo>
                  <a:pt x="0" y="405517"/>
                </a:lnTo>
                <a:close/>
              </a:path>
            </a:pathLst>
          </a:custGeom>
          <a:gradFill flip="none" rotWithShape="1">
            <a:gsLst>
              <a:gs pos="0">
                <a:srgbClr val="F79646">
                  <a:lumMod val="50000"/>
                </a:srgbClr>
              </a:gs>
              <a:gs pos="50000">
                <a:srgbClr val="F79646">
                  <a:lumMod val="75000"/>
                </a:srgbClr>
              </a:gs>
              <a:gs pos="100000">
                <a:srgbClr val="F79646">
                  <a:lumMod val="60000"/>
                  <a:lumOff val="40000"/>
                </a:srgbClr>
              </a:gs>
            </a:gsLst>
            <a:lin ang="2700000" scaled="1"/>
            <a:tileRect/>
          </a:gra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5645150" y="2788040"/>
            <a:ext cx="3504131" cy="424089"/>
          </a:xfrm>
          <a:custGeom>
            <a:avLst/>
            <a:gdLst>
              <a:gd name="connsiteX0" fmla="*/ 3490623 w 3514477"/>
              <a:gd name="connsiteY0" fmla="*/ 206734 h 206734"/>
              <a:gd name="connsiteX1" fmla="*/ 667910 w 3514477"/>
              <a:gd name="connsiteY1" fmla="*/ 198783 h 206734"/>
              <a:gd name="connsiteX2" fmla="*/ 405517 w 3514477"/>
              <a:gd name="connsiteY2" fmla="*/ 159026 h 206734"/>
              <a:gd name="connsiteX3" fmla="*/ 135172 w 3514477"/>
              <a:gd name="connsiteY3" fmla="*/ 47708 h 206734"/>
              <a:gd name="connsiteX4" fmla="*/ 0 w 3514477"/>
              <a:gd name="connsiteY4" fmla="*/ 7952 h 206734"/>
              <a:gd name="connsiteX5" fmla="*/ 3514477 w 3514477"/>
              <a:gd name="connsiteY5" fmla="*/ 0 h 206734"/>
              <a:gd name="connsiteX6" fmla="*/ 3490623 w 3514477"/>
              <a:gd name="connsiteY6" fmla="*/ 206734 h 206734"/>
              <a:gd name="connsiteX0" fmla="*/ 3519782 w 3519782"/>
              <a:gd name="connsiteY0" fmla="*/ 424827 h 424827"/>
              <a:gd name="connsiteX1" fmla="*/ 667910 w 3519782"/>
              <a:gd name="connsiteY1" fmla="*/ 198783 h 424827"/>
              <a:gd name="connsiteX2" fmla="*/ 405517 w 3519782"/>
              <a:gd name="connsiteY2" fmla="*/ 159026 h 424827"/>
              <a:gd name="connsiteX3" fmla="*/ 135172 w 3519782"/>
              <a:gd name="connsiteY3" fmla="*/ 47708 h 424827"/>
              <a:gd name="connsiteX4" fmla="*/ 0 w 3519782"/>
              <a:gd name="connsiteY4" fmla="*/ 7952 h 424827"/>
              <a:gd name="connsiteX5" fmla="*/ 3514477 w 3519782"/>
              <a:gd name="connsiteY5" fmla="*/ 0 h 424827"/>
              <a:gd name="connsiteX6" fmla="*/ 3519782 w 3519782"/>
              <a:gd name="connsiteY6" fmla="*/ 424827 h 4248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19782" h="424827">
                <a:moveTo>
                  <a:pt x="3519782" y="424827"/>
                </a:moveTo>
                <a:lnTo>
                  <a:pt x="667910" y="198783"/>
                </a:lnTo>
                <a:lnTo>
                  <a:pt x="405517" y="159026"/>
                </a:lnTo>
                <a:lnTo>
                  <a:pt x="135172" y="47708"/>
                </a:lnTo>
                <a:lnTo>
                  <a:pt x="0" y="7952"/>
                </a:lnTo>
                <a:lnTo>
                  <a:pt x="3514477" y="0"/>
                </a:lnTo>
                <a:cubicBezTo>
                  <a:pt x="3516245" y="141609"/>
                  <a:pt x="3518014" y="283218"/>
                  <a:pt x="3519782" y="424827"/>
                </a:cubicBezTo>
                <a:close/>
              </a:path>
            </a:pathLst>
          </a:custGeom>
          <a:solidFill>
            <a:srgbClr val="0000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kern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TextBox 8"/>
          <p:cNvSpPr txBox="1">
            <a:spLocks noChangeArrowheads="1"/>
          </p:cNvSpPr>
          <p:nvPr/>
        </p:nvSpPr>
        <p:spPr bwMode="auto">
          <a:xfrm>
            <a:off x="2374900" y="2568965"/>
            <a:ext cx="1803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b="1" dirty="0">
                <a:solidFill>
                  <a:srgbClr val="FFFFFF"/>
                </a:solidFill>
                <a:latin typeface="Calibri" pitchFamily="34" charset="0"/>
              </a:rPr>
              <a:t>Continental crust - 2.7 g/cm</a:t>
            </a:r>
            <a:r>
              <a:rPr lang="en-GB" b="1" baseline="30000" dirty="0">
                <a:solidFill>
                  <a:srgbClr val="FFFFFF"/>
                </a:solidFill>
                <a:latin typeface="Calibri" pitchFamily="34" charset="0"/>
              </a:rPr>
              <a:t>3</a:t>
            </a:r>
            <a:r>
              <a:rPr lang="en-GB" b="1" dirty="0">
                <a:solidFill>
                  <a:srgbClr val="FFFFFF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623050" y="2673740"/>
            <a:ext cx="2089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>
                <a:solidFill>
                  <a:srgbClr val="FFFFFF"/>
                </a:solidFill>
                <a:latin typeface="Calibri" pitchFamily="34" charset="0"/>
              </a:rPr>
              <a:t>Ocean water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697297" y="1824031"/>
            <a:ext cx="14192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 dirty="0">
                <a:solidFill>
                  <a:srgbClr val="FFFF00"/>
                </a:solidFill>
                <a:latin typeface="Calibri" pitchFamily="34" charset="0"/>
              </a:rPr>
              <a:t>Continental Shelf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727093" y="4209281"/>
            <a:ext cx="12414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b="1" dirty="0">
                <a:solidFill>
                  <a:srgbClr val="000000"/>
                </a:solidFill>
                <a:latin typeface="Calibri" pitchFamily="34" charset="0"/>
              </a:rPr>
              <a:t>Mantle rocks 3.3g/cm</a:t>
            </a:r>
            <a:r>
              <a:rPr lang="en-GB" sz="1200" b="1" baseline="30000" dirty="0">
                <a:solidFill>
                  <a:srgbClr val="000000"/>
                </a:solidFill>
                <a:latin typeface="Calibri" pitchFamily="34" charset="0"/>
              </a:rPr>
              <a:t>3</a:t>
            </a:r>
            <a:endParaRPr lang="en-GB" sz="12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cxnSp>
        <p:nvCxnSpPr>
          <p:cNvPr id="14" name="Straight Arrow Connector 13"/>
          <p:cNvCxnSpPr>
            <a:cxnSpLocks noChangeShapeType="1"/>
            <a:stCxn id="7" idx="11"/>
            <a:endCxn id="7" idx="28"/>
          </p:cNvCxnSpPr>
          <p:nvPr/>
        </p:nvCxnSpPr>
        <p:spPr bwMode="auto">
          <a:xfrm flipH="1">
            <a:off x="4225925" y="2286390"/>
            <a:ext cx="23812" cy="1590675"/>
          </a:xfrm>
          <a:prstGeom prst="straightConnector1">
            <a:avLst/>
          </a:prstGeom>
          <a:noFill/>
          <a:ln w="9525" algn="ctr">
            <a:solidFill>
              <a:srgbClr val="000000"/>
            </a:solidFill>
            <a:round/>
            <a:headEnd type="arrow" w="med" len="med"/>
            <a:tailEnd type="arrow" w="med" len="med"/>
          </a:ln>
        </p:spPr>
      </p:cxn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195762" y="2619765"/>
            <a:ext cx="8620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>
                <a:solidFill>
                  <a:srgbClr val="000000"/>
                </a:solidFill>
                <a:latin typeface="Calibri" pitchFamily="34" charset="0"/>
              </a:rPr>
              <a:t>Up to 70km thick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019300" y="1594240"/>
            <a:ext cx="31638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 u="sng">
                <a:solidFill>
                  <a:srgbClr val="F2F2F2"/>
                </a:solidFill>
                <a:latin typeface="Calibri" pitchFamily="34" charset="0"/>
              </a:rPr>
              <a:t>COMPARING CRUST TYPES</a:t>
            </a:r>
          </a:p>
        </p:txBody>
      </p:sp>
      <p:cxnSp>
        <p:nvCxnSpPr>
          <p:cNvPr id="19" name="Straight Arrow Connector 18"/>
          <p:cNvCxnSpPr>
            <a:endCxn id="9" idx="2"/>
          </p:cNvCxnSpPr>
          <p:nvPr/>
        </p:nvCxnSpPr>
        <p:spPr>
          <a:xfrm flipH="1">
            <a:off x="6048864" y="2386403"/>
            <a:ext cx="280498" cy="560387"/>
          </a:xfrm>
          <a:prstGeom prst="straightConnector1">
            <a:avLst/>
          </a:prstGeom>
          <a:noFill/>
          <a:ln w="25400" cap="flat" cmpd="sng" algn="ctr">
            <a:solidFill>
              <a:srgbClr val="FFFF00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4" name="TextBox 3"/>
          <p:cNvSpPr txBox="1"/>
          <p:nvPr/>
        </p:nvSpPr>
        <p:spPr>
          <a:xfrm>
            <a:off x="1967643" y="3470135"/>
            <a:ext cx="19757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The crust and upper mantle are HARD, together they make up the LITHOSPHERE</a:t>
            </a:r>
            <a:endParaRPr lang="en-GB" sz="12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7269162" y="1696238"/>
            <a:ext cx="18658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>
                <a:solidFill>
                  <a:schemeClr val="bg1"/>
                </a:solidFill>
              </a:rPr>
              <a:t>The oceanic crust is made up of Basalt.  It is heavier than Oceanic crust</a:t>
            </a:r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430629" y="274857"/>
            <a:ext cx="21735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The ocean floor is flat in places but also has deep trenches, underwater valleys, volcanoes  and mountains</a:t>
            </a:r>
            <a:endParaRPr lang="en-GB" sz="12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1908175" y="476477"/>
            <a:ext cx="15482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The continental crust is mainly granite. It is thicker and lighter than oceanic crust</a:t>
            </a:r>
            <a:endParaRPr lang="en-GB" sz="1200" b="1" dirty="0"/>
          </a:p>
        </p:txBody>
      </p:sp>
      <p:sp>
        <p:nvSpPr>
          <p:cNvPr id="23" name="Freeform 22"/>
          <p:cNvSpPr/>
          <p:nvPr/>
        </p:nvSpPr>
        <p:spPr>
          <a:xfrm>
            <a:off x="6319207" y="2885784"/>
            <a:ext cx="2815772" cy="391885"/>
          </a:xfrm>
          <a:custGeom>
            <a:avLst/>
            <a:gdLst>
              <a:gd name="connsiteX0" fmla="*/ 0 w 2815772"/>
              <a:gd name="connsiteY0" fmla="*/ 116114 h 391885"/>
              <a:gd name="connsiteX1" fmla="*/ 0 w 2815772"/>
              <a:gd name="connsiteY1" fmla="*/ 348343 h 391885"/>
              <a:gd name="connsiteX2" fmla="*/ 1901372 w 2815772"/>
              <a:gd name="connsiteY2" fmla="*/ 391885 h 391885"/>
              <a:gd name="connsiteX3" fmla="*/ 2815772 w 2815772"/>
              <a:gd name="connsiteY3" fmla="*/ 391885 h 391885"/>
              <a:gd name="connsiteX4" fmla="*/ 2815772 w 2815772"/>
              <a:gd name="connsiteY4" fmla="*/ 116114 h 391885"/>
              <a:gd name="connsiteX5" fmla="*/ 2583543 w 2815772"/>
              <a:gd name="connsiteY5" fmla="*/ 0 h 391885"/>
              <a:gd name="connsiteX6" fmla="*/ 2394858 w 2815772"/>
              <a:gd name="connsiteY6" fmla="*/ 87085 h 391885"/>
              <a:gd name="connsiteX7" fmla="*/ 2293258 w 2815772"/>
              <a:gd name="connsiteY7" fmla="*/ 130628 h 391885"/>
              <a:gd name="connsiteX8" fmla="*/ 2090058 w 2815772"/>
              <a:gd name="connsiteY8" fmla="*/ 261257 h 391885"/>
              <a:gd name="connsiteX9" fmla="*/ 2002972 w 2815772"/>
              <a:gd name="connsiteY9" fmla="*/ 130628 h 391885"/>
              <a:gd name="connsiteX10" fmla="*/ 1611086 w 2815772"/>
              <a:gd name="connsiteY10" fmla="*/ 116114 h 391885"/>
              <a:gd name="connsiteX11" fmla="*/ 783772 w 2815772"/>
              <a:gd name="connsiteY11" fmla="*/ 116114 h 391885"/>
              <a:gd name="connsiteX12" fmla="*/ 0 w 2815772"/>
              <a:gd name="connsiteY12" fmla="*/ 116114 h 391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815772" h="391885">
                <a:moveTo>
                  <a:pt x="0" y="116114"/>
                </a:moveTo>
                <a:lnTo>
                  <a:pt x="0" y="348343"/>
                </a:lnTo>
                <a:lnTo>
                  <a:pt x="1901372" y="391885"/>
                </a:lnTo>
                <a:lnTo>
                  <a:pt x="2815772" y="391885"/>
                </a:lnTo>
                <a:lnTo>
                  <a:pt x="2815772" y="116114"/>
                </a:lnTo>
                <a:lnTo>
                  <a:pt x="2583543" y="0"/>
                </a:lnTo>
                <a:lnTo>
                  <a:pt x="2394858" y="87085"/>
                </a:lnTo>
                <a:lnTo>
                  <a:pt x="2293258" y="130628"/>
                </a:lnTo>
                <a:lnTo>
                  <a:pt x="2090058" y="261257"/>
                </a:lnTo>
                <a:lnTo>
                  <a:pt x="2002972" y="130628"/>
                </a:lnTo>
                <a:lnTo>
                  <a:pt x="1611086" y="116114"/>
                </a:lnTo>
                <a:lnTo>
                  <a:pt x="783772" y="116114"/>
                </a:lnTo>
                <a:lnTo>
                  <a:pt x="0" y="116114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6" name="Straight Arrow Connector 15"/>
          <p:cNvCxnSpPr>
            <a:cxnSpLocks noChangeShapeType="1"/>
          </p:cNvCxnSpPr>
          <p:nvPr/>
        </p:nvCxnSpPr>
        <p:spPr bwMode="auto">
          <a:xfrm>
            <a:off x="6407150" y="2994415"/>
            <a:ext cx="0" cy="280988"/>
          </a:xfrm>
          <a:prstGeom prst="straightConnector1">
            <a:avLst/>
          </a:prstGeom>
          <a:noFill/>
          <a:ln w="9525" algn="ctr">
            <a:solidFill>
              <a:srgbClr val="FFFFFF"/>
            </a:solidFill>
            <a:round/>
            <a:headEnd type="arrow" w="med" len="med"/>
            <a:tailEnd type="arrow" w="med" len="med"/>
          </a:ln>
        </p:spPr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480969" y="2951610"/>
            <a:ext cx="1576387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200" b="1" dirty="0">
                <a:solidFill>
                  <a:srgbClr val="FFFFFF"/>
                </a:solidFill>
                <a:latin typeface="Calibri" pitchFamily="34" charset="0"/>
              </a:rPr>
              <a:t>7-10 km thick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984973" y="4902122"/>
            <a:ext cx="16123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The rock below the lithosphere is hot and moving.  Currents rise very slowly, cool and sink again</a:t>
            </a:r>
            <a:endParaRPr lang="en-GB" sz="1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441139" y="4700870"/>
            <a:ext cx="155103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These heat carrying currents or convection currents are so powerful they are changing the face of the Earth.</a:t>
            </a:r>
            <a:endParaRPr lang="en-GB" sz="1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195342" y="3323782"/>
            <a:ext cx="16502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Upper mantle</a:t>
            </a:r>
            <a:endParaRPr lang="en-GB" sz="1400" dirty="0"/>
          </a:p>
        </p:txBody>
      </p:sp>
      <p:pic>
        <p:nvPicPr>
          <p:cNvPr id="5126" name="Picture 6" descr="Image result for basal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3603" y="249368"/>
            <a:ext cx="1846107" cy="1066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Image result for Granite roc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8872" y="165982"/>
            <a:ext cx="1715437" cy="1283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Curved Down Arrow 30"/>
          <p:cNvSpPr/>
          <p:nvPr/>
        </p:nvSpPr>
        <p:spPr>
          <a:xfrm>
            <a:off x="5357666" y="4220787"/>
            <a:ext cx="1982641" cy="1528665"/>
          </a:xfrm>
          <a:prstGeom prst="curved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8" name="Curved Down Arrow 37"/>
          <p:cNvSpPr/>
          <p:nvPr/>
        </p:nvSpPr>
        <p:spPr>
          <a:xfrm flipH="1">
            <a:off x="3564135" y="4231566"/>
            <a:ext cx="1806482" cy="1528665"/>
          </a:xfrm>
          <a:prstGeom prst="curved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5122" name="Straight Arrow Connector 5121"/>
          <p:cNvCxnSpPr>
            <a:endCxn id="23" idx="8"/>
          </p:cNvCxnSpPr>
          <p:nvPr/>
        </p:nvCxnSpPr>
        <p:spPr>
          <a:xfrm>
            <a:off x="5887407" y="955878"/>
            <a:ext cx="2521858" cy="2191163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5905" y="1189907"/>
            <a:ext cx="214651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Oceanic crust is found under oceans.</a:t>
            </a:r>
          </a:p>
          <a:p>
            <a:r>
              <a:rPr lang="en-GB" dirty="0" smtClean="0"/>
              <a:t>It </a:t>
            </a:r>
            <a:r>
              <a:rPr lang="en-GB" dirty="0"/>
              <a:t>is made from </a:t>
            </a:r>
            <a:r>
              <a:rPr lang="en-GB" dirty="0" smtClean="0"/>
              <a:t>basalt.</a:t>
            </a:r>
            <a:endParaRPr lang="en-GB" dirty="0" smtClean="0"/>
          </a:p>
          <a:p>
            <a:r>
              <a:rPr lang="en-GB" dirty="0" smtClean="0"/>
              <a:t>It </a:t>
            </a:r>
            <a:r>
              <a:rPr lang="en-GB" dirty="0"/>
              <a:t>is </a:t>
            </a:r>
            <a:r>
              <a:rPr lang="en-GB" b="1" dirty="0" smtClean="0"/>
              <a:t>dense </a:t>
            </a:r>
            <a:r>
              <a:rPr lang="en-GB" dirty="0" smtClean="0"/>
              <a:t>and </a:t>
            </a:r>
            <a:r>
              <a:rPr lang="en-GB" dirty="0"/>
              <a:t>has a density of </a:t>
            </a:r>
            <a:r>
              <a:rPr lang="en-GB" dirty="0" smtClean="0"/>
              <a:t>-2.7g/cm</a:t>
            </a:r>
            <a:r>
              <a:rPr lang="en-GB" b="1" baseline="30000" dirty="0" smtClean="0">
                <a:latin typeface="Calibri" pitchFamily="34" charset="0"/>
              </a:rPr>
              <a:t>3</a:t>
            </a:r>
            <a:r>
              <a:rPr lang="en-GB" b="1" baseline="30000" dirty="0">
                <a:latin typeface="Calibri" pitchFamily="34" charset="0"/>
              </a:rPr>
              <a:t>.</a:t>
            </a:r>
            <a:endParaRPr lang="en-GB" dirty="0"/>
          </a:p>
          <a:p>
            <a:r>
              <a:rPr lang="en-GB" dirty="0"/>
              <a:t>Continental crust is </a:t>
            </a:r>
            <a:r>
              <a:rPr lang="en-GB" dirty="0" smtClean="0"/>
              <a:t>made </a:t>
            </a:r>
            <a:r>
              <a:rPr lang="en-GB" dirty="0"/>
              <a:t>from </a:t>
            </a:r>
            <a:r>
              <a:rPr lang="en-GB" dirty="0" smtClean="0"/>
              <a:t>mainly granite and </a:t>
            </a:r>
            <a:r>
              <a:rPr lang="en-GB" dirty="0"/>
              <a:t>is </a:t>
            </a:r>
            <a:r>
              <a:rPr lang="en-GB" b="1" dirty="0" smtClean="0"/>
              <a:t>less</a:t>
            </a:r>
            <a:r>
              <a:rPr lang="en-GB" dirty="0" smtClean="0"/>
              <a:t> </a:t>
            </a:r>
            <a:r>
              <a:rPr lang="en-GB" dirty="0"/>
              <a:t>dense than oceanic crust with a density of </a:t>
            </a:r>
            <a:r>
              <a:rPr lang="en-GB" dirty="0" smtClean="0"/>
              <a:t>3.3g/cm</a:t>
            </a:r>
            <a:r>
              <a:rPr lang="en-GB" b="1" baseline="30000" dirty="0" smtClean="0">
                <a:latin typeface="Calibri" pitchFamily="34" charset="0"/>
              </a:rPr>
              <a:t>3</a:t>
            </a:r>
            <a:r>
              <a:rPr lang="en-GB" b="1" baseline="30000" dirty="0">
                <a:latin typeface="Calibri" pitchFamily="34" charset="0"/>
              </a:rPr>
              <a:t>.</a:t>
            </a:r>
          </a:p>
          <a:p>
            <a:r>
              <a:rPr lang="en-GB" dirty="0"/>
              <a:t>Tectonic plates are moved </a:t>
            </a:r>
            <a:r>
              <a:rPr lang="en-GB" dirty="0" smtClean="0"/>
              <a:t>by convection currents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891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Earth’s internal structure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Further help can be found</a:t>
            </a:r>
          </a:p>
          <a:p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</a:t>
            </a:r>
            <a:r>
              <a:rPr lang="en-GB" dirty="0" smtClean="0">
                <a:hlinkClick r:id="rId2"/>
              </a:rPr>
              <a:t>www.bbc.co.uk/bitesize/guides/z2vjxsg/revision/1</a:t>
            </a:r>
            <a:r>
              <a:rPr lang="en-GB" dirty="0" smtClean="0"/>
              <a:t> </a:t>
            </a:r>
          </a:p>
          <a:p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www.bbc.co.uk/bitesize/guides/zss8rwx/revision/1</a:t>
            </a:r>
            <a:r>
              <a:rPr lang="en-GB" dirty="0" smtClean="0"/>
              <a:t> </a:t>
            </a:r>
          </a:p>
          <a:p>
            <a:r>
              <a:rPr lang="en-GB" dirty="0"/>
              <a:t>Catchy song - </a:t>
            </a:r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www.youtube.com/watch?v=Q9j1xGaxYzY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9834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DAD3FA8F-E243-4029-87DF-783489B08D1D}"/>
</file>

<file path=customXml/itemProps2.xml><?xml version="1.0" encoding="utf-8"?>
<ds:datastoreItem xmlns:ds="http://schemas.openxmlformats.org/officeDocument/2006/customXml" ds:itemID="{23F4EBB9-EB0D-4BB1-9C00-78FC67D33CD7}"/>
</file>

<file path=customXml/itemProps3.xml><?xml version="1.0" encoding="utf-8"?>
<ds:datastoreItem xmlns:ds="http://schemas.openxmlformats.org/officeDocument/2006/customXml" ds:itemID="{EA3E9F0E-E45C-4D2C-80C2-C984F94EB48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354</Words>
  <Application>Microsoft Office PowerPoint</Application>
  <PresentationFormat>On-screen Show (4:3)</PresentationFormat>
  <Paragraphs>42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Continental and oceanic crust</vt:lpstr>
      <vt:lpstr>Earth’s internal structure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Earth’s internal structure</dc:title>
  <dc:creator>Bilton, Jennifer</dc:creator>
  <cp:lastModifiedBy>Bilton, Jennifer</cp:lastModifiedBy>
  <cp:revision>2</cp:revision>
  <dcterms:created xsi:type="dcterms:W3CDTF">2023-01-23T12:15:12Z</dcterms:created>
  <dcterms:modified xsi:type="dcterms:W3CDTF">2023-01-23T12:20:03Z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