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88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2B8E-D446-465B-82E6-6D17F1F71579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9BDB-8D3D-4158-84C6-DFFC9295D2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4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8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4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6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4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5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0F2E-593C-4A9E-BE88-49331755A6C0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CCEF-9A57-4340-88E1-BB34CFF3A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bc.co.uk/bitesize/topics/zn476sg/articles/z9k496f#zyffydm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6j7aSsYWo" TargetMode="External"/><Relationship Id="rId2" Type="http://schemas.openxmlformats.org/officeDocument/2006/relationships/hyperlink" Target="https://www.youtube.com/watch?v=wnKvO4lzJz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oHoPFHAtw" TargetMode="External"/><Relationship Id="rId2" Type="http://schemas.openxmlformats.org/officeDocument/2006/relationships/hyperlink" Target="https://www.youtube.com/watch?v=tF204Pgf-e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.uk/url?sa=i&amp;rct=j&amp;q=&amp;esrc=s&amp;source=images&amp;cd=&amp;cad=rja&amp;uact=8&amp;ved=0ahUKEwid_vj7-JfKAhUHXBQKHSCEDVYQjRwIBw&amp;url=http://www.designbuild-network.com/projects/national_stadium/&amp;bvm=bv.110151844,d.d24&amp;psig=AFQjCNERJGo9SEuPjj8S-mxDkwQgXf3yqg&amp;ust=1452264489000000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and management of volcanic eruptions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link below reading the information and try the quiz at the end to help improve this area of your knowledge.</a:t>
            </a:r>
          </a:p>
          <a:p>
            <a:r>
              <a:rPr lang="en-GB" dirty="0" smtClean="0">
                <a:hlinkClick r:id="rId2"/>
              </a:rPr>
              <a:t>Tectonic hazards – volcanoes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There is some extra information on the following slides.</a:t>
            </a:r>
            <a:endParaRPr lang="en-GB" dirty="0"/>
          </a:p>
        </p:txBody>
      </p:sp>
      <p:pic>
        <p:nvPicPr>
          <p:cNvPr id="1026" name="Picture 2" descr="The 15 Most Dangerous Active Volcanoes i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46" y="4136571"/>
            <a:ext cx="3253094" cy="248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tomy of a Volcano - Volcanoes, Craters &amp; Lava Flows (U.S. National Park  Service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25" y="4269819"/>
            <a:ext cx="3045631" cy="22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8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2"/>
          <p:cNvSpPr>
            <a:spLocks noChangeArrowheads="1"/>
          </p:cNvSpPr>
          <p:nvPr/>
        </p:nvSpPr>
        <p:spPr bwMode="auto">
          <a:xfrm>
            <a:off x="4932363" y="333375"/>
            <a:ext cx="1511300" cy="792163"/>
          </a:xfrm>
          <a:prstGeom prst="cloudCallout">
            <a:avLst>
              <a:gd name="adj1" fmla="val -48319"/>
              <a:gd name="adj2" fmla="val -2835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Freeform 5"/>
          <p:cNvSpPr>
            <a:spLocks/>
          </p:cNvSpPr>
          <p:nvPr/>
        </p:nvSpPr>
        <p:spPr bwMode="auto">
          <a:xfrm>
            <a:off x="233363" y="3068638"/>
            <a:ext cx="4164012" cy="3024187"/>
          </a:xfrm>
          <a:custGeom>
            <a:avLst/>
            <a:gdLst>
              <a:gd name="T0" fmla="*/ 0 w 10101"/>
              <a:gd name="T1" fmla="*/ 2147483647 h 10000"/>
              <a:gd name="T2" fmla="*/ 2147483647 w 10101"/>
              <a:gd name="T3" fmla="*/ 2147483647 h 10000"/>
              <a:gd name="T4" fmla="*/ 2147483647 w 10101"/>
              <a:gd name="T5" fmla="*/ 2147483647 h 10000"/>
              <a:gd name="T6" fmla="*/ 2147483647 w 10101"/>
              <a:gd name="T7" fmla="*/ 2147483647 h 10000"/>
              <a:gd name="T8" fmla="*/ 2147483647 w 10101"/>
              <a:gd name="T9" fmla="*/ 2147483647 h 10000"/>
              <a:gd name="T10" fmla="*/ 2147483647 w 10101"/>
              <a:gd name="T11" fmla="*/ 2147483647 h 10000"/>
              <a:gd name="T12" fmla="*/ 2147483647 w 10101"/>
              <a:gd name="T13" fmla="*/ 2147483647 h 10000"/>
              <a:gd name="T14" fmla="*/ 2147483647 w 10101"/>
              <a:gd name="T15" fmla="*/ 2147483647 h 10000"/>
              <a:gd name="T16" fmla="*/ 2147483647 w 10101"/>
              <a:gd name="T17" fmla="*/ 2147483647 h 10000"/>
              <a:gd name="T18" fmla="*/ 2147483647 w 10101"/>
              <a:gd name="T19" fmla="*/ 2147483647 h 10000"/>
              <a:gd name="T20" fmla="*/ 2147483647 w 10101"/>
              <a:gd name="T21" fmla="*/ 2147483647 h 10000"/>
              <a:gd name="T22" fmla="*/ 2147483647 w 10101"/>
              <a:gd name="T23" fmla="*/ 0 h 10000"/>
              <a:gd name="T24" fmla="*/ 2147483647 w 10101"/>
              <a:gd name="T25" fmla="*/ 2147483647 h 10000"/>
              <a:gd name="T26" fmla="*/ 2147483647 w 10101"/>
              <a:gd name="T27" fmla="*/ 2147483647 h 10000"/>
              <a:gd name="T28" fmla="*/ 2147483647 w 10101"/>
              <a:gd name="T29" fmla="*/ 2147483647 h 10000"/>
              <a:gd name="T30" fmla="*/ 2147483647 w 10101"/>
              <a:gd name="T31" fmla="*/ 2147483647 h 10000"/>
              <a:gd name="T32" fmla="*/ 2147483647 w 10101"/>
              <a:gd name="T33" fmla="*/ 2147483647 h 10000"/>
              <a:gd name="T34" fmla="*/ 2147483647 w 10101"/>
              <a:gd name="T35" fmla="*/ 2147483647 h 10000"/>
              <a:gd name="T36" fmla="*/ 2147483647 w 10101"/>
              <a:gd name="T37" fmla="*/ 2147483647 h 10000"/>
              <a:gd name="T38" fmla="*/ 2147483647 w 10101"/>
              <a:gd name="T39" fmla="*/ 2147483647 h 10000"/>
              <a:gd name="T40" fmla="*/ 2147483647 w 10101"/>
              <a:gd name="T41" fmla="*/ 2147483647 h 10000"/>
              <a:gd name="T42" fmla="*/ 0 w 10101"/>
              <a:gd name="T43" fmla="*/ 2147483647 h 100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101" h="10000">
                <a:moveTo>
                  <a:pt x="0" y="4086"/>
                </a:moveTo>
                <a:lnTo>
                  <a:pt x="1268" y="3811"/>
                </a:lnTo>
                <a:lnTo>
                  <a:pt x="3189" y="3575"/>
                </a:lnTo>
                <a:lnTo>
                  <a:pt x="3539" y="3575"/>
                </a:lnTo>
                <a:lnTo>
                  <a:pt x="4410" y="3575"/>
                </a:lnTo>
                <a:lnTo>
                  <a:pt x="4760" y="3333"/>
                </a:lnTo>
                <a:lnTo>
                  <a:pt x="5461" y="2861"/>
                </a:lnTo>
                <a:lnTo>
                  <a:pt x="5807" y="2383"/>
                </a:lnTo>
                <a:lnTo>
                  <a:pt x="6158" y="1906"/>
                </a:lnTo>
                <a:lnTo>
                  <a:pt x="6508" y="1192"/>
                </a:lnTo>
                <a:cubicBezTo>
                  <a:pt x="6566" y="954"/>
                  <a:pt x="6623" y="716"/>
                  <a:pt x="6681" y="478"/>
                </a:cubicBezTo>
                <a:lnTo>
                  <a:pt x="7032" y="0"/>
                </a:lnTo>
                <a:lnTo>
                  <a:pt x="7905" y="1428"/>
                </a:lnTo>
                <a:lnTo>
                  <a:pt x="8953" y="1906"/>
                </a:lnTo>
                <a:lnTo>
                  <a:pt x="9827" y="2383"/>
                </a:lnTo>
                <a:cubicBezTo>
                  <a:pt x="9885" y="2700"/>
                  <a:pt x="9942" y="3016"/>
                  <a:pt x="10000" y="3333"/>
                </a:cubicBezTo>
                <a:cubicBezTo>
                  <a:pt x="10034" y="3855"/>
                  <a:pt x="10067" y="4376"/>
                  <a:pt x="10101" y="4898"/>
                </a:cubicBezTo>
                <a:cubicBezTo>
                  <a:pt x="10007" y="5280"/>
                  <a:pt x="9811" y="5525"/>
                  <a:pt x="9717" y="5907"/>
                </a:cubicBezTo>
                <a:lnTo>
                  <a:pt x="8429" y="9528"/>
                </a:lnTo>
                <a:lnTo>
                  <a:pt x="8079" y="10000"/>
                </a:lnTo>
                <a:lnTo>
                  <a:pt x="43" y="9764"/>
                </a:lnTo>
                <a:cubicBezTo>
                  <a:pt x="29" y="7871"/>
                  <a:pt x="14" y="5979"/>
                  <a:pt x="0" y="4086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2" name="Freeform 6"/>
          <p:cNvSpPr>
            <a:spLocks/>
          </p:cNvSpPr>
          <p:nvPr/>
        </p:nvSpPr>
        <p:spPr bwMode="auto">
          <a:xfrm>
            <a:off x="3276600" y="1557338"/>
            <a:ext cx="1223963" cy="2159000"/>
          </a:xfrm>
          <a:custGeom>
            <a:avLst/>
            <a:gdLst>
              <a:gd name="T0" fmla="*/ 0 w 771"/>
              <a:gd name="T1" fmla="*/ 2147483647 h 1360"/>
              <a:gd name="T2" fmla="*/ 2147483647 w 771"/>
              <a:gd name="T3" fmla="*/ 2147483647 h 1360"/>
              <a:gd name="T4" fmla="*/ 2147483647 w 771"/>
              <a:gd name="T5" fmla="*/ 2147483647 h 1360"/>
              <a:gd name="T6" fmla="*/ 2147483647 w 771"/>
              <a:gd name="T7" fmla="*/ 2147483647 h 1360"/>
              <a:gd name="T8" fmla="*/ 2147483647 w 771"/>
              <a:gd name="T9" fmla="*/ 2147483647 h 1360"/>
              <a:gd name="T10" fmla="*/ 2147483647 w 771"/>
              <a:gd name="T11" fmla="*/ 2147483647 h 1360"/>
              <a:gd name="T12" fmla="*/ 2147483647 w 771"/>
              <a:gd name="T13" fmla="*/ 0 h 1360"/>
              <a:gd name="T14" fmla="*/ 2147483647 w 771"/>
              <a:gd name="T15" fmla="*/ 2147483647 h 1360"/>
              <a:gd name="T16" fmla="*/ 2147483647 w 771"/>
              <a:gd name="T17" fmla="*/ 2147483647 h 1360"/>
              <a:gd name="T18" fmla="*/ 2147483647 w 771"/>
              <a:gd name="T19" fmla="*/ 2147483647 h 1360"/>
              <a:gd name="T20" fmla="*/ 2147483647 w 771"/>
              <a:gd name="T21" fmla="*/ 2147483647 h 1360"/>
              <a:gd name="T22" fmla="*/ 2147483647 w 771"/>
              <a:gd name="T23" fmla="*/ 2147483647 h 1360"/>
              <a:gd name="T24" fmla="*/ 2147483647 w 771"/>
              <a:gd name="T25" fmla="*/ 2147483647 h 1360"/>
              <a:gd name="T26" fmla="*/ 2147483647 w 771"/>
              <a:gd name="T27" fmla="*/ 2147483647 h 1360"/>
              <a:gd name="T28" fmla="*/ 2147483647 w 771"/>
              <a:gd name="T29" fmla="*/ 2147483647 h 1360"/>
              <a:gd name="T30" fmla="*/ 2147483647 w 771"/>
              <a:gd name="T31" fmla="*/ 2147483647 h 1360"/>
              <a:gd name="T32" fmla="*/ 0 w 771"/>
              <a:gd name="T33" fmla="*/ 2147483647 h 1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71" h="1360">
                <a:moveTo>
                  <a:pt x="0" y="907"/>
                </a:moveTo>
                <a:lnTo>
                  <a:pt x="90" y="1088"/>
                </a:lnTo>
                <a:lnTo>
                  <a:pt x="272" y="1224"/>
                </a:lnTo>
                <a:lnTo>
                  <a:pt x="680" y="1360"/>
                </a:lnTo>
                <a:lnTo>
                  <a:pt x="725" y="1270"/>
                </a:lnTo>
                <a:lnTo>
                  <a:pt x="725" y="1224"/>
                </a:lnTo>
                <a:lnTo>
                  <a:pt x="771" y="0"/>
                </a:lnTo>
                <a:lnTo>
                  <a:pt x="635" y="45"/>
                </a:lnTo>
                <a:lnTo>
                  <a:pt x="589" y="90"/>
                </a:lnTo>
                <a:lnTo>
                  <a:pt x="544" y="272"/>
                </a:lnTo>
                <a:lnTo>
                  <a:pt x="498" y="408"/>
                </a:lnTo>
                <a:lnTo>
                  <a:pt x="408" y="499"/>
                </a:lnTo>
                <a:lnTo>
                  <a:pt x="362" y="635"/>
                </a:lnTo>
                <a:lnTo>
                  <a:pt x="272" y="771"/>
                </a:lnTo>
                <a:lnTo>
                  <a:pt x="226" y="861"/>
                </a:lnTo>
                <a:lnTo>
                  <a:pt x="90" y="907"/>
                </a:lnTo>
                <a:lnTo>
                  <a:pt x="0" y="907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3" name="Freeform 8"/>
          <p:cNvSpPr>
            <a:spLocks/>
          </p:cNvSpPr>
          <p:nvPr/>
        </p:nvSpPr>
        <p:spPr bwMode="auto">
          <a:xfrm>
            <a:off x="4716463" y="1557338"/>
            <a:ext cx="4248150" cy="4464050"/>
          </a:xfrm>
          <a:custGeom>
            <a:avLst/>
            <a:gdLst>
              <a:gd name="T0" fmla="*/ 0 w 2676"/>
              <a:gd name="T1" fmla="*/ 0 h 2812"/>
              <a:gd name="T2" fmla="*/ 0 w 2676"/>
              <a:gd name="T3" fmla="*/ 2147483647 h 2812"/>
              <a:gd name="T4" fmla="*/ 2147483647 w 2676"/>
              <a:gd name="T5" fmla="*/ 2147483647 h 2812"/>
              <a:gd name="T6" fmla="*/ 2147483647 w 2676"/>
              <a:gd name="T7" fmla="*/ 2147483647 h 2812"/>
              <a:gd name="T8" fmla="*/ 2147483647 w 2676"/>
              <a:gd name="T9" fmla="*/ 2147483647 h 2812"/>
              <a:gd name="T10" fmla="*/ 2147483647 w 2676"/>
              <a:gd name="T11" fmla="*/ 2147483647 h 2812"/>
              <a:gd name="T12" fmla="*/ 2147483647 w 2676"/>
              <a:gd name="T13" fmla="*/ 2147483647 h 2812"/>
              <a:gd name="T14" fmla="*/ 2147483647 w 2676"/>
              <a:gd name="T15" fmla="*/ 2147483647 h 2812"/>
              <a:gd name="T16" fmla="*/ 2147483647 w 2676"/>
              <a:gd name="T17" fmla="*/ 2147483647 h 2812"/>
              <a:gd name="T18" fmla="*/ 2147483647 w 2676"/>
              <a:gd name="T19" fmla="*/ 2147483647 h 2812"/>
              <a:gd name="T20" fmla="*/ 2147483647 w 2676"/>
              <a:gd name="T21" fmla="*/ 2147483647 h 2812"/>
              <a:gd name="T22" fmla="*/ 2147483647 w 2676"/>
              <a:gd name="T23" fmla="*/ 2147483647 h 2812"/>
              <a:gd name="T24" fmla="*/ 2147483647 w 2676"/>
              <a:gd name="T25" fmla="*/ 2147483647 h 2812"/>
              <a:gd name="T26" fmla="*/ 2147483647 w 2676"/>
              <a:gd name="T27" fmla="*/ 2147483647 h 2812"/>
              <a:gd name="T28" fmla="*/ 2147483647 w 2676"/>
              <a:gd name="T29" fmla="*/ 2147483647 h 2812"/>
              <a:gd name="T30" fmla="*/ 2147483647 w 2676"/>
              <a:gd name="T31" fmla="*/ 2147483647 h 2812"/>
              <a:gd name="T32" fmla="*/ 2147483647 w 2676"/>
              <a:gd name="T33" fmla="*/ 2147483647 h 2812"/>
              <a:gd name="T34" fmla="*/ 2147483647 w 2676"/>
              <a:gd name="T35" fmla="*/ 2147483647 h 2812"/>
              <a:gd name="T36" fmla="*/ 2147483647 w 2676"/>
              <a:gd name="T37" fmla="*/ 2147483647 h 2812"/>
              <a:gd name="T38" fmla="*/ 2147483647 w 2676"/>
              <a:gd name="T39" fmla="*/ 2147483647 h 2812"/>
              <a:gd name="T40" fmla="*/ 2147483647 w 2676"/>
              <a:gd name="T41" fmla="*/ 2147483647 h 2812"/>
              <a:gd name="T42" fmla="*/ 2147483647 w 2676"/>
              <a:gd name="T43" fmla="*/ 2147483647 h 2812"/>
              <a:gd name="T44" fmla="*/ 2147483647 w 2676"/>
              <a:gd name="T45" fmla="*/ 2147483647 h 2812"/>
              <a:gd name="T46" fmla="*/ 2147483647 w 2676"/>
              <a:gd name="T47" fmla="*/ 2147483647 h 2812"/>
              <a:gd name="T48" fmla="*/ 2147483647 w 2676"/>
              <a:gd name="T49" fmla="*/ 2147483647 h 2812"/>
              <a:gd name="T50" fmla="*/ 0 w 2676"/>
              <a:gd name="T51" fmla="*/ 0 h 28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676" h="2812">
                <a:moveTo>
                  <a:pt x="0" y="0"/>
                </a:moveTo>
                <a:lnTo>
                  <a:pt x="0" y="771"/>
                </a:lnTo>
                <a:lnTo>
                  <a:pt x="45" y="1088"/>
                </a:lnTo>
                <a:lnTo>
                  <a:pt x="45" y="1542"/>
                </a:lnTo>
                <a:lnTo>
                  <a:pt x="181" y="1633"/>
                </a:lnTo>
                <a:lnTo>
                  <a:pt x="181" y="1859"/>
                </a:lnTo>
                <a:lnTo>
                  <a:pt x="363" y="2268"/>
                </a:lnTo>
                <a:lnTo>
                  <a:pt x="363" y="2585"/>
                </a:lnTo>
                <a:lnTo>
                  <a:pt x="544" y="2812"/>
                </a:lnTo>
                <a:lnTo>
                  <a:pt x="725" y="2812"/>
                </a:lnTo>
                <a:lnTo>
                  <a:pt x="2268" y="2767"/>
                </a:lnTo>
                <a:lnTo>
                  <a:pt x="2676" y="2721"/>
                </a:lnTo>
                <a:lnTo>
                  <a:pt x="2676" y="1859"/>
                </a:lnTo>
                <a:lnTo>
                  <a:pt x="2132" y="1769"/>
                </a:lnTo>
                <a:lnTo>
                  <a:pt x="1678" y="1769"/>
                </a:lnTo>
                <a:lnTo>
                  <a:pt x="1542" y="1633"/>
                </a:lnTo>
                <a:lnTo>
                  <a:pt x="1270" y="1542"/>
                </a:lnTo>
                <a:lnTo>
                  <a:pt x="1043" y="1360"/>
                </a:lnTo>
                <a:lnTo>
                  <a:pt x="907" y="1179"/>
                </a:lnTo>
                <a:lnTo>
                  <a:pt x="725" y="1179"/>
                </a:lnTo>
                <a:lnTo>
                  <a:pt x="680" y="998"/>
                </a:lnTo>
                <a:lnTo>
                  <a:pt x="453" y="907"/>
                </a:lnTo>
                <a:lnTo>
                  <a:pt x="453" y="771"/>
                </a:lnTo>
                <a:lnTo>
                  <a:pt x="181" y="272"/>
                </a:lnTo>
                <a:lnTo>
                  <a:pt x="181" y="90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4" name="Freeform 9"/>
          <p:cNvSpPr>
            <a:spLocks/>
          </p:cNvSpPr>
          <p:nvPr/>
        </p:nvSpPr>
        <p:spPr bwMode="auto">
          <a:xfrm>
            <a:off x="250825" y="1557338"/>
            <a:ext cx="8713788" cy="5256212"/>
          </a:xfrm>
          <a:custGeom>
            <a:avLst/>
            <a:gdLst>
              <a:gd name="T0" fmla="*/ 0 w 10000"/>
              <a:gd name="T1" fmla="*/ 2147483647 h 9863"/>
              <a:gd name="T2" fmla="*/ 0 w 10000"/>
              <a:gd name="T3" fmla="*/ 2147483647 h 9863"/>
              <a:gd name="T4" fmla="*/ 2147483647 w 10000"/>
              <a:gd name="T5" fmla="*/ 2147483647 h 9863"/>
              <a:gd name="T6" fmla="*/ 2147483647 w 10000"/>
              <a:gd name="T7" fmla="*/ 2147483647 h 9863"/>
              <a:gd name="T8" fmla="*/ 2147483647 w 10000"/>
              <a:gd name="T9" fmla="*/ 2147483647 h 9863"/>
              <a:gd name="T10" fmla="*/ 2147483647 w 10000"/>
              <a:gd name="T11" fmla="*/ 2147483647 h 9863"/>
              <a:gd name="T12" fmla="*/ 2147483647 w 10000"/>
              <a:gd name="T13" fmla="*/ 2147483647 h 9863"/>
              <a:gd name="T14" fmla="*/ 2147483647 w 10000"/>
              <a:gd name="T15" fmla="*/ 2147483647 h 9863"/>
              <a:gd name="T16" fmla="*/ 2147483647 w 10000"/>
              <a:gd name="T17" fmla="*/ 2147483647 h 9863"/>
              <a:gd name="T18" fmla="*/ 2147483647 w 10000"/>
              <a:gd name="T19" fmla="*/ 2147483647 h 9863"/>
              <a:gd name="T20" fmla="*/ 2147483647 w 10000"/>
              <a:gd name="T21" fmla="*/ 2147483647 h 9863"/>
              <a:gd name="T22" fmla="*/ 2147483647 w 10000"/>
              <a:gd name="T23" fmla="*/ 2147483647 h 9863"/>
              <a:gd name="T24" fmla="*/ 2147483647 w 10000"/>
              <a:gd name="T25" fmla="*/ 2147483647 h 9863"/>
              <a:gd name="T26" fmla="*/ 2147483647 w 10000"/>
              <a:gd name="T27" fmla="*/ 0 h 9863"/>
              <a:gd name="T28" fmla="*/ 2147483647 w 10000"/>
              <a:gd name="T29" fmla="*/ 2147483647 h 9863"/>
              <a:gd name="T30" fmla="*/ 2147483647 w 10000"/>
              <a:gd name="T31" fmla="*/ 2147483647 h 9863"/>
              <a:gd name="T32" fmla="*/ 2147483647 w 10000"/>
              <a:gd name="T33" fmla="*/ 2147483647 h 9863"/>
              <a:gd name="T34" fmla="*/ 2147483647 w 10000"/>
              <a:gd name="T35" fmla="*/ 2147483647 h 9863"/>
              <a:gd name="T36" fmla="*/ 2147483647 w 10000"/>
              <a:gd name="T37" fmla="*/ 2147483647 h 9863"/>
              <a:gd name="T38" fmla="*/ 2147483647 w 10000"/>
              <a:gd name="T39" fmla="*/ 2147483647 h 9863"/>
              <a:gd name="T40" fmla="*/ 2147483647 w 10000"/>
              <a:gd name="T41" fmla="*/ 2147483647 h 9863"/>
              <a:gd name="T42" fmla="*/ 2147483647 w 10000"/>
              <a:gd name="T43" fmla="*/ 2147483647 h 9863"/>
              <a:gd name="T44" fmla="*/ 2147483647 w 10000"/>
              <a:gd name="T45" fmla="*/ 2147483647 h 9863"/>
              <a:gd name="T46" fmla="*/ 2147483647 w 10000"/>
              <a:gd name="T47" fmla="*/ 2147483647 h 9863"/>
              <a:gd name="T48" fmla="*/ 2147483647 w 10000"/>
              <a:gd name="T49" fmla="*/ 2147483647 h 9863"/>
              <a:gd name="T50" fmla="*/ 2147483647 w 10000"/>
              <a:gd name="T51" fmla="*/ 2147483647 h 9863"/>
              <a:gd name="T52" fmla="*/ 2147483647 w 10000"/>
              <a:gd name="T53" fmla="*/ 2147483647 h 9863"/>
              <a:gd name="T54" fmla="*/ 2147483647 w 10000"/>
              <a:gd name="T55" fmla="*/ 2147483647 h 9863"/>
              <a:gd name="T56" fmla="*/ 2147483647 w 10000"/>
              <a:gd name="T57" fmla="*/ 2147483647 h 9863"/>
              <a:gd name="T58" fmla="*/ 2147483647 w 10000"/>
              <a:gd name="T59" fmla="*/ 2147483647 h 9863"/>
              <a:gd name="T60" fmla="*/ 2147483647 w 10000"/>
              <a:gd name="T61" fmla="*/ 2147483647 h 9863"/>
              <a:gd name="T62" fmla="*/ 2147483647 w 10000"/>
              <a:gd name="T63" fmla="*/ 2147483647 h 9863"/>
              <a:gd name="T64" fmla="*/ 2147483647 w 10000"/>
              <a:gd name="T65" fmla="*/ 2147483647 h 9863"/>
              <a:gd name="T66" fmla="*/ 2147483647 w 10000"/>
              <a:gd name="T67" fmla="*/ 2147483647 h 9863"/>
              <a:gd name="T68" fmla="*/ 2147483647 w 10000"/>
              <a:gd name="T69" fmla="*/ 2147483647 h 9863"/>
              <a:gd name="T70" fmla="*/ 0 w 10000"/>
              <a:gd name="T71" fmla="*/ 2147483647 h 98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000" h="9863">
                <a:moveTo>
                  <a:pt x="0" y="8377"/>
                </a:moveTo>
                <a:lnTo>
                  <a:pt x="0" y="9863"/>
                </a:lnTo>
                <a:lnTo>
                  <a:pt x="10000" y="9863"/>
                </a:lnTo>
                <a:lnTo>
                  <a:pt x="10000" y="7971"/>
                </a:lnTo>
                <a:lnTo>
                  <a:pt x="9752" y="8105"/>
                </a:lnTo>
                <a:lnTo>
                  <a:pt x="6116" y="8377"/>
                </a:lnTo>
                <a:lnTo>
                  <a:pt x="5786" y="7700"/>
                </a:lnTo>
                <a:lnTo>
                  <a:pt x="5786" y="6619"/>
                </a:lnTo>
                <a:cubicBezTo>
                  <a:pt x="5676" y="6214"/>
                  <a:pt x="5565" y="5809"/>
                  <a:pt x="5455" y="5404"/>
                </a:cubicBezTo>
                <a:lnTo>
                  <a:pt x="5455" y="4864"/>
                </a:lnTo>
                <a:lnTo>
                  <a:pt x="5207" y="4593"/>
                </a:lnTo>
                <a:lnTo>
                  <a:pt x="5207" y="3107"/>
                </a:lnTo>
                <a:cubicBezTo>
                  <a:pt x="5180" y="2791"/>
                  <a:pt x="5152" y="2476"/>
                  <a:pt x="5125" y="2160"/>
                </a:cubicBezTo>
                <a:lnTo>
                  <a:pt x="5125" y="0"/>
                </a:lnTo>
                <a:lnTo>
                  <a:pt x="4877" y="17"/>
                </a:lnTo>
                <a:cubicBezTo>
                  <a:pt x="4849" y="1324"/>
                  <a:pt x="4821" y="2476"/>
                  <a:pt x="4793" y="3783"/>
                </a:cubicBezTo>
                <a:cubicBezTo>
                  <a:pt x="4766" y="3872"/>
                  <a:pt x="4738" y="3962"/>
                  <a:pt x="4711" y="4051"/>
                </a:cubicBezTo>
                <a:lnTo>
                  <a:pt x="3968" y="3646"/>
                </a:lnTo>
                <a:lnTo>
                  <a:pt x="3635" y="3241"/>
                </a:lnTo>
                <a:cubicBezTo>
                  <a:pt x="3586" y="3016"/>
                  <a:pt x="3521" y="2790"/>
                  <a:pt x="3472" y="2565"/>
                </a:cubicBezTo>
                <a:lnTo>
                  <a:pt x="3223" y="2431"/>
                </a:lnTo>
                <a:cubicBezTo>
                  <a:pt x="3196" y="2521"/>
                  <a:pt x="3168" y="2612"/>
                  <a:pt x="3141" y="2702"/>
                </a:cubicBezTo>
                <a:lnTo>
                  <a:pt x="2893" y="3107"/>
                </a:lnTo>
                <a:lnTo>
                  <a:pt x="2727" y="3378"/>
                </a:lnTo>
                <a:cubicBezTo>
                  <a:pt x="2672" y="3558"/>
                  <a:pt x="2618" y="3737"/>
                  <a:pt x="2563" y="3917"/>
                </a:cubicBezTo>
                <a:lnTo>
                  <a:pt x="2888" y="3971"/>
                </a:lnTo>
                <a:lnTo>
                  <a:pt x="3059" y="3512"/>
                </a:lnTo>
                <a:cubicBezTo>
                  <a:pt x="3070" y="3401"/>
                  <a:pt x="3092" y="3360"/>
                  <a:pt x="3103" y="3249"/>
                </a:cubicBezTo>
                <a:lnTo>
                  <a:pt x="3307" y="2836"/>
                </a:lnTo>
                <a:lnTo>
                  <a:pt x="3720" y="3646"/>
                </a:lnTo>
                <a:lnTo>
                  <a:pt x="4629" y="4188"/>
                </a:lnTo>
                <a:cubicBezTo>
                  <a:pt x="4656" y="4368"/>
                  <a:pt x="4684" y="4547"/>
                  <a:pt x="4711" y="4727"/>
                </a:cubicBezTo>
                <a:lnTo>
                  <a:pt x="4711" y="5675"/>
                </a:lnTo>
                <a:lnTo>
                  <a:pt x="3968" y="8243"/>
                </a:lnTo>
                <a:lnTo>
                  <a:pt x="3802" y="8511"/>
                </a:lnTo>
                <a:lnTo>
                  <a:pt x="0" y="8377"/>
                </a:lnTo>
                <a:close/>
              </a:path>
            </a:pathLst>
          </a:custGeom>
          <a:gradFill rotWithShape="1">
            <a:gsLst>
              <a:gs pos="0">
                <a:srgbClr val="FF9966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5" name="Freeform 10"/>
          <p:cNvSpPr>
            <a:spLocks/>
          </p:cNvSpPr>
          <p:nvPr/>
        </p:nvSpPr>
        <p:spPr bwMode="auto">
          <a:xfrm>
            <a:off x="4700588" y="1008063"/>
            <a:ext cx="139700" cy="158750"/>
          </a:xfrm>
          <a:custGeom>
            <a:avLst/>
            <a:gdLst>
              <a:gd name="T0" fmla="*/ 2147483647 w 88"/>
              <a:gd name="T1" fmla="*/ 2147483647 h 100"/>
              <a:gd name="T2" fmla="*/ 2147483647 w 88"/>
              <a:gd name="T3" fmla="*/ 2147483647 h 100"/>
              <a:gd name="T4" fmla="*/ 2147483647 w 88"/>
              <a:gd name="T5" fmla="*/ 2147483647 h 100"/>
              <a:gd name="T6" fmla="*/ 2147483647 w 88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100">
                <a:moveTo>
                  <a:pt x="61" y="20"/>
                </a:moveTo>
                <a:cubicBezTo>
                  <a:pt x="0" y="0"/>
                  <a:pt x="15" y="30"/>
                  <a:pt x="22" y="91"/>
                </a:cubicBezTo>
                <a:cubicBezTo>
                  <a:pt x="88" y="81"/>
                  <a:pt x="87" y="100"/>
                  <a:pt x="69" y="28"/>
                </a:cubicBezTo>
                <a:cubicBezTo>
                  <a:pt x="68" y="24"/>
                  <a:pt x="64" y="23"/>
                  <a:pt x="61" y="20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Freeform 11"/>
          <p:cNvSpPr>
            <a:spLocks/>
          </p:cNvSpPr>
          <p:nvPr/>
        </p:nvSpPr>
        <p:spPr bwMode="auto">
          <a:xfrm>
            <a:off x="4208463" y="1042988"/>
            <a:ext cx="150812" cy="290512"/>
          </a:xfrm>
          <a:custGeom>
            <a:avLst/>
            <a:gdLst>
              <a:gd name="T0" fmla="*/ 2147483647 w 95"/>
              <a:gd name="T1" fmla="*/ 2147483647 h 183"/>
              <a:gd name="T2" fmla="*/ 0 w 95"/>
              <a:gd name="T3" fmla="*/ 2147483647 h 183"/>
              <a:gd name="T4" fmla="*/ 2147483647 w 95"/>
              <a:gd name="T5" fmla="*/ 2147483647 h 183"/>
              <a:gd name="T6" fmla="*/ 2147483647 w 95"/>
              <a:gd name="T7" fmla="*/ 2147483647 h 183"/>
              <a:gd name="T8" fmla="*/ 2147483647 w 95"/>
              <a:gd name="T9" fmla="*/ 2147483647 h 183"/>
              <a:gd name="T10" fmla="*/ 2147483647 w 95"/>
              <a:gd name="T11" fmla="*/ 2147483647 h 183"/>
              <a:gd name="T12" fmla="*/ 2147483647 w 95"/>
              <a:gd name="T13" fmla="*/ 2147483647 h 1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5" h="183">
                <a:moveTo>
                  <a:pt x="48" y="22"/>
                </a:moveTo>
                <a:cubicBezTo>
                  <a:pt x="17" y="67"/>
                  <a:pt x="55" y="106"/>
                  <a:pt x="0" y="124"/>
                </a:cubicBezTo>
                <a:cubicBezTo>
                  <a:pt x="12" y="159"/>
                  <a:pt x="11" y="183"/>
                  <a:pt x="79" y="140"/>
                </a:cubicBezTo>
                <a:cubicBezTo>
                  <a:pt x="93" y="131"/>
                  <a:pt x="95" y="93"/>
                  <a:pt x="95" y="93"/>
                </a:cubicBezTo>
                <a:cubicBezTo>
                  <a:pt x="92" y="69"/>
                  <a:pt x="95" y="44"/>
                  <a:pt x="87" y="22"/>
                </a:cubicBezTo>
                <a:cubicBezTo>
                  <a:pt x="79" y="0"/>
                  <a:pt x="35" y="2"/>
                  <a:pt x="24" y="14"/>
                </a:cubicBezTo>
                <a:cubicBezTo>
                  <a:pt x="18" y="20"/>
                  <a:pt x="40" y="19"/>
                  <a:pt x="48" y="22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Freeform 12"/>
          <p:cNvSpPr>
            <a:spLocks/>
          </p:cNvSpPr>
          <p:nvPr/>
        </p:nvSpPr>
        <p:spPr bwMode="auto">
          <a:xfrm>
            <a:off x="4803775" y="1314450"/>
            <a:ext cx="136525" cy="122238"/>
          </a:xfrm>
          <a:custGeom>
            <a:avLst/>
            <a:gdLst>
              <a:gd name="T0" fmla="*/ 2147483647 w 86"/>
              <a:gd name="T1" fmla="*/ 0 h 77"/>
              <a:gd name="T2" fmla="*/ 2147483647 w 86"/>
              <a:gd name="T3" fmla="*/ 2147483647 h 77"/>
              <a:gd name="T4" fmla="*/ 2147483647 w 86"/>
              <a:gd name="T5" fmla="*/ 2147483647 h 77"/>
              <a:gd name="T6" fmla="*/ 2147483647 w 86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" h="77">
                <a:moveTo>
                  <a:pt x="43" y="0"/>
                </a:moveTo>
                <a:cubicBezTo>
                  <a:pt x="0" y="15"/>
                  <a:pt x="10" y="33"/>
                  <a:pt x="20" y="72"/>
                </a:cubicBezTo>
                <a:cubicBezTo>
                  <a:pt x="36" y="69"/>
                  <a:pt x="58" y="77"/>
                  <a:pt x="67" y="64"/>
                </a:cubicBezTo>
                <a:cubicBezTo>
                  <a:pt x="86" y="37"/>
                  <a:pt x="57" y="14"/>
                  <a:pt x="43" y="0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Freeform 13"/>
          <p:cNvSpPr>
            <a:spLocks/>
          </p:cNvSpPr>
          <p:nvPr/>
        </p:nvSpPr>
        <p:spPr bwMode="auto">
          <a:xfrm>
            <a:off x="4464050" y="963613"/>
            <a:ext cx="190500" cy="255587"/>
          </a:xfrm>
          <a:custGeom>
            <a:avLst/>
            <a:gdLst>
              <a:gd name="T0" fmla="*/ 2147483647 w 120"/>
              <a:gd name="T1" fmla="*/ 2147483647 h 161"/>
              <a:gd name="T2" fmla="*/ 2147483647 w 120"/>
              <a:gd name="T3" fmla="*/ 2147483647 h 161"/>
              <a:gd name="T4" fmla="*/ 2147483647 w 120"/>
              <a:gd name="T5" fmla="*/ 2147483647 h 161"/>
              <a:gd name="T6" fmla="*/ 2147483647 w 120"/>
              <a:gd name="T7" fmla="*/ 2147483647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161">
                <a:moveTo>
                  <a:pt x="60" y="48"/>
                </a:moveTo>
                <a:cubicBezTo>
                  <a:pt x="0" y="64"/>
                  <a:pt x="22" y="86"/>
                  <a:pt x="29" y="150"/>
                </a:cubicBezTo>
                <a:cubicBezTo>
                  <a:pt x="93" y="143"/>
                  <a:pt x="120" y="161"/>
                  <a:pt x="84" y="72"/>
                </a:cubicBezTo>
                <a:cubicBezTo>
                  <a:pt x="55" y="0"/>
                  <a:pt x="60" y="112"/>
                  <a:pt x="60" y="48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Freeform 14"/>
          <p:cNvSpPr>
            <a:spLocks/>
          </p:cNvSpPr>
          <p:nvPr/>
        </p:nvSpPr>
        <p:spPr bwMode="auto">
          <a:xfrm>
            <a:off x="5954713" y="841375"/>
            <a:ext cx="196850" cy="96838"/>
          </a:xfrm>
          <a:custGeom>
            <a:avLst/>
            <a:gdLst>
              <a:gd name="T0" fmla="*/ 2147483647 w 124"/>
              <a:gd name="T1" fmla="*/ 2147483647 h 61"/>
              <a:gd name="T2" fmla="*/ 2147483647 w 124"/>
              <a:gd name="T3" fmla="*/ 2147483647 h 61"/>
              <a:gd name="T4" fmla="*/ 2147483647 w 124"/>
              <a:gd name="T5" fmla="*/ 2147483647 h 61"/>
              <a:gd name="T6" fmla="*/ 2147483647 w 124"/>
              <a:gd name="T7" fmla="*/ 2147483647 h 61"/>
              <a:gd name="T8" fmla="*/ 2147483647 w 124"/>
              <a:gd name="T9" fmla="*/ 2147483647 h 61"/>
              <a:gd name="T10" fmla="*/ 2147483647 w 124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4" h="61">
                <a:moveTo>
                  <a:pt x="60" y="22"/>
                </a:moveTo>
                <a:cubicBezTo>
                  <a:pt x="48" y="18"/>
                  <a:pt x="16" y="3"/>
                  <a:pt x="5" y="22"/>
                </a:cubicBezTo>
                <a:cubicBezTo>
                  <a:pt x="0" y="32"/>
                  <a:pt x="10" y="43"/>
                  <a:pt x="13" y="54"/>
                </a:cubicBezTo>
                <a:cubicBezTo>
                  <a:pt x="124" y="41"/>
                  <a:pt x="91" y="61"/>
                  <a:pt x="60" y="30"/>
                </a:cubicBezTo>
                <a:cubicBezTo>
                  <a:pt x="53" y="23"/>
                  <a:pt x="44" y="16"/>
                  <a:pt x="44" y="7"/>
                </a:cubicBezTo>
                <a:cubicBezTo>
                  <a:pt x="44" y="0"/>
                  <a:pt x="55" y="17"/>
                  <a:pt x="60" y="22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Freeform 15"/>
          <p:cNvSpPr>
            <a:spLocks/>
          </p:cNvSpPr>
          <p:nvPr/>
        </p:nvSpPr>
        <p:spPr bwMode="auto">
          <a:xfrm>
            <a:off x="3908425" y="238125"/>
            <a:ext cx="188913" cy="119063"/>
          </a:xfrm>
          <a:custGeom>
            <a:avLst/>
            <a:gdLst>
              <a:gd name="T0" fmla="*/ 2147483647 w 119"/>
              <a:gd name="T1" fmla="*/ 0 h 75"/>
              <a:gd name="T2" fmla="*/ 0 w 119"/>
              <a:gd name="T3" fmla="*/ 2147483647 h 75"/>
              <a:gd name="T4" fmla="*/ 2147483647 w 119"/>
              <a:gd name="T5" fmla="*/ 2147483647 h 75"/>
              <a:gd name="T6" fmla="*/ 2147483647 w 119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9" h="75">
                <a:moveTo>
                  <a:pt x="55" y="0"/>
                </a:moveTo>
                <a:cubicBezTo>
                  <a:pt x="0" y="19"/>
                  <a:pt x="13" y="0"/>
                  <a:pt x="0" y="39"/>
                </a:cubicBezTo>
                <a:cubicBezTo>
                  <a:pt x="27" y="58"/>
                  <a:pt x="119" y="75"/>
                  <a:pt x="79" y="16"/>
                </a:cubicBezTo>
                <a:cubicBezTo>
                  <a:pt x="74" y="8"/>
                  <a:pt x="63" y="5"/>
                  <a:pt x="55" y="0"/>
                </a:cubicBezTo>
                <a:close/>
              </a:path>
            </a:pathLst>
          </a:custGeom>
          <a:solidFill>
            <a:srgbClr val="B40C3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Freeform 16"/>
          <p:cNvSpPr>
            <a:spLocks/>
          </p:cNvSpPr>
          <p:nvPr/>
        </p:nvSpPr>
        <p:spPr bwMode="auto">
          <a:xfrm>
            <a:off x="323850" y="3606800"/>
            <a:ext cx="2424113" cy="681038"/>
          </a:xfrm>
          <a:custGeom>
            <a:avLst/>
            <a:gdLst>
              <a:gd name="T0" fmla="*/ 2147483647 w 10000"/>
              <a:gd name="T1" fmla="*/ 0 h 11085"/>
              <a:gd name="T2" fmla="*/ 2147483647 w 10000"/>
              <a:gd name="T3" fmla="*/ 143540631 h 11085"/>
              <a:gd name="T4" fmla="*/ 2147483647 w 10000"/>
              <a:gd name="T5" fmla="*/ 689182133 h 11085"/>
              <a:gd name="T6" fmla="*/ 2147483647 w 10000"/>
              <a:gd name="T7" fmla="*/ 689182133 h 11085"/>
              <a:gd name="T8" fmla="*/ 2147483647 w 10000"/>
              <a:gd name="T9" fmla="*/ 689182133 h 11085"/>
              <a:gd name="T10" fmla="*/ 2147483647 w 10000"/>
              <a:gd name="T11" fmla="*/ 1234359411 h 11085"/>
              <a:gd name="T12" fmla="*/ 2147483647 w 10000"/>
              <a:gd name="T13" fmla="*/ 1503816995 h 11085"/>
              <a:gd name="T14" fmla="*/ 2147483647 w 10000"/>
              <a:gd name="T15" fmla="*/ 1503816995 h 11085"/>
              <a:gd name="T16" fmla="*/ 0 w 10000"/>
              <a:gd name="T17" fmla="*/ 2049224481 h 11085"/>
              <a:gd name="T18" fmla="*/ 2147483647 w 10000"/>
              <a:gd name="T19" fmla="*/ 2147483647 h 11085"/>
              <a:gd name="T20" fmla="*/ 2147483647 w 10000"/>
              <a:gd name="T21" fmla="*/ 2121111805 h 11085"/>
              <a:gd name="T22" fmla="*/ 2147483647 w 10000"/>
              <a:gd name="T23" fmla="*/ 2049224481 h 11085"/>
              <a:gd name="T24" fmla="*/ 2147483647 w 10000"/>
              <a:gd name="T25" fmla="*/ 2049224481 h 11085"/>
              <a:gd name="T26" fmla="*/ 2147483647 w 10000"/>
              <a:gd name="T27" fmla="*/ 1234359411 h 11085"/>
              <a:gd name="T28" fmla="*/ 2147483647 w 10000"/>
              <a:gd name="T29" fmla="*/ 281517456 h 11085"/>
              <a:gd name="T30" fmla="*/ 2147483647 w 10000"/>
              <a:gd name="T31" fmla="*/ 287545487 h 11085"/>
              <a:gd name="T32" fmla="*/ 2147483647 w 10000"/>
              <a:gd name="T33" fmla="*/ 0 h 110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00" h="11085">
                <a:moveTo>
                  <a:pt x="8998" y="0"/>
                </a:moveTo>
                <a:cubicBezTo>
                  <a:pt x="8887" y="155"/>
                  <a:pt x="8749" y="619"/>
                  <a:pt x="8637" y="619"/>
                </a:cubicBezTo>
                <a:lnTo>
                  <a:pt x="7125" y="2972"/>
                </a:lnTo>
                <a:lnTo>
                  <a:pt x="6235" y="2972"/>
                </a:lnTo>
                <a:lnTo>
                  <a:pt x="5049" y="2972"/>
                </a:lnTo>
                <a:lnTo>
                  <a:pt x="3857" y="5323"/>
                </a:lnTo>
                <a:lnTo>
                  <a:pt x="2672" y="6485"/>
                </a:lnTo>
                <a:lnTo>
                  <a:pt x="891" y="6485"/>
                </a:lnTo>
                <a:lnTo>
                  <a:pt x="0" y="8837"/>
                </a:lnTo>
                <a:cubicBezTo>
                  <a:pt x="99" y="9225"/>
                  <a:pt x="196" y="10698"/>
                  <a:pt x="295" y="11085"/>
                </a:cubicBezTo>
                <a:lnTo>
                  <a:pt x="3818" y="9147"/>
                </a:lnTo>
                <a:lnTo>
                  <a:pt x="5049" y="8837"/>
                </a:lnTo>
                <a:lnTo>
                  <a:pt x="7125" y="8837"/>
                </a:lnTo>
                <a:lnTo>
                  <a:pt x="8913" y="5323"/>
                </a:lnTo>
                <a:lnTo>
                  <a:pt x="9961" y="1214"/>
                </a:lnTo>
                <a:cubicBezTo>
                  <a:pt x="9974" y="1222"/>
                  <a:pt x="9986" y="1232"/>
                  <a:pt x="10000" y="1240"/>
                </a:cubicBezTo>
                <a:cubicBezTo>
                  <a:pt x="9732" y="1034"/>
                  <a:pt x="9266" y="206"/>
                  <a:pt x="8998" y="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2" name="Freeform 17"/>
          <p:cNvSpPr>
            <a:spLocks/>
          </p:cNvSpPr>
          <p:nvPr/>
        </p:nvSpPr>
        <p:spPr bwMode="auto">
          <a:xfrm>
            <a:off x="1258888" y="3778250"/>
            <a:ext cx="360362" cy="227013"/>
          </a:xfrm>
          <a:custGeom>
            <a:avLst/>
            <a:gdLst>
              <a:gd name="T0" fmla="*/ 2147483647 w 227"/>
              <a:gd name="T1" fmla="*/ 2147483647 h 143"/>
              <a:gd name="T2" fmla="*/ 2147483647 w 227"/>
              <a:gd name="T3" fmla="*/ 2147483647 h 143"/>
              <a:gd name="T4" fmla="*/ 2147483647 w 227"/>
              <a:gd name="T5" fmla="*/ 2147483647 h 143"/>
              <a:gd name="T6" fmla="*/ 0 w 227"/>
              <a:gd name="T7" fmla="*/ 2147483647 h 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7" h="143">
                <a:moveTo>
                  <a:pt x="227" y="7"/>
                </a:moveTo>
                <a:cubicBezTo>
                  <a:pt x="174" y="3"/>
                  <a:pt x="121" y="0"/>
                  <a:pt x="91" y="7"/>
                </a:cubicBezTo>
                <a:cubicBezTo>
                  <a:pt x="61" y="14"/>
                  <a:pt x="61" y="29"/>
                  <a:pt x="46" y="52"/>
                </a:cubicBezTo>
                <a:cubicBezTo>
                  <a:pt x="31" y="75"/>
                  <a:pt x="8" y="128"/>
                  <a:pt x="0" y="1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Freeform 19"/>
          <p:cNvSpPr>
            <a:spLocks/>
          </p:cNvSpPr>
          <p:nvPr/>
        </p:nvSpPr>
        <p:spPr bwMode="auto">
          <a:xfrm>
            <a:off x="311150" y="3933825"/>
            <a:ext cx="947738" cy="287338"/>
          </a:xfrm>
          <a:custGeom>
            <a:avLst/>
            <a:gdLst>
              <a:gd name="T0" fmla="*/ 2147483647 w 597"/>
              <a:gd name="T1" fmla="*/ 0 h 181"/>
              <a:gd name="T2" fmla="*/ 2147483647 w 597"/>
              <a:gd name="T3" fmla="*/ 2147483647 h 181"/>
              <a:gd name="T4" fmla="*/ 2147483647 w 597"/>
              <a:gd name="T5" fmla="*/ 2147483647 h 181"/>
              <a:gd name="T6" fmla="*/ 2147483647 w 597"/>
              <a:gd name="T7" fmla="*/ 2147483647 h 181"/>
              <a:gd name="T8" fmla="*/ 2147483647 w 597"/>
              <a:gd name="T9" fmla="*/ 2147483647 h 181"/>
              <a:gd name="T10" fmla="*/ 2147483647 w 597"/>
              <a:gd name="T11" fmla="*/ 2147483647 h 1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7" h="181">
                <a:moveTo>
                  <a:pt x="597" y="0"/>
                </a:moveTo>
                <a:cubicBezTo>
                  <a:pt x="536" y="19"/>
                  <a:pt x="476" y="38"/>
                  <a:pt x="416" y="45"/>
                </a:cubicBezTo>
                <a:cubicBezTo>
                  <a:pt x="356" y="52"/>
                  <a:pt x="288" y="45"/>
                  <a:pt x="235" y="45"/>
                </a:cubicBezTo>
                <a:cubicBezTo>
                  <a:pt x="182" y="45"/>
                  <a:pt x="137" y="30"/>
                  <a:pt x="99" y="45"/>
                </a:cubicBezTo>
                <a:cubicBezTo>
                  <a:pt x="61" y="60"/>
                  <a:pt x="16" y="113"/>
                  <a:pt x="8" y="136"/>
                </a:cubicBezTo>
                <a:cubicBezTo>
                  <a:pt x="0" y="159"/>
                  <a:pt x="46" y="174"/>
                  <a:pt x="53" y="1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4" name="Freeform 20"/>
          <p:cNvSpPr>
            <a:spLocks/>
          </p:cNvSpPr>
          <p:nvPr/>
        </p:nvSpPr>
        <p:spPr bwMode="auto">
          <a:xfrm>
            <a:off x="1835150" y="3644900"/>
            <a:ext cx="755650" cy="288925"/>
          </a:xfrm>
          <a:custGeom>
            <a:avLst/>
            <a:gdLst>
              <a:gd name="T0" fmla="*/ 2147483647 w 476"/>
              <a:gd name="T1" fmla="*/ 0 h 227"/>
              <a:gd name="T2" fmla="*/ 2147483647 w 476"/>
              <a:gd name="T3" fmla="*/ 2147483647 h 227"/>
              <a:gd name="T4" fmla="*/ 2147483647 w 476"/>
              <a:gd name="T5" fmla="*/ 2147483647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76" h="227">
                <a:moveTo>
                  <a:pt x="476" y="0"/>
                </a:moveTo>
                <a:cubicBezTo>
                  <a:pt x="306" y="49"/>
                  <a:pt x="136" y="98"/>
                  <a:pt x="68" y="136"/>
                </a:cubicBezTo>
                <a:cubicBezTo>
                  <a:pt x="0" y="174"/>
                  <a:pt x="34" y="200"/>
                  <a:pt x="68" y="2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5" name="Freeform 21"/>
          <p:cNvSpPr>
            <a:spLocks/>
          </p:cNvSpPr>
          <p:nvPr/>
        </p:nvSpPr>
        <p:spPr bwMode="auto">
          <a:xfrm>
            <a:off x="3481387" y="367507"/>
            <a:ext cx="2303463" cy="1439862"/>
          </a:xfrm>
          <a:custGeom>
            <a:avLst/>
            <a:gdLst>
              <a:gd name="T0" fmla="*/ 2147483647 w 1451"/>
              <a:gd name="T1" fmla="*/ 2147483647 h 907"/>
              <a:gd name="T2" fmla="*/ 2147483647 w 1451"/>
              <a:gd name="T3" fmla="*/ 2147483647 h 907"/>
              <a:gd name="T4" fmla="*/ 2147483647 w 1451"/>
              <a:gd name="T5" fmla="*/ 2147483647 h 907"/>
              <a:gd name="T6" fmla="*/ 2147483647 w 1451"/>
              <a:gd name="T7" fmla="*/ 2147483647 h 907"/>
              <a:gd name="T8" fmla="*/ 2147483647 w 1451"/>
              <a:gd name="T9" fmla="*/ 2147483647 h 907"/>
              <a:gd name="T10" fmla="*/ 0 w 1451"/>
              <a:gd name="T11" fmla="*/ 2147483647 h 907"/>
              <a:gd name="T12" fmla="*/ 0 w 1451"/>
              <a:gd name="T13" fmla="*/ 2147483647 h 907"/>
              <a:gd name="T14" fmla="*/ 2147483647 w 1451"/>
              <a:gd name="T15" fmla="*/ 2147483647 h 907"/>
              <a:gd name="T16" fmla="*/ 0 w 1451"/>
              <a:gd name="T17" fmla="*/ 2147483647 h 907"/>
              <a:gd name="T18" fmla="*/ 0 w 1451"/>
              <a:gd name="T19" fmla="*/ 2147483647 h 907"/>
              <a:gd name="T20" fmla="*/ 0 w 1451"/>
              <a:gd name="T21" fmla="*/ 2147483647 h 907"/>
              <a:gd name="T22" fmla="*/ 2147483647 w 1451"/>
              <a:gd name="T23" fmla="*/ 2147483647 h 907"/>
              <a:gd name="T24" fmla="*/ 2147483647 w 1451"/>
              <a:gd name="T25" fmla="*/ 2147483647 h 907"/>
              <a:gd name="T26" fmla="*/ 2147483647 w 1451"/>
              <a:gd name="T27" fmla="*/ 2147483647 h 907"/>
              <a:gd name="T28" fmla="*/ 2147483647 w 1451"/>
              <a:gd name="T29" fmla="*/ 2147483647 h 907"/>
              <a:gd name="T30" fmla="*/ 2147483647 w 1451"/>
              <a:gd name="T31" fmla="*/ 2147483647 h 907"/>
              <a:gd name="T32" fmla="*/ 2147483647 w 1451"/>
              <a:gd name="T33" fmla="*/ 2147483647 h 907"/>
              <a:gd name="T34" fmla="*/ 2147483647 w 1451"/>
              <a:gd name="T35" fmla="*/ 0 h 907"/>
              <a:gd name="T36" fmla="*/ 2147483647 w 1451"/>
              <a:gd name="T37" fmla="*/ 0 h 907"/>
              <a:gd name="T38" fmla="*/ 2147483647 w 1451"/>
              <a:gd name="T39" fmla="*/ 0 h 907"/>
              <a:gd name="T40" fmla="*/ 2147483647 w 1451"/>
              <a:gd name="T41" fmla="*/ 2147483647 h 907"/>
              <a:gd name="T42" fmla="*/ 2147483647 w 1451"/>
              <a:gd name="T43" fmla="*/ 2147483647 h 907"/>
              <a:gd name="T44" fmla="*/ 2147483647 w 1451"/>
              <a:gd name="T45" fmla="*/ 2147483647 h 907"/>
              <a:gd name="T46" fmla="*/ 2147483647 w 1451"/>
              <a:gd name="T47" fmla="*/ 2147483647 h 907"/>
              <a:gd name="T48" fmla="*/ 2147483647 w 1451"/>
              <a:gd name="T49" fmla="*/ 2147483647 h 907"/>
              <a:gd name="T50" fmla="*/ 2147483647 w 1451"/>
              <a:gd name="T51" fmla="*/ 2147483647 h 907"/>
              <a:gd name="T52" fmla="*/ 2147483647 w 1451"/>
              <a:gd name="T53" fmla="*/ 2147483647 h 907"/>
              <a:gd name="T54" fmla="*/ 2147483647 w 1451"/>
              <a:gd name="T55" fmla="*/ 2147483647 h 907"/>
              <a:gd name="T56" fmla="*/ 2147483647 w 1451"/>
              <a:gd name="T57" fmla="*/ 2147483647 h 907"/>
              <a:gd name="T58" fmla="*/ 2147483647 w 1451"/>
              <a:gd name="T59" fmla="*/ 2147483647 h 907"/>
              <a:gd name="T60" fmla="*/ 2147483647 w 1451"/>
              <a:gd name="T61" fmla="*/ 2147483647 h 907"/>
              <a:gd name="T62" fmla="*/ 2147483647 w 1451"/>
              <a:gd name="T63" fmla="*/ 2147483647 h 907"/>
              <a:gd name="T64" fmla="*/ 2147483647 w 1451"/>
              <a:gd name="T65" fmla="*/ 2147483647 h 907"/>
              <a:gd name="T66" fmla="*/ 2147483647 w 1451"/>
              <a:gd name="T67" fmla="*/ 2147483647 h 907"/>
              <a:gd name="T68" fmla="*/ 2147483647 w 1451"/>
              <a:gd name="T69" fmla="*/ 2147483647 h 907"/>
              <a:gd name="T70" fmla="*/ 2147483647 w 1451"/>
              <a:gd name="T71" fmla="*/ 2147483647 h 907"/>
              <a:gd name="T72" fmla="*/ 2147483647 w 1451"/>
              <a:gd name="T73" fmla="*/ 2147483647 h 907"/>
              <a:gd name="T74" fmla="*/ 2147483647 w 1451"/>
              <a:gd name="T75" fmla="*/ 2147483647 h 907"/>
              <a:gd name="T76" fmla="*/ 2147483647 w 1451"/>
              <a:gd name="T77" fmla="*/ 2147483647 h 907"/>
              <a:gd name="T78" fmla="*/ 2147483647 w 1451"/>
              <a:gd name="T79" fmla="*/ 2147483647 h 907"/>
              <a:gd name="T80" fmla="*/ 2147483647 w 1451"/>
              <a:gd name="T81" fmla="*/ 2147483647 h 907"/>
              <a:gd name="T82" fmla="*/ 2147483647 w 1451"/>
              <a:gd name="T83" fmla="*/ 2147483647 h 907"/>
              <a:gd name="T84" fmla="*/ 2147483647 w 1451"/>
              <a:gd name="T85" fmla="*/ 2147483647 h 9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51" h="907">
                <a:moveTo>
                  <a:pt x="453" y="816"/>
                </a:moveTo>
                <a:lnTo>
                  <a:pt x="362" y="816"/>
                </a:lnTo>
                <a:lnTo>
                  <a:pt x="317" y="771"/>
                </a:lnTo>
                <a:lnTo>
                  <a:pt x="136" y="680"/>
                </a:lnTo>
                <a:lnTo>
                  <a:pt x="90" y="635"/>
                </a:lnTo>
                <a:lnTo>
                  <a:pt x="0" y="544"/>
                </a:lnTo>
                <a:lnTo>
                  <a:pt x="0" y="454"/>
                </a:lnTo>
                <a:lnTo>
                  <a:pt x="45" y="363"/>
                </a:lnTo>
                <a:lnTo>
                  <a:pt x="0" y="317"/>
                </a:lnTo>
                <a:lnTo>
                  <a:pt x="0" y="227"/>
                </a:lnTo>
                <a:lnTo>
                  <a:pt x="0" y="181"/>
                </a:lnTo>
                <a:lnTo>
                  <a:pt x="90" y="181"/>
                </a:lnTo>
                <a:lnTo>
                  <a:pt x="136" y="181"/>
                </a:lnTo>
                <a:lnTo>
                  <a:pt x="226" y="181"/>
                </a:lnTo>
                <a:lnTo>
                  <a:pt x="272" y="136"/>
                </a:lnTo>
                <a:lnTo>
                  <a:pt x="362" y="91"/>
                </a:lnTo>
                <a:lnTo>
                  <a:pt x="499" y="91"/>
                </a:lnTo>
                <a:lnTo>
                  <a:pt x="635" y="0"/>
                </a:lnTo>
                <a:lnTo>
                  <a:pt x="725" y="0"/>
                </a:lnTo>
                <a:lnTo>
                  <a:pt x="771" y="0"/>
                </a:lnTo>
                <a:lnTo>
                  <a:pt x="816" y="91"/>
                </a:lnTo>
                <a:lnTo>
                  <a:pt x="907" y="136"/>
                </a:lnTo>
                <a:lnTo>
                  <a:pt x="1043" y="91"/>
                </a:lnTo>
                <a:lnTo>
                  <a:pt x="1224" y="91"/>
                </a:lnTo>
                <a:lnTo>
                  <a:pt x="1315" y="91"/>
                </a:lnTo>
                <a:lnTo>
                  <a:pt x="1360" y="181"/>
                </a:lnTo>
                <a:lnTo>
                  <a:pt x="1451" y="317"/>
                </a:lnTo>
                <a:lnTo>
                  <a:pt x="1451" y="408"/>
                </a:lnTo>
                <a:lnTo>
                  <a:pt x="1406" y="499"/>
                </a:lnTo>
                <a:lnTo>
                  <a:pt x="1360" y="544"/>
                </a:lnTo>
                <a:lnTo>
                  <a:pt x="1270" y="635"/>
                </a:lnTo>
                <a:lnTo>
                  <a:pt x="1315" y="726"/>
                </a:lnTo>
                <a:lnTo>
                  <a:pt x="1270" y="816"/>
                </a:lnTo>
                <a:lnTo>
                  <a:pt x="1224" y="862"/>
                </a:lnTo>
                <a:lnTo>
                  <a:pt x="1134" y="907"/>
                </a:lnTo>
                <a:lnTo>
                  <a:pt x="1088" y="907"/>
                </a:lnTo>
                <a:lnTo>
                  <a:pt x="1043" y="862"/>
                </a:lnTo>
                <a:lnTo>
                  <a:pt x="952" y="816"/>
                </a:lnTo>
                <a:lnTo>
                  <a:pt x="816" y="726"/>
                </a:lnTo>
                <a:lnTo>
                  <a:pt x="725" y="726"/>
                </a:lnTo>
                <a:lnTo>
                  <a:pt x="725" y="680"/>
                </a:lnTo>
                <a:lnTo>
                  <a:pt x="589" y="726"/>
                </a:lnTo>
                <a:lnTo>
                  <a:pt x="453" y="816"/>
                </a:lnTo>
                <a:close/>
              </a:path>
            </a:pathLst>
          </a:custGeom>
          <a:solidFill>
            <a:srgbClr val="969696">
              <a:alpha val="4196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323850" y="1785630"/>
            <a:ext cx="208756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smtClean="0"/>
              <a:t>6.Red hot lava may flow down the side of a volcano like this</a:t>
            </a:r>
            <a:endParaRPr lang="en-GB" altLang="en-US" sz="1800" dirty="0"/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6443663" y="404813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8" name="Text Box 24"/>
          <p:cNvSpPr txBox="1">
            <a:spLocks noChangeArrowheads="1"/>
          </p:cNvSpPr>
          <p:nvPr/>
        </p:nvSpPr>
        <p:spPr bwMode="auto">
          <a:xfrm>
            <a:off x="6563519" y="488443"/>
            <a:ext cx="2663824" cy="8309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/>
              <a:t>2.If the lava is thick and gassy it will explode from the crater</a:t>
            </a:r>
            <a:endParaRPr lang="en-GB" altLang="en-US" sz="1600" dirty="0"/>
          </a:p>
        </p:txBody>
      </p:sp>
      <p:sp>
        <p:nvSpPr>
          <p:cNvPr id="7189" name="Text Box 25"/>
          <p:cNvSpPr txBox="1">
            <a:spLocks noChangeArrowheads="1"/>
          </p:cNvSpPr>
          <p:nvPr/>
        </p:nvSpPr>
        <p:spPr bwMode="auto">
          <a:xfrm>
            <a:off x="6372225" y="1314450"/>
            <a:ext cx="2558832" cy="10772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/>
              <a:t>3.Forming a huge cloud of gas, dust, ash, bombs, cinders and rocks that are torn from the volcano</a:t>
            </a:r>
            <a:endParaRPr lang="en-GB" altLang="en-US" sz="1600" dirty="0"/>
          </a:p>
        </p:txBody>
      </p:sp>
      <p:sp>
        <p:nvSpPr>
          <p:cNvPr id="7190" name="Text Box 26"/>
          <p:cNvSpPr txBox="1">
            <a:spLocks noChangeArrowheads="1"/>
          </p:cNvSpPr>
          <p:nvPr/>
        </p:nvSpPr>
        <p:spPr bwMode="auto">
          <a:xfrm>
            <a:off x="6226393" y="2559436"/>
            <a:ext cx="2663825" cy="8309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/>
              <a:t>4. A heavy cloud will collapse and rush down the slope as a pyroclastic flow</a:t>
            </a:r>
            <a:endParaRPr lang="en-GB" altLang="en-US" sz="1600" dirty="0"/>
          </a:p>
        </p:txBody>
      </p:sp>
      <p:sp>
        <p:nvSpPr>
          <p:cNvPr id="7191" name="Text Box 27"/>
          <p:cNvSpPr txBox="1">
            <a:spLocks noChangeArrowheads="1"/>
          </p:cNvSpPr>
          <p:nvPr/>
        </p:nvSpPr>
        <p:spPr bwMode="auto">
          <a:xfrm>
            <a:off x="6194425" y="3499822"/>
            <a:ext cx="266382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/>
              <a:t>5.If it gets mixed with water you get a river of mud called a Lahar</a:t>
            </a:r>
            <a:endParaRPr lang="en-GB" altLang="en-US" sz="1600" dirty="0"/>
          </a:p>
        </p:txBody>
      </p:sp>
      <p:sp>
        <p:nvSpPr>
          <p:cNvPr id="7192" name="Text Box 28"/>
          <p:cNvSpPr txBox="1">
            <a:spLocks noChangeArrowheads="1"/>
          </p:cNvSpPr>
          <p:nvPr/>
        </p:nvSpPr>
        <p:spPr bwMode="auto">
          <a:xfrm>
            <a:off x="1116013" y="49418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Text Box 29"/>
          <p:cNvSpPr txBox="1">
            <a:spLocks noChangeArrowheads="1"/>
          </p:cNvSpPr>
          <p:nvPr/>
        </p:nvSpPr>
        <p:spPr bwMode="auto">
          <a:xfrm>
            <a:off x="395288" y="4508500"/>
            <a:ext cx="2532062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The </a:t>
            </a:r>
            <a:r>
              <a:rPr lang="en-GB" altLang="en-US" sz="1800" dirty="0" smtClean="0"/>
              <a:t>lava can be viscous (thick like tar) or as runny as thin custard.  It depends on the rock that melted. It gathers in magma chambers</a:t>
            </a:r>
            <a:endParaRPr lang="en-GB" altLang="en-US" sz="1800" dirty="0"/>
          </a:p>
        </p:txBody>
      </p:sp>
      <p:sp>
        <p:nvSpPr>
          <p:cNvPr id="7194" name="Text Box 30"/>
          <p:cNvSpPr txBox="1">
            <a:spLocks noChangeArrowheads="1"/>
          </p:cNvSpPr>
          <p:nvPr/>
        </p:nvSpPr>
        <p:spPr bwMode="auto">
          <a:xfrm>
            <a:off x="6232525" y="4546719"/>
            <a:ext cx="2447925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/>
              <a:t>Volcanic </a:t>
            </a:r>
            <a:r>
              <a:rPr lang="en-GB" altLang="en-US" sz="1800" dirty="0" smtClean="0"/>
              <a:t>gas is mainly steam and carbon dioxide, plus some other gases. It can smell of rotten eggs</a:t>
            </a:r>
            <a:endParaRPr lang="en-GB" altLang="en-US" sz="1800" dirty="0"/>
          </a:p>
        </p:txBody>
      </p:sp>
      <p:sp>
        <p:nvSpPr>
          <p:cNvPr id="7195" name="Text Box 31"/>
          <p:cNvSpPr txBox="1">
            <a:spLocks noChangeArrowheads="1"/>
          </p:cNvSpPr>
          <p:nvPr/>
        </p:nvSpPr>
        <p:spPr bwMode="auto">
          <a:xfrm>
            <a:off x="59531" y="-24199"/>
            <a:ext cx="3311525" cy="136960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Volcanic eruptions</a:t>
            </a:r>
            <a:endParaRPr lang="en-GB" altLang="en-US" sz="2800" b="1" i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7196" name="AutoShape 33"/>
          <p:cNvSpPr>
            <a:spLocks noChangeArrowheads="1"/>
          </p:cNvSpPr>
          <p:nvPr/>
        </p:nvSpPr>
        <p:spPr bwMode="auto">
          <a:xfrm>
            <a:off x="3779838" y="0"/>
            <a:ext cx="1511300" cy="792163"/>
          </a:xfrm>
          <a:prstGeom prst="cloudCallout">
            <a:avLst>
              <a:gd name="adj1" fmla="val -48319"/>
              <a:gd name="adj2" fmla="val -2835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7" name="AutoShape 34"/>
          <p:cNvSpPr>
            <a:spLocks noChangeArrowheads="1"/>
          </p:cNvSpPr>
          <p:nvPr/>
        </p:nvSpPr>
        <p:spPr bwMode="auto">
          <a:xfrm>
            <a:off x="2555875" y="765175"/>
            <a:ext cx="1511300" cy="792163"/>
          </a:xfrm>
          <a:prstGeom prst="cloudCallout">
            <a:avLst>
              <a:gd name="adj1" fmla="val -48319"/>
              <a:gd name="adj2" fmla="val -2835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Up Arrow 1"/>
          <p:cNvSpPr/>
          <p:nvPr/>
        </p:nvSpPr>
        <p:spPr>
          <a:xfrm>
            <a:off x="4386482" y="4391136"/>
            <a:ext cx="581025" cy="1288752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522663" y="5875289"/>
            <a:ext cx="2432050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 smtClean="0"/>
              <a:t>1. Magma gathers in a magma chamber and increases in pressure</a:t>
            </a:r>
            <a:endParaRPr lang="en-GB" alt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36096" y="1807369"/>
            <a:ext cx="518617" cy="899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371056" y="1514178"/>
            <a:ext cx="631825" cy="8695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2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5" grpId="0" animBg="1"/>
      <p:bldP spid="7186" grpId="0" animBg="1"/>
      <p:bldP spid="7188" grpId="0" animBg="1"/>
      <p:bldP spid="7189" grpId="0" animBg="1"/>
      <p:bldP spid="7190" grpId="0" animBg="1"/>
      <p:bldP spid="7191" grpId="0" animBg="1"/>
      <p:bldP spid="7196" grpId="0" animBg="1"/>
      <p:bldP spid="7197" grpId="0" animBg="1"/>
      <p:bldP spid="2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4" y="461665"/>
            <a:ext cx="4171391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mage result for Pyroclastic 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67" y="482693"/>
            <a:ext cx="4214994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487" y="3242592"/>
            <a:ext cx="410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Pyroclastic flow during August 7, 1980 Mount St. Helens </a:t>
            </a:r>
            <a:r>
              <a:rPr lang="en-GB" sz="1200" dirty="0" smtClean="0">
                <a:latin typeface="+mn-lt"/>
              </a:rPr>
              <a:t>eruption</a:t>
            </a:r>
            <a:endParaRPr lang="en-GB" sz="1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04" y="3242592"/>
            <a:ext cx="3919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B0080"/>
                </a:solidFill>
                <a:latin typeface="+mn-lt"/>
              </a:rPr>
              <a:t>Plymouth</a:t>
            </a:r>
            <a:r>
              <a:rPr lang="en-GB" sz="1200" dirty="0">
                <a:solidFill>
                  <a:srgbClr val="222222"/>
                </a:solidFill>
                <a:latin typeface="+mn-lt"/>
              </a:rPr>
              <a:t>, the former capital city and major port of Montserrat, </a:t>
            </a:r>
            <a:r>
              <a:rPr lang="en-GB" sz="1200" dirty="0" smtClean="0">
                <a:solidFill>
                  <a:srgbClr val="222222"/>
                </a:solidFill>
                <a:latin typeface="+mn-lt"/>
              </a:rPr>
              <a:t>years after the eruption </a:t>
            </a:r>
            <a:r>
              <a:rPr lang="en-GB" sz="1200" dirty="0">
                <a:solidFill>
                  <a:srgbClr val="222222"/>
                </a:solidFill>
                <a:latin typeface="+mn-lt"/>
              </a:rPr>
              <a:t>12 July 1997, </a:t>
            </a:r>
            <a:endParaRPr lang="en-GB" sz="1200" dirty="0">
              <a:latin typeface="+mn-lt"/>
            </a:endParaRPr>
          </a:p>
        </p:txBody>
      </p:sp>
      <p:pic>
        <p:nvPicPr>
          <p:cNvPr id="21510" name="Picture 6" descr="File:Lava flows around Goma - Julien Harneis - May 2, 2007 -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829"/>
            <a:ext cx="4111812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16444"/>
            <a:ext cx="2230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rgbClr val="222222"/>
                </a:solidFill>
                <a:latin typeface="+mn-lt"/>
              </a:rPr>
              <a:t>Lava </a:t>
            </a:r>
            <a:r>
              <a:rPr lang="en-GB" sz="1200" dirty="0">
                <a:solidFill>
                  <a:srgbClr val="222222"/>
                </a:solidFill>
                <a:latin typeface="+mn-lt"/>
              </a:rPr>
              <a:t>fields surrounding Goma</a:t>
            </a:r>
            <a:endParaRPr lang="en-GB" sz="1200" dirty="0">
              <a:latin typeface="+mn-lt"/>
            </a:endParaRPr>
          </a:p>
        </p:txBody>
      </p:sp>
      <p:pic>
        <p:nvPicPr>
          <p:cNvPr id="21512" name="Picture 8" descr="Goma.jpg (20638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85" y="3704257"/>
            <a:ext cx="4113440" cy="27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61582" y="64241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+mn-lt"/>
              </a:rPr>
              <a:t>Goma, a city in </a:t>
            </a:r>
            <a:r>
              <a:rPr lang="en-GB" sz="1200" dirty="0" err="1" smtClean="0">
                <a:solidFill>
                  <a:srgbClr val="000000"/>
                </a:solidFill>
                <a:latin typeface="+mn-lt"/>
              </a:rPr>
              <a:t>DRCongo</a:t>
            </a:r>
            <a:r>
              <a:rPr lang="en-GB" sz="12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Africa, is invaded by a very fluid lava flow from </a:t>
            </a:r>
            <a:r>
              <a:rPr lang="en-GB" sz="1200" dirty="0" err="1">
                <a:solidFill>
                  <a:srgbClr val="000000"/>
                </a:solidFill>
                <a:latin typeface="+mn-lt"/>
              </a:rPr>
              <a:t>Nyiragongo</a:t>
            </a:r>
            <a:r>
              <a:rPr lang="en-GB" sz="1200" dirty="0">
                <a:solidFill>
                  <a:srgbClr val="000000"/>
                </a:solidFill>
                <a:latin typeface="+mn-lt"/>
              </a:rPr>
              <a:t> Volcano. </a:t>
            </a:r>
            <a:endParaRPr lang="en-GB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8981" y="482693"/>
            <a:ext cx="1587702" cy="101566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A pyroclastic flow travels at up to 200kph so you can’t escape.  It smothers everything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2" y="3750829"/>
            <a:ext cx="2016224" cy="8309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Lava flows destroy farms.  They bury towns and villages but the people can walk away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438" y="646528"/>
            <a:ext cx="2160240" cy="101566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Mudflows can travel at 100km per hour. They sweep everything along and can drown people and smother buildings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2115" y="3750829"/>
            <a:ext cx="2726149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Volcanic gas causes acid rain which pollutes water, kills vegetation and trees over a wide area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8171" y="1849169"/>
            <a:ext cx="1487154" cy="138499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Dust and ash get everywhere – on your clothes, in your hair or in your lungs.  It also causes global cooling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3238" y="5626619"/>
            <a:ext cx="1368152" cy="830997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A thick blanket of ash will ruin crops so many people will starve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2977" y="3750829"/>
            <a:ext cx="1336660" cy="138499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  <a:latin typeface="+mn-lt"/>
              </a:rPr>
              <a:t>Carbon dioxide from magma is heavy and sinks into hollows.  It can suffer people and animals</a:t>
            </a:r>
            <a:endParaRPr lang="en-GB" sz="1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4" y="107479"/>
            <a:ext cx="677845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FF00"/>
                </a:solidFill>
              </a:rPr>
              <a:t>The impacts of volcanic eruptions </a:t>
            </a:r>
            <a:endParaRPr lang="en-GB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can reduce the effects of Tectonic Hazards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How Iceland predicts </a:t>
            </a:r>
            <a:r>
              <a:rPr lang="en-GB" sz="1800" dirty="0"/>
              <a:t>volcanic eruptions: </a:t>
            </a: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www.youtube.com/watch?v=wnKvO4lzJzk</a:t>
            </a:r>
            <a:r>
              <a:rPr lang="en-GB" sz="1800" dirty="0" smtClean="0"/>
              <a:t> </a:t>
            </a: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Monitoring</a:t>
            </a:r>
          </a:p>
          <a:p>
            <a:r>
              <a:rPr lang="en-GB" sz="1800" dirty="0" smtClean="0"/>
              <a:t>Earthquakes – seismometers and lasers monitor earth movements can be used in early warning systems to give very small warning. Not really enough warning time.</a:t>
            </a:r>
          </a:p>
          <a:p>
            <a:r>
              <a:rPr lang="en-GB" sz="1800" dirty="0" smtClean="0"/>
              <a:t>Volcanoes – monitor signs of an eruption such as tiny earthquakes with seismometers, escaping gas with gas detectors, and changes in the shape of the volcano with satellites or tilt meters.</a:t>
            </a:r>
          </a:p>
          <a:p>
            <a:pPr marL="0" indent="0">
              <a:buNone/>
            </a:pPr>
            <a:r>
              <a:rPr lang="en-GB" sz="1800" dirty="0" smtClean="0"/>
              <a:t>Prediction</a:t>
            </a:r>
          </a:p>
          <a:p>
            <a:r>
              <a:rPr lang="en-GB" sz="1800" dirty="0" smtClean="0"/>
              <a:t>Earthquakes – cannot be reliably predicted but can forecast where they MAY occur by monitoring movement of plates</a:t>
            </a:r>
          </a:p>
          <a:p>
            <a:r>
              <a:rPr lang="en-GB" sz="1800" dirty="0" smtClean="0"/>
              <a:t>Volcanoes – can be predicted if monitored closely so we can evacuate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Can you see the warning sign </a:t>
            </a:r>
            <a:r>
              <a:rPr lang="en-GB" sz="1800" dirty="0"/>
              <a:t>in this clip? </a:t>
            </a:r>
            <a:r>
              <a:rPr lang="en-GB" sz="1800" dirty="0" smtClean="0">
                <a:hlinkClick r:id="rId3"/>
              </a:rPr>
              <a:t>https://www.youtube.com/watch?v=h36j7aSsYWo</a:t>
            </a:r>
            <a:r>
              <a:rPr lang="en-GB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3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b="1" dirty="0" smtClean="0">
                <a:solidFill>
                  <a:srgbClr val="1F497D">
                    <a:lumMod val="75000"/>
                  </a:srgbClr>
                </a:solidFill>
              </a:rPr>
              <a:t>Planning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– How else could we PLAN to reduce </a:t>
            </a:r>
            <a:r>
              <a:rPr lang="en-GB" dirty="0" smtClean="0">
                <a:solidFill>
                  <a:prstClr val="black"/>
                </a:solidFill>
              </a:rPr>
              <a:t>tectonic hazard </a:t>
            </a:r>
            <a:r>
              <a:rPr lang="en-GB" dirty="0">
                <a:solidFill>
                  <a:prstClr val="black"/>
                </a:solidFill>
              </a:rPr>
              <a:t>risks?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Similar methods are used for earthquakes and volcanoes:</a:t>
            </a:r>
          </a:p>
          <a:p>
            <a:pPr marL="457200" indent="-457200">
              <a:buAutoNum type="alphaLcParenR"/>
            </a:pPr>
            <a:r>
              <a:rPr lang="en-GB" sz="2400" dirty="0" smtClean="0"/>
              <a:t>Plan </a:t>
            </a:r>
            <a:r>
              <a:rPr lang="en-GB" sz="2400" dirty="0"/>
              <a:t>where to allow or not allow building e.g. not building in high risk environments e.g. softer sediments.</a:t>
            </a:r>
          </a:p>
          <a:p>
            <a:pPr marL="457200" indent="-457200">
              <a:buAutoNum type="alphaLcParenR"/>
            </a:pPr>
            <a:r>
              <a:rPr lang="en-GB" sz="2400" dirty="0" smtClean="0"/>
              <a:t>Governments plan safe and quick evacuation </a:t>
            </a:r>
            <a:r>
              <a:rPr lang="en-GB" sz="2400" dirty="0"/>
              <a:t>routes</a:t>
            </a:r>
          </a:p>
          <a:p>
            <a:pPr marL="457200" indent="-457200">
              <a:buAutoNum type="alphaLcParenR"/>
            </a:pPr>
            <a:r>
              <a:rPr lang="en-GB" sz="2400" dirty="0"/>
              <a:t>Emergency aid supplies (survival </a:t>
            </a:r>
            <a:r>
              <a:rPr lang="en-GB" sz="2400" dirty="0" smtClean="0"/>
              <a:t>bag, clean water, food, blankets) prepared </a:t>
            </a:r>
            <a:r>
              <a:rPr lang="en-GB" sz="2400" dirty="0"/>
              <a:t>in advance.</a:t>
            </a:r>
          </a:p>
          <a:p>
            <a:pPr marL="457200" indent="-457200">
              <a:buAutoNum type="alphaLcParenR"/>
            </a:pPr>
            <a:r>
              <a:rPr lang="en-GB" sz="2400" dirty="0"/>
              <a:t>Emergency services given specialist </a:t>
            </a:r>
            <a:r>
              <a:rPr lang="en-GB" sz="2400" dirty="0" smtClean="0"/>
              <a:t>training e.g. rescue from collapsed buildings.</a:t>
            </a:r>
            <a:endParaRPr lang="en-GB" sz="2400" dirty="0"/>
          </a:p>
          <a:p>
            <a:pPr marL="457200" indent="-457200">
              <a:buAutoNum type="alphaLcParenR"/>
            </a:pPr>
            <a:r>
              <a:rPr lang="en-GB" sz="2400" dirty="0"/>
              <a:t>Education (people know what to do)</a:t>
            </a:r>
          </a:p>
          <a:p>
            <a:pPr marL="457200" indent="-457200">
              <a:buAutoNum type="alphaLcParenR"/>
            </a:pPr>
            <a:r>
              <a:rPr lang="en-GB" sz="2400" dirty="0"/>
              <a:t>Emergency procedures (to know where to go for emergency services and the people)</a:t>
            </a:r>
          </a:p>
        </p:txBody>
      </p:sp>
    </p:spTree>
    <p:extLst>
      <p:ext uri="{BB962C8B-B14F-4D97-AF65-F5344CB8AC3E}">
        <p14:creationId xmlns:p14="http://schemas.microsoft.com/office/powerpoint/2010/main" val="51275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490"/>
            <a:ext cx="916201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Protection</a:t>
            </a:r>
            <a:r>
              <a:rPr lang="en-GB" sz="2400" dirty="0" smtClean="0"/>
              <a:t> </a:t>
            </a:r>
            <a:r>
              <a:rPr lang="en-GB" sz="2400" dirty="0"/>
              <a:t>– </a:t>
            </a:r>
            <a:r>
              <a:rPr lang="en-GB" sz="2400" dirty="0" smtClean="0"/>
              <a:t>for volcanoes is extremely difficult, priority is to evacuate.</a:t>
            </a:r>
            <a:endParaRPr lang="en-GB" sz="2400" dirty="0"/>
          </a:p>
          <a:p>
            <a:r>
              <a:rPr lang="en-GB" sz="2400" dirty="0" smtClean="0"/>
              <a:t>Some protections measures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Strengthening buildings so less likely to collapse under weight from ash.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Shutting windows and doors to block out 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Creating lava diversion channels, not very successful.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People should avoid low-lying areas because of risk of lahars (mudflows)</a:t>
            </a:r>
            <a:endParaRPr lang="en-GB" sz="2400" dirty="0"/>
          </a:p>
        </p:txBody>
      </p:sp>
      <p:pic>
        <p:nvPicPr>
          <p:cNvPr id="2050" name="Picture 2" descr="Image result for lava diversion chann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40" y="3043163"/>
            <a:ext cx="3533278" cy="3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va diversion chan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4" y="3459765"/>
            <a:ext cx="2941525" cy="18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ava diversion chann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23" y="5031364"/>
            <a:ext cx="2922617" cy="18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 smtClean="0">
                <a:latin typeface="+mn-lt"/>
                <a:cs typeface="Arial" panose="020B0604020202020204" pitchFamily="34" charset="0"/>
              </a:rPr>
              <a:t>Protection</a:t>
            </a:r>
            <a:r>
              <a:rPr lang="en-GB" altLang="en-US" sz="2800" dirty="0" smtClean="0">
                <a:latin typeface="+mn-lt"/>
                <a:cs typeface="Arial" panose="020B0604020202020204" pitchFamily="34" charset="0"/>
              </a:rPr>
              <a:t>: For Earthquakes it is slightly better with Earthquake proof buildings – you might have heard of these.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https://www.youtube.com/watch?v=tF204Pgf-eo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https://www.youtube.com/watch?v=iZoHoPFHAtw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 descr="Earthquake-Proof: 5 Buildings Setting New Global Standa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4070140" cy="27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esignbuild-network.com/projects/national_stadium/images/8-stadium-ligh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1" y="3068960"/>
            <a:ext cx="4026614" cy="26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9AECB14F-B88C-4DB2-9502-8CCFE795789F}"/>
</file>

<file path=customXml/itemProps2.xml><?xml version="1.0" encoding="utf-8"?>
<ds:datastoreItem xmlns:ds="http://schemas.openxmlformats.org/officeDocument/2006/customXml" ds:itemID="{B50242F7-042F-4C5E-A678-FBF2F7D61C80}"/>
</file>

<file path=customXml/itemProps3.xml><?xml version="1.0" encoding="utf-8"?>
<ds:datastoreItem xmlns:ds="http://schemas.openxmlformats.org/officeDocument/2006/customXml" ds:itemID="{C8E0CE99-2570-408F-B7A5-5A7A57BC5B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684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Impacts and management of volcanic eruptions</vt:lpstr>
      <vt:lpstr>PowerPoint Presentation</vt:lpstr>
      <vt:lpstr>PowerPoint Presentation</vt:lpstr>
      <vt:lpstr>Management can reduce the effects of Tectonic Hazards</vt:lpstr>
      <vt:lpstr>Planning – How else could we PLAN to reduce tectonic hazard risks?</vt:lpstr>
      <vt:lpstr>PowerPoint Presentation</vt:lpstr>
      <vt:lpstr>Protection: For Earthquakes it is slightly better with Earthquake proof buildings – you might have heard of these.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internal structure</dc:title>
  <dc:creator>Bilton, Jennifer</dc:creator>
  <cp:lastModifiedBy>Bilton, Jennifer</cp:lastModifiedBy>
  <cp:revision>4</cp:revision>
  <dcterms:created xsi:type="dcterms:W3CDTF">2023-01-23T12:15:12Z</dcterms:created>
  <dcterms:modified xsi:type="dcterms:W3CDTF">2023-01-23T12:32:07Z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