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372"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0D9EE5-CBCB-4716-9F00-275D859BD75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107938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0D9EE5-CBCB-4716-9F00-275D859BD75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3262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0D9EE5-CBCB-4716-9F00-275D859BD75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240302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0D9EE5-CBCB-4716-9F00-275D859BD75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415208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0D9EE5-CBCB-4716-9F00-275D859BD75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107274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0D9EE5-CBCB-4716-9F00-275D859BD753}"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207723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0D9EE5-CBCB-4716-9F00-275D859BD753}" type="datetimeFigureOut">
              <a:rPr lang="en-GB" smtClean="0"/>
              <a:t>20/01/2023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153544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0D9EE5-CBCB-4716-9F00-275D859BD753}" type="datetimeFigureOut">
              <a:rPr lang="en-GB" smtClean="0"/>
              <a:t>20/01/2023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427539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D9EE5-CBCB-4716-9F00-275D859BD753}" type="datetimeFigureOut">
              <a:rPr lang="en-GB" smtClean="0"/>
              <a:t>20/01/2023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347598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0D9EE5-CBCB-4716-9F00-275D859BD753}"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106490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0D9EE5-CBCB-4716-9F00-275D859BD753}"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583CB-B700-4E1B-BBB4-101F30E54BF9}" type="slidenum">
              <a:rPr lang="en-GB" smtClean="0"/>
              <a:t>‹#›</a:t>
            </a:fld>
            <a:endParaRPr lang="en-GB"/>
          </a:p>
        </p:txBody>
      </p:sp>
    </p:spTree>
    <p:extLst>
      <p:ext uri="{BB962C8B-B14F-4D97-AF65-F5344CB8AC3E}">
        <p14:creationId xmlns:p14="http://schemas.microsoft.com/office/powerpoint/2010/main" val="10044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D9EE5-CBCB-4716-9F00-275D859BD753}" type="datetimeFigureOut">
              <a:rPr lang="en-GB" smtClean="0"/>
              <a:t>20/01/2023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83CB-B700-4E1B-BBB4-101F30E54BF9}" type="slidenum">
              <a:rPr lang="en-GB" smtClean="0"/>
              <a:t>‹#›</a:t>
            </a:fld>
            <a:endParaRPr lang="en-GB"/>
          </a:p>
        </p:txBody>
      </p:sp>
    </p:spTree>
    <p:extLst>
      <p:ext uri="{BB962C8B-B14F-4D97-AF65-F5344CB8AC3E}">
        <p14:creationId xmlns:p14="http://schemas.microsoft.com/office/powerpoint/2010/main" val="3076226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50l-pc-_blblck_fz52668d1a8d0b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9317" y="2688112"/>
            <a:ext cx="1825091" cy="18250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Cloud Callout 6"/>
          <p:cNvSpPr/>
          <p:nvPr/>
        </p:nvSpPr>
        <p:spPr>
          <a:xfrm>
            <a:off x="67422" y="963657"/>
            <a:ext cx="6093998" cy="3606800"/>
          </a:xfrm>
          <a:prstGeom prst="cloudCallout">
            <a:avLst>
              <a:gd name="adj1" fmla="val -43495"/>
              <a:gd name="adj2" fmla="val 6285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79400" y="254000"/>
            <a:ext cx="11379200" cy="646331"/>
          </a:xfrm>
          <a:prstGeom prst="rect">
            <a:avLst/>
          </a:prstGeom>
          <a:noFill/>
        </p:spPr>
        <p:txBody>
          <a:bodyPr wrap="square" rtlCol="0">
            <a:spAutoFit/>
          </a:bodyPr>
          <a:lstStyle/>
          <a:p>
            <a:r>
              <a:rPr lang="en-GB" sz="3600" b="1" dirty="0" smtClean="0"/>
              <a:t>The Work Of Others - </a:t>
            </a:r>
            <a:endParaRPr lang="en-GB" sz="3600" b="1" dirty="0"/>
          </a:p>
        </p:txBody>
      </p:sp>
      <p:sp>
        <p:nvSpPr>
          <p:cNvPr id="6" name="TextBox 5"/>
          <p:cNvSpPr txBox="1"/>
          <p:nvPr/>
        </p:nvSpPr>
        <p:spPr>
          <a:xfrm>
            <a:off x="1356170" y="1667217"/>
            <a:ext cx="3390900" cy="2308324"/>
          </a:xfrm>
          <a:prstGeom prst="rect">
            <a:avLst/>
          </a:prstGeom>
          <a:noFill/>
        </p:spPr>
        <p:txBody>
          <a:bodyPr wrap="square" rtlCol="0">
            <a:spAutoFit/>
          </a:bodyPr>
          <a:lstStyle/>
          <a:p>
            <a:pPr algn="ctr"/>
            <a:r>
              <a:rPr lang="en-GB" sz="2400" dirty="0" smtClean="0"/>
              <a:t>Why do designers look at the work of others?</a:t>
            </a:r>
          </a:p>
          <a:p>
            <a:pPr algn="ctr"/>
            <a:endParaRPr lang="en-GB" sz="2400" dirty="0"/>
          </a:p>
          <a:p>
            <a:pPr algn="ctr"/>
            <a:r>
              <a:rPr lang="en-GB" sz="2400" dirty="0" smtClean="0"/>
              <a:t>Why is it useful for designers to look at iconic designers?</a:t>
            </a:r>
            <a:endParaRPr lang="en-GB" sz="2400" dirty="0"/>
          </a:p>
        </p:txBody>
      </p:sp>
      <p:pic>
        <p:nvPicPr>
          <p:cNvPr id="2050" name="Picture 2" descr="Image result for chanel iconic garm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767" y="5512651"/>
            <a:ext cx="29321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1" name="Picture 3" descr="Image result for aldo ros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3824" y="3159566"/>
            <a:ext cx="22844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2" name="Picture 4" descr="19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1108" y="4965699"/>
            <a:ext cx="241466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descr="Image result for vivienne westwood punk desig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7587" y="4267411"/>
            <a:ext cx="1157888" cy="21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4" name="Picture 6" descr="Image result for plato's atlantis mcqueen"/>
          <p:cNvPicPr>
            <a:picLocks noChangeAspect="1" noChangeArrowheads="1"/>
          </p:cNvPicPr>
          <p:nvPr/>
        </p:nvPicPr>
        <p:blipFill>
          <a:blip r:embed="rId7" cstate="print">
            <a:extLst>
              <a:ext uri="{28A0092B-C50C-407E-A947-70E740481C1C}">
                <a14:useLocalDpi xmlns:a14="http://schemas.microsoft.com/office/drawing/2010/main" val="0"/>
              </a:ext>
            </a:extLst>
          </a:blip>
          <a:srcRect l="14769" r="14769"/>
          <a:stretch>
            <a:fillRect/>
          </a:stretch>
        </p:blipFill>
        <p:spPr bwMode="auto">
          <a:xfrm>
            <a:off x="7882689" y="565470"/>
            <a:ext cx="1773237" cy="154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5" name="Picture 7"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l="9956"/>
          <a:stretch>
            <a:fillRect/>
          </a:stretch>
        </p:blipFill>
        <p:spPr bwMode="auto">
          <a:xfrm>
            <a:off x="9783824" y="369830"/>
            <a:ext cx="2306638"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7949" y="173907"/>
            <a:ext cx="1266842" cy="20771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7" name="Picture 9"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28463" y="5176886"/>
            <a:ext cx="22383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56074" y="3975541"/>
            <a:ext cx="1716667" cy="16700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9" name="Picture 11" descr="maxresdefault[1]"/>
          <p:cNvPicPr>
            <a:picLocks noChangeAspect="1" noChangeArrowheads="1"/>
          </p:cNvPicPr>
          <p:nvPr/>
        </p:nvPicPr>
        <p:blipFill>
          <a:blip r:embed="rId12" cstate="print">
            <a:extLst>
              <a:ext uri="{28A0092B-C50C-407E-A947-70E740481C1C}">
                <a14:useLocalDpi xmlns:a14="http://schemas.microsoft.com/office/drawing/2010/main" val="0"/>
              </a:ext>
            </a:extLst>
          </a:blip>
          <a:srcRect l="28302" r="30750"/>
          <a:stretch>
            <a:fillRect/>
          </a:stretch>
        </p:blipFill>
        <p:spPr bwMode="auto">
          <a:xfrm>
            <a:off x="1366938" y="4965700"/>
            <a:ext cx="1274516" cy="17510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1" name="Picture 13" descr="Image result for gerrit rietvel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56716" y="2251086"/>
            <a:ext cx="1868290" cy="186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68714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50l-pc-_blblck_fz52668d1a8d0b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9317" y="2688112"/>
            <a:ext cx="1825091" cy="18250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336537" y="100461"/>
            <a:ext cx="11379200" cy="646331"/>
          </a:xfrm>
          <a:prstGeom prst="rect">
            <a:avLst/>
          </a:prstGeom>
          <a:noFill/>
        </p:spPr>
        <p:txBody>
          <a:bodyPr wrap="square" rtlCol="0">
            <a:spAutoFit/>
          </a:bodyPr>
          <a:lstStyle/>
          <a:p>
            <a:r>
              <a:rPr lang="en-GB" sz="3600" b="1" dirty="0" smtClean="0"/>
              <a:t>The Work Of Others - </a:t>
            </a:r>
            <a:endParaRPr lang="en-GB" sz="3600" b="1" dirty="0"/>
          </a:p>
        </p:txBody>
      </p:sp>
      <p:pic>
        <p:nvPicPr>
          <p:cNvPr id="2050" name="Picture 2" descr="Image result for chanel iconic garm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767" y="5512651"/>
            <a:ext cx="29321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1" name="Picture 3" descr="Image result for aldo ros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3824" y="3159566"/>
            <a:ext cx="22844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2" name="Picture 4" descr="19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1108" y="4965699"/>
            <a:ext cx="241466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4" name="Picture 6" descr="Image result for plato's atlantis mcqueen"/>
          <p:cNvPicPr>
            <a:picLocks noChangeAspect="1" noChangeArrowheads="1"/>
          </p:cNvPicPr>
          <p:nvPr/>
        </p:nvPicPr>
        <p:blipFill>
          <a:blip r:embed="rId6" cstate="print">
            <a:extLst>
              <a:ext uri="{28A0092B-C50C-407E-A947-70E740481C1C}">
                <a14:useLocalDpi xmlns:a14="http://schemas.microsoft.com/office/drawing/2010/main" val="0"/>
              </a:ext>
            </a:extLst>
          </a:blip>
          <a:srcRect l="14769" r="14769"/>
          <a:stretch>
            <a:fillRect/>
          </a:stretch>
        </p:blipFill>
        <p:spPr bwMode="auto">
          <a:xfrm>
            <a:off x="7882689" y="565470"/>
            <a:ext cx="1773237" cy="154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5" name="Picture 7"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l="9956"/>
          <a:stretch>
            <a:fillRect/>
          </a:stretch>
        </p:blipFill>
        <p:spPr bwMode="auto">
          <a:xfrm>
            <a:off x="9783824" y="369830"/>
            <a:ext cx="2306638"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7949" y="173907"/>
            <a:ext cx="1266842" cy="20771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6074" y="3975541"/>
            <a:ext cx="1716667" cy="16700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1" name="Picture 13" descr="Image result for gerrit rietvel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6716" y="2251086"/>
            <a:ext cx="1868290" cy="186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Box 1"/>
          <p:cNvSpPr txBox="1"/>
          <p:nvPr/>
        </p:nvSpPr>
        <p:spPr>
          <a:xfrm>
            <a:off x="255010" y="855644"/>
            <a:ext cx="5765800" cy="6740307"/>
          </a:xfrm>
          <a:prstGeom prst="rect">
            <a:avLst/>
          </a:prstGeom>
          <a:noFill/>
        </p:spPr>
        <p:txBody>
          <a:bodyPr wrap="square" rtlCol="0">
            <a:spAutoFit/>
          </a:bodyPr>
          <a:lstStyle/>
          <a:p>
            <a:r>
              <a:rPr lang="en-GB" sz="1400" b="1" dirty="0" smtClean="0"/>
              <a:t>Task </a:t>
            </a:r>
            <a:r>
              <a:rPr lang="en-GB" sz="1400" b="1" dirty="0" smtClean="0"/>
              <a:t>1:</a:t>
            </a:r>
            <a:endParaRPr lang="en-GB" sz="1400" b="1" dirty="0" smtClean="0"/>
          </a:p>
          <a:p>
            <a:r>
              <a:rPr lang="en-GB" sz="1400" dirty="0" smtClean="0"/>
              <a:t>Use the </a:t>
            </a:r>
            <a:r>
              <a:rPr lang="en-GB" sz="1400" dirty="0" smtClean="0"/>
              <a:t>information slides </a:t>
            </a:r>
            <a:r>
              <a:rPr lang="en-GB" sz="1400" dirty="0" smtClean="0"/>
              <a:t>to </a:t>
            </a:r>
            <a:r>
              <a:rPr lang="en-GB" sz="1400" dirty="0" smtClean="0"/>
              <a:t>research a new iconic designer. After looking at the options, choose 1 which you would like to investigate in detail. You can use the information provided and add to it with your own research from the internet.</a:t>
            </a:r>
          </a:p>
          <a:p>
            <a:r>
              <a:rPr lang="en-GB" sz="1400" b="1" dirty="0" smtClean="0"/>
              <a:t>Task 2:</a:t>
            </a:r>
          </a:p>
          <a:p>
            <a:r>
              <a:rPr lang="en-GB" sz="1400" dirty="0" smtClean="0"/>
              <a:t>Create a designer research page about the designer which you have researched. You should do this on an A4 or A3 page so that you have lots of room to showcase your research and their work.</a:t>
            </a:r>
          </a:p>
          <a:p>
            <a:r>
              <a:rPr lang="en-GB" sz="1400" dirty="0" smtClean="0"/>
              <a:t>What to include: </a:t>
            </a:r>
          </a:p>
          <a:p>
            <a:pPr marL="285750" indent="-285750">
              <a:buFont typeface="Arial" panose="020B0604020202020204" pitchFamily="34" charset="0"/>
              <a:buChar char="•"/>
            </a:pPr>
            <a:r>
              <a:rPr lang="en-GB" sz="1400" dirty="0" smtClean="0"/>
              <a:t>Images of their work which you find interesting</a:t>
            </a:r>
          </a:p>
          <a:p>
            <a:pPr marL="285750" indent="-285750">
              <a:buFont typeface="Arial" panose="020B0604020202020204" pitchFamily="34" charset="0"/>
              <a:buChar char="•"/>
            </a:pPr>
            <a:r>
              <a:rPr lang="en-GB" sz="1400" dirty="0" smtClean="0"/>
              <a:t>Pieces of coloured card, paper and other materials which will form collage back grounds for your work (refer to the examples on slides 3-4 for inspiration)</a:t>
            </a:r>
          </a:p>
          <a:p>
            <a:pPr marL="285750" indent="-285750">
              <a:buFont typeface="Arial" panose="020B0604020202020204" pitchFamily="34" charset="0"/>
              <a:buChar char="•"/>
            </a:pPr>
            <a:r>
              <a:rPr lang="en-GB" sz="1400" dirty="0" smtClean="0"/>
              <a:t>Creative and imaginative sketches and patterns which are inspired by the designer’s style or products.</a:t>
            </a:r>
          </a:p>
          <a:p>
            <a:pPr marL="285750" indent="-285750">
              <a:buFont typeface="Arial" panose="020B0604020202020204" pitchFamily="34" charset="0"/>
              <a:buChar char="•"/>
            </a:pPr>
            <a:r>
              <a:rPr lang="en-GB" sz="1400" u="sng" dirty="0" smtClean="0"/>
              <a:t>Detailed</a:t>
            </a:r>
            <a:r>
              <a:rPr lang="en-GB" sz="1400" dirty="0" smtClean="0"/>
              <a:t> and </a:t>
            </a:r>
            <a:r>
              <a:rPr lang="en-GB" sz="1400" u="sng" dirty="0" smtClean="0"/>
              <a:t>fully explained</a:t>
            </a:r>
            <a:r>
              <a:rPr lang="en-GB" sz="1400" dirty="0" smtClean="0"/>
              <a:t> responses to the following questions:</a:t>
            </a:r>
          </a:p>
          <a:p>
            <a:pPr marL="285750" indent="-285750">
              <a:buFont typeface="Wingdings" panose="05000000000000000000" pitchFamily="2" charset="2"/>
              <a:buChar char="Ø"/>
            </a:pPr>
            <a:r>
              <a:rPr lang="en-GB" sz="1400" dirty="0" smtClean="0"/>
              <a:t>Who is the designer and what type or products or designs do they create? </a:t>
            </a:r>
          </a:p>
          <a:p>
            <a:pPr marL="285750" indent="-285750">
              <a:buFont typeface="Wingdings" panose="05000000000000000000" pitchFamily="2" charset="2"/>
              <a:buChar char="Ø"/>
            </a:pPr>
            <a:r>
              <a:rPr lang="en-GB" sz="1400" dirty="0" smtClean="0"/>
              <a:t>Name 5 designs or products they have made and explain why you like each of them.</a:t>
            </a:r>
          </a:p>
          <a:p>
            <a:pPr marL="285750" indent="-285750">
              <a:buFont typeface="Wingdings" panose="05000000000000000000" pitchFamily="2" charset="2"/>
              <a:buChar char="Ø"/>
            </a:pPr>
            <a:r>
              <a:rPr lang="en-GB" sz="1400" dirty="0" smtClean="0"/>
              <a:t>What do you think has influences or inspired the designers work and where can you see these influences in their designs?</a:t>
            </a:r>
          </a:p>
          <a:p>
            <a:pPr marL="285750" indent="-285750">
              <a:buFont typeface="Wingdings" panose="05000000000000000000" pitchFamily="2" charset="2"/>
              <a:buChar char="Ø"/>
            </a:pPr>
            <a:r>
              <a:rPr lang="en-GB" sz="1400" dirty="0" smtClean="0"/>
              <a:t>If you could meet the designer, what questions would you ask them? </a:t>
            </a:r>
          </a:p>
          <a:p>
            <a:pPr marL="285750" indent="-285750">
              <a:buFont typeface="Wingdings" panose="05000000000000000000" pitchFamily="2" charset="2"/>
              <a:buChar char="Ø"/>
            </a:pPr>
            <a:r>
              <a:rPr lang="en-GB" sz="1400" dirty="0" smtClean="0"/>
              <a:t>How could the work of this designer inspire your own designs for your ‘Think Outside The Box’ project or the design of a sky scraper in your Graphics project? </a:t>
            </a:r>
          </a:p>
          <a:p>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31186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1086" t="16502" r="33881" b="14857"/>
          <a:stretch/>
        </p:blipFill>
        <p:spPr>
          <a:xfrm rot="10800000">
            <a:off x="7087679" y="106161"/>
            <a:ext cx="4484892" cy="6590474"/>
          </a:xfrm>
          <a:prstGeom prst="rect">
            <a:avLst/>
          </a:prstGeom>
        </p:spPr>
      </p:pic>
      <p:pic>
        <p:nvPicPr>
          <p:cNvPr id="7" name="Picture 6"/>
          <p:cNvPicPr>
            <a:picLocks noChangeAspect="1"/>
          </p:cNvPicPr>
          <p:nvPr/>
        </p:nvPicPr>
        <p:blipFill rotWithShape="1">
          <a:blip r:embed="rId3"/>
          <a:srcRect l="30592" t="16502" r="34375" b="14857"/>
          <a:stretch/>
        </p:blipFill>
        <p:spPr>
          <a:xfrm rot="10800000">
            <a:off x="622799" y="166875"/>
            <a:ext cx="4443574" cy="6529759"/>
          </a:xfrm>
          <a:prstGeom prst="rect">
            <a:avLst/>
          </a:prstGeom>
        </p:spPr>
      </p:pic>
    </p:spTree>
    <p:extLst>
      <p:ext uri="{BB962C8B-B14F-4D97-AF65-F5344CB8AC3E}">
        <p14:creationId xmlns:p14="http://schemas.microsoft.com/office/powerpoint/2010/main" val="256206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8298"/>
          <a:stretch/>
        </p:blipFill>
        <p:spPr>
          <a:xfrm>
            <a:off x="913535" y="129494"/>
            <a:ext cx="4563900" cy="6635845"/>
          </a:xfrm>
          <a:prstGeom prst="rect">
            <a:avLst/>
          </a:prstGeom>
        </p:spPr>
      </p:pic>
      <p:pic>
        <p:nvPicPr>
          <p:cNvPr id="5" name="Picture 4"/>
          <p:cNvPicPr>
            <a:picLocks noChangeAspect="1"/>
          </p:cNvPicPr>
          <p:nvPr/>
        </p:nvPicPr>
        <p:blipFill rotWithShape="1">
          <a:blip r:embed="rId4"/>
          <a:srcRect l="31579" t="17160" r="33881" b="14200"/>
          <a:stretch/>
        </p:blipFill>
        <p:spPr>
          <a:xfrm rot="10800000">
            <a:off x="6840069" y="205643"/>
            <a:ext cx="4349981" cy="6483546"/>
          </a:xfrm>
          <a:prstGeom prst="rect">
            <a:avLst/>
          </a:prstGeom>
        </p:spPr>
      </p:pic>
    </p:spTree>
    <p:extLst>
      <p:ext uri="{BB962C8B-B14F-4D97-AF65-F5344CB8AC3E}">
        <p14:creationId xmlns:p14="http://schemas.microsoft.com/office/powerpoint/2010/main" val="351980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7" ma:contentTypeDescription="Create a new document." ma:contentTypeScope="" ma:versionID="48b29fa8638abee717d1fdd10b1328d1">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e44dfcf108e842c73ed980802cedbc8a"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154C399F-348A-499F-AE81-E5D0537EBF55}"/>
</file>

<file path=customXml/itemProps2.xml><?xml version="1.0" encoding="utf-8"?>
<ds:datastoreItem xmlns:ds="http://schemas.openxmlformats.org/officeDocument/2006/customXml" ds:itemID="{587A72A6-7FBF-4A84-8E39-A80310DEF166}"/>
</file>

<file path=customXml/itemProps3.xml><?xml version="1.0" encoding="utf-8"?>
<ds:datastoreItem xmlns:ds="http://schemas.openxmlformats.org/officeDocument/2006/customXml" ds:itemID="{38063D26-AA35-4025-955A-E7811A623493}"/>
</file>

<file path=docProps/app.xml><?xml version="1.0" encoding="utf-8"?>
<Properties xmlns="http://schemas.openxmlformats.org/officeDocument/2006/extended-properties" xmlns:vt="http://schemas.openxmlformats.org/officeDocument/2006/docPropsVTypes">
  <TotalTime>116</TotalTime>
  <Words>289</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St Mary's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McVay, Catherine</cp:lastModifiedBy>
  <cp:revision>8</cp:revision>
  <dcterms:created xsi:type="dcterms:W3CDTF">2020-10-09T09:20:53Z</dcterms:created>
  <dcterms:modified xsi:type="dcterms:W3CDTF">2023-01-20T10:29:27Z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