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0" r:id="rId8"/>
    <p:sldId id="262" r:id="rId9"/>
    <p:sldId id="261"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B55630-C68D-E1FE-ADAD-F0BBAA7D39A3}" v="29" dt="2023-01-20T16:09:59.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9" d="100"/>
          <a:sy n="89" d="100"/>
        </p:scale>
        <p:origin x="1374" y="9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Vay, Catherine" userId="S::catherine.mcvay@st-marys.newcastle.sch.uk::9e879146-d444-468a-8752-f851336dc35b" providerId="AD" clId="Web-{B6B55630-C68D-E1FE-ADAD-F0BBAA7D39A3}"/>
    <pc:docChg chg="modSld">
      <pc:chgData name="McVay, Catherine" userId="S::catherine.mcvay@st-marys.newcastle.sch.uk::9e879146-d444-468a-8752-f851336dc35b" providerId="AD" clId="Web-{B6B55630-C68D-E1FE-ADAD-F0BBAA7D39A3}" dt="2023-01-20T16:09:59.717" v="16" actId="20577"/>
      <pc:docMkLst>
        <pc:docMk/>
      </pc:docMkLst>
      <pc:sldChg chg="delSp modSp">
        <pc:chgData name="McVay, Catherine" userId="S::catherine.mcvay@st-marys.newcastle.sch.uk::9e879146-d444-468a-8752-f851336dc35b" providerId="AD" clId="Web-{B6B55630-C68D-E1FE-ADAD-F0BBAA7D39A3}" dt="2023-01-20T16:09:03.777" v="12" actId="20577"/>
        <pc:sldMkLst>
          <pc:docMk/>
          <pc:sldMk cId="3003785328" sldId="257"/>
        </pc:sldMkLst>
        <pc:spChg chg="del">
          <ac:chgData name="McVay, Catherine" userId="S::catherine.mcvay@st-marys.newcastle.sch.uk::9e879146-d444-468a-8752-f851336dc35b" providerId="AD" clId="Web-{B6B55630-C68D-E1FE-ADAD-F0BBAA7D39A3}" dt="2023-01-20T16:08:30.620" v="0"/>
          <ac:spMkLst>
            <pc:docMk/>
            <pc:sldMk cId="3003785328" sldId="257"/>
            <ac:spMk id="6" creationId="{00000000-0000-0000-0000-000000000000}"/>
          </ac:spMkLst>
        </pc:spChg>
        <pc:spChg chg="mod">
          <ac:chgData name="McVay, Catherine" userId="S::catherine.mcvay@st-marys.newcastle.sch.uk::9e879146-d444-468a-8752-f851336dc35b" providerId="AD" clId="Web-{B6B55630-C68D-E1FE-ADAD-F0BBAA7D39A3}" dt="2023-01-20T16:09:03.777" v="12" actId="20577"/>
          <ac:spMkLst>
            <pc:docMk/>
            <pc:sldMk cId="3003785328" sldId="257"/>
            <ac:spMk id="7" creationId="{00000000-0000-0000-0000-000000000000}"/>
          </ac:spMkLst>
        </pc:spChg>
        <pc:picChg chg="mod">
          <ac:chgData name="McVay, Catherine" userId="S::catherine.mcvay@st-marys.newcastle.sch.uk::9e879146-d444-468a-8752-f851336dc35b" providerId="AD" clId="Web-{B6B55630-C68D-E1FE-ADAD-F0BBAA7D39A3}" dt="2023-01-20T16:08:41.871" v="7" actId="1076"/>
          <ac:picMkLst>
            <pc:docMk/>
            <pc:sldMk cId="3003785328" sldId="257"/>
            <ac:picMk id="2" creationId="{00000000-0000-0000-0000-000000000000}"/>
          </ac:picMkLst>
        </pc:picChg>
        <pc:picChg chg="mod">
          <ac:chgData name="McVay, Catherine" userId="S::catherine.mcvay@st-marys.newcastle.sch.uk::9e879146-d444-468a-8752-f851336dc35b" providerId="AD" clId="Web-{B6B55630-C68D-E1FE-ADAD-F0BBAA7D39A3}" dt="2023-01-20T16:08:38.964" v="5" actId="1076"/>
          <ac:picMkLst>
            <pc:docMk/>
            <pc:sldMk cId="3003785328" sldId="257"/>
            <ac:picMk id="3" creationId="{00000000-0000-0000-0000-000000000000}"/>
          </ac:picMkLst>
        </pc:picChg>
        <pc:picChg chg="mod">
          <ac:chgData name="McVay, Catherine" userId="S::catherine.mcvay@st-marys.newcastle.sch.uk::9e879146-d444-468a-8752-f851336dc35b" providerId="AD" clId="Web-{B6B55630-C68D-E1FE-ADAD-F0BBAA7D39A3}" dt="2023-01-20T16:08:38.136" v="4" actId="1076"/>
          <ac:picMkLst>
            <pc:docMk/>
            <pc:sldMk cId="3003785328" sldId="257"/>
            <ac:picMk id="4" creationId="{00000000-0000-0000-0000-000000000000}"/>
          </ac:picMkLst>
        </pc:picChg>
        <pc:picChg chg="mod">
          <ac:chgData name="McVay, Catherine" userId="S::catherine.mcvay@st-marys.newcastle.sch.uk::9e879146-d444-468a-8752-f851336dc35b" providerId="AD" clId="Web-{B6B55630-C68D-E1FE-ADAD-F0BBAA7D39A3}" dt="2023-01-20T16:08:40.214" v="6" actId="1076"/>
          <ac:picMkLst>
            <pc:docMk/>
            <pc:sldMk cId="3003785328" sldId="257"/>
            <ac:picMk id="5" creationId="{00000000-0000-0000-0000-000000000000}"/>
          </ac:picMkLst>
        </pc:picChg>
      </pc:sldChg>
      <pc:sldChg chg="modSp">
        <pc:chgData name="McVay, Catherine" userId="S::catherine.mcvay@st-marys.newcastle.sch.uk::9e879146-d444-468a-8752-f851336dc35b" providerId="AD" clId="Web-{B6B55630-C68D-E1FE-ADAD-F0BBAA7D39A3}" dt="2023-01-20T16:09:47.576" v="14" actId="20577"/>
        <pc:sldMkLst>
          <pc:docMk/>
          <pc:sldMk cId="3168137850" sldId="261"/>
        </pc:sldMkLst>
        <pc:spChg chg="mod">
          <ac:chgData name="McVay, Catherine" userId="S::catherine.mcvay@st-marys.newcastle.sch.uk::9e879146-d444-468a-8752-f851336dc35b" providerId="AD" clId="Web-{B6B55630-C68D-E1FE-ADAD-F0BBAA7D39A3}" dt="2023-01-20T16:09:47.576" v="14" actId="20577"/>
          <ac:spMkLst>
            <pc:docMk/>
            <pc:sldMk cId="3168137850" sldId="261"/>
            <ac:spMk id="4" creationId="{00000000-0000-0000-0000-000000000000}"/>
          </ac:spMkLst>
        </pc:spChg>
      </pc:sldChg>
      <pc:sldChg chg="modSp">
        <pc:chgData name="McVay, Catherine" userId="S::catherine.mcvay@st-marys.newcastle.sch.uk::9e879146-d444-468a-8752-f851336dc35b" providerId="AD" clId="Web-{B6B55630-C68D-E1FE-ADAD-F0BBAA7D39A3}" dt="2023-01-20T16:09:59.717" v="16" actId="20577"/>
        <pc:sldMkLst>
          <pc:docMk/>
          <pc:sldMk cId="355186809" sldId="263"/>
        </pc:sldMkLst>
        <pc:spChg chg="mod">
          <ac:chgData name="McVay, Catherine" userId="S::catherine.mcvay@st-marys.newcastle.sch.uk::9e879146-d444-468a-8752-f851336dc35b" providerId="AD" clId="Web-{B6B55630-C68D-E1FE-ADAD-F0BBAA7D39A3}" dt="2023-01-20T16:09:59.717" v="16" actId="20577"/>
          <ac:spMkLst>
            <pc:docMk/>
            <pc:sldMk cId="355186809" sldId="263"/>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2A0C09-704F-4DD1-9EB4-6A741D01412A}"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0B5698-FF39-47F2-B907-903BB176CD08}" type="slidenum">
              <a:rPr lang="en-GB" smtClean="0"/>
              <a:t>‹#›</a:t>
            </a:fld>
            <a:endParaRPr lang="en-GB"/>
          </a:p>
        </p:txBody>
      </p:sp>
    </p:spTree>
    <p:extLst>
      <p:ext uri="{BB962C8B-B14F-4D97-AF65-F5344CB8AC3E}">
        <p14:creationId xmlns:p14="http://schemas.microsoft.com/office/powerpoint/2010/main" val="385523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2A0C09-704F-4DD1-9EB4-6A741D01412A}"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0B5698-FF39-47F2-B907-903BB176CD08}" type="slidenum">
              <a:rPr lang="en-GB" smtClean="0"/>
              <a:t>‹#›</a:t>
            </a:fld>
            <a:endParaRPr lang="en-GB"/>
          </a:p>
        </p:txBody>
      </p:sp>
    </p:spTree>
    <p:extLst>
      <p:ext uri="{BB962C8B-B14F-4D97-AF65-F5344CB8AC3E}">
        <p14:creationId xmlns:p14="http://schemas.microsoft.com/office/powerpoint/2010/main" val="303672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2A0C09-704F-4DD1-9EB4-6A741D01412A}"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0B5698-FF39-47F2-B907-903BB176CD08}" type="slidenum">
              <a:rPr lang="en-GB" smtClean="0"/>
              <a:t>‹#›</a:t>
            </a:fld>
            <a:endParaRPr lang="en-GB"/>
          </a:p>
        </p:txBody>
      </p:sp>
    </p:spTree>
    <p:extLst>
      <p:ext uri="{BB962C8B-B14F-4D97-AF65-F5344CB8AC3E}">
        <p14:creationId xmlns:p14="http://schemas.microsoft.com/office/powerpoint/2010/main" val="237062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2A0C09-704F-4DD1-9EB4-6A741D01412A}"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0B5698-FF39-47F2-B907-903BB176CD08}" type="slidenum">
              <a:rPr lang="en-GB" smtClean="0"/>
              <a:t>‹#›</a:t>
            </a:fld>
            <a:endParaRPr lang="en-GB"/>
          </a:p>
        </p:txBody>
      </p:sp>
    </p:spTree>
    <p:extLst>
      <p:ext uri="{BB962C8B-B14F-4D97-AF65-F5344CB8AC3E}">
        <p14:creationId xmlns:p14="http://schemas.microsoft.com/office/powerpoint/2010/main" val="224398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2A0C09-704F-4DD1-9EB4-6A741D01412A}"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0B5698-FF39-47F2-B907-903BB176CD08}" type="slidenum">
              <a:rPr lang="en-GB" smtClean="0"/>
              <a:t>‹#›</a:t>
            </a:fld>
            <a:endParaRPr lang="en-GB"/>
          </a:p>
        </p:txBody>
      </p:sp>
    </p:spTree>
    <p:extLst>
      <p:ext uri="{BB962C8B-B14F-4D97-AF65-F5344CB8AC3E}">
        <p14:creationId xmlns:p14="http://schemas.microsoft.com/office/powerpoint/2010/main" val="387862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2A0C09-704F-4DD1-9EB4-6A741D01412A}" type="datetimeFigureOut">
              <a:rPr lang="en-GB" smtClean="0"/>
              <a:t>20/01/2023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0B5698-FF39-47F2-B907-903BB176CD08}" type="slidenum">
              <a:rPr lang="en-GB" smtClean="0"/>
              <a:t>‹#›</a:t>
            </a:fld>
            <a:endParaRPr lang="en-GB"/>
          </a:p>
        </p:txBody>
      </p:sp>
    </p:spTree>
    <p:extLst>
      <p:ext uri="{BB962C8B-B14F-4D97-AF65-F5344CB8AC3E}">
        <p14:creationId xmlns:p14="http://schemas.microsoft.com/office/powerpoint/2010/main" val="93923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2A0C09-704F-4DD1-9EB4-6A741D01412A}" type="datetimeFigureOut">
              <a:rPr lang="en-GB" smtClean="0"/>
              <a:t>20/01/2023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0B5698-FF39-47F2-B907-903BB176CD08}" type="slidenum">
              <a:rPr lang="en-GB" smtClean="0"/>
              <a:t>‹#›</a:t>
            </a:fld>
            <a:endParaRPr lang="en-GB"/>
          </a:p>
        </p:txBody>
      </p:sp>
    </p:spTree>
    <p:extLst>
      <p:ext uri="{BB962C8B-B14F-4D97-AF65-F5344CB8AC3E}">
        <p14:creationId xmlns:p14="http://schemas.microsoft.com/office/powerpoint/2010/main" val="165501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2A0C09-704F-4DD1-9EB4-6A741D01412A}" type="datetimeFigureOut">
              <a:rPr lang="en-GB" smtClean="0"/>
              <a:t>20/01/2023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0B5698-FF39-47F2-B907-903BB176CD08}" type="slidenum">
              <a:rPr lang="en-GB" smtClean="0"/>
              <a:t>‹#›</a:t>
            </a:fld>
            <a:endParaRPr lang="en-GB"/>
          </a:p>
        </p:txBody>
      </p:sp>
    </p:spTree>
    <p:extLst>
      <p:ext uri="{BB962C8B-B14F-4D97-AF65-F5344CB8AC3E}">
        <p14:creationId xmlns:p14="http://schemas.microsoft.com/office/powerpoint/2010/main" val="277499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A0C09-704F-4DD1-9EB4-6A741D01412A}" type="datetimeFigureOut">
              <a:rPr lang="en-GB" smtClean="0"/>
              <a:t>20/01/2023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0B5698-FF39-47F2-B907-903BB176CD08}" type="slidenum">
              <a:rPr lang="en-GB" smtClean="0"/>
              <a:t>‹#›</a:t>
            </a:fld>
            <a:endParaRPr lang="en-GB"/>
          </a:p>
        </p:txBody>
      </p:sp>
    </p:spTree>
    <p:extLst>
      <p:ext uri="{BB962C8B-B14F-4D97-AF65-F5344CB8AC3E}">
        <p14:creationId xmlns:p14="http://schemas.microsoft.com/office/powerpoint/2010/main" val="104958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2A0C09-704F-4DD1-9EB4-6A741D01412A}" type="datetimeFigureOut">
              <a:rPr lang="en-GB" smtClean="0"/>
              <a:t>20/01/2023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0B5698-FF39-47F2-B907-903BB176CD08}" type="slidenum">
              <a:rPr lang="en-GB" smtClean="0"/>
              <a:t>‹#›</a:t>
            </a:fld>
            <a:endParaRPr lang="en-GB"/>
          </a:p>
        </p:txBody>
      </p:sp>
    </p:spTree>
    <p:extLst>
      <p:ext uri="{BB962C8B-B14F-4D97-AF65-F5344CB8AC3E}">
        <p14:creationId xmlns:p14="http://schemas.microsoft.com/office/powerpoint/2010/main" val="113552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2A0C09-704F-4DD1-9EB4-6A741D01412A}" type="datetimeFigureOut">
              <a:rPr lang="en-GB" smtClean="0"/>
              <a:t>20/01/2023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0B5698-FF39-47F2-B907-903BB176CD08}" type="slidenum">
              <a:rPr lang="en-GB" smtClean="0"/>
              <a:t>‹#›</a:t>
            </a:fld>
            <a:endParaRPr lang="en-GB"/>
          </a:p>
        </p:txBody>
      </p:sp>
    </p:spTree>
    <p:extLst>
      <p:ext uri="{BB962C8B-B14F-4D97-AF65-F5344CB8AC3E}">
        <p14:creationId xmlns:p14="http://schemas.microsoft.com/office/powerpoint/2010/main" val="24460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A0C09-704F-4DD1-9EB4-6A741D01412A}" type="datetimeFigureOut">
              <a:rPr lang="en-GB" smtClean="0"/>
              <a:t>20/01/2023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B5698-FF39-47F2-B907-903BB176CD08}" type="slidenum">
              <a:rPr lang="en-GB" smtClean="0"/>
              <a:t>‹#›</a:t>
            </a:fld>
            <a:endParaRPr lang="en-GB"/>
          </a:p>
        </p:txBody>
      </p:sp>
    </p:spTree>
    <p:extLst>
      <p:ext uri="{BB962C8B-B14F-4D97-AF65-F5344CB8AC3E}">
        <p14:creationId xmlns:p14="http://schemas.microsoft.com/office/powerpoint/2010/main" val="353247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attachments.office.net/owa/Catherine.McVay%40st-marys.newcastle.sch.uk/service.svc/s/GetAttachmentThumbnail?id=AAMkAGUwZTM3ZGEwLTAzNDYtNGNkYi04MjQzLTAxOTI0ODhkODk3MgBGAAAAAAAfzdIU5mQqRLBJhqJzF%2F%2BYBwCXmZmyWnFbTL0FwrkX0bmmAAABCPkIAAB3x158AnrYQZFPBG3MAIO5AAb%2BnlVnAAABEgAQAHSRNPFJJaFIvm6KeN5ddas%3D&amp;thumbnailType=2&amp;token=eyJhbGciOiJSUzI1NiIsImtpZCI6IkQ4OThGN0RDMjk2ODQ1MDk1RUUwREZGQ0MzODBBOTM5NjUwNDNFNjQiLCJ0eXAiOiJKV1QiLCJ4NXQiOiIySmozM0Nsb1JRbGU0Tl84dzRDcE9XVUVQbVEifQ.eyJvcmlnaW4iOiJodHRwczovL291dGxvb2sub2ZmaWNlLmNvbSIsInVjIjoiZDhhOGQxZjZmODVlNGM4OGE5MTUyN2VhNGUyMjU4OTgiLCJzaWduaW5fc3RhdGUiOiJbXCJpbmtub3dubnR3a1wiXSIsInZlciI6IkV4Y2hhbmdlLkNhbGxiYWNrLlYxIiwiYXBwY3R4c2VuZGVyIjoiT3dhRG93bmxvYWRAOGJlNDUxZDQtMzQ3My00ZGEzLWE1NDktMTExYWQ1ZjQxNTZiIiwiaXNzcmluZyI6IldXIiwiYXBwY3R4Ijoie1wibXNleGNocHJvdFwiOlwib3dhXCIsXCJwdWlkXCI6XCIxMTUzOTc3MDI1Mjg0NDkyMjYxXCIsXCJzY29wZVwiOlwiT3dhRG93bmxvYWRcIixcIm9pZFwiOlwiOWU4NzkxNDYtZDQ0NC00NjhhLTg3NTItZjg1MTMzNmRjMzViXCIsXCJwcmltYXJ5c2lkXCI6XCJTLTEtNS0yMS00NTgzNjcwMjUtMjA2NDU4MTExNS0yOTUwMTc5MDc1LTEwNzQ0MjIwXCJ9IiwibmJmIjoxNjc0MjExNzUyLCJleHAiOjE2NzQyMTIzNTIsImlzcyI6IjAwMDAwMDAyLTAwMDAtMGZmMS1jZTAwLTAwMDAwMDAwMDAwMEA4YmU0NTFkNC0zNDczLTRkYTMtYTU0OS0xMTFhZDVmNDE1NmIiLCJhdWQiOiIwMDAwMDAwMi0wMDAwLTBmZjEtY2UwMC0wMDAwMDAwMDAwMDAvYXR0YWNobWVudHMub2ZmaWNlLm5ldEA4YmU0NTFkNC0zNDczLTRkYTMtYTU0OS0xMTFhZDVmNDE1NmIiLCJoYXBwIjoib3dhIn0.tQpyh5ociSbiLqq6CGxXT4reOewPahLlkwjLwzvG459TL62KCn7YZIf40Wf9hOiyUAxKy1wMjuFK6oAtkYQnt0SIAO9nb6BfBnO5icLceEvPssPNrgd6Bdq3lGbO4iSWOfO9C0lZpBRvA-hO4D6JynLkoalhR6YBwhY-rKAknomxZ5c93joU7EUZ9xqpyxWyVlduQ-QdDk2AgQ-MDN1O3c1W02jPug734FpjH39TMpew60YpDjx8QSB9m83AwRidHXHbsxTMkwuXynNntYPGfA43gVGvVd-xt9DcfD7ImrWNOrHlalAzcBugHQGocjjlBcGuzKVLdEHij-RESsFiwg&amp;X-OWA-CANARY=DoFZh8DD-0Sx0fNd7sUagnDSwYnU-toYHqUXLgq4DIhLnG_8H-g89wRQ6T2i8BR-oHgw99CSv2U.&amp;owa=outlook.office.com&amp;scriptVer=20230113006.04&amp;animation=tru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68"/>
          <a:stretch/>
        </p:blipFill>
        <p:spPr bwMode="auto">
          <a:xfrm>
            <a:off x="3490729" y="870773"/>
            <a:ext cx="1881559" cy="22689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s://attachments.office.net/owa/Catherine.McVay%40st-marys.newcastle.sch.uk/service.svc/s/GetAttachmentThumbnail?id=AAMkAGUwZTM3ZGEwLTAzNDYtNGNkYi04MjQzLTAxOTI0ODhkODk3MgBGAAAAAAAfzdIU5mQqRLBJhqJzF%2F%2BYBwCXmZmyWnFbTL0FwrkX0bmmAAABCPkIAAB3x158AnrYQZFPBG3MAIO5AAb%2BnlVnAAABEgAQADGbGMKQPUxGmzVIpNQpxh0%3D&amp;thumbnailType=2&amp;token=eyJhbGciOiJSUzI1NiIsImtpZCI6IkQ4OThGN0RDMjk2ODQ1MDk1RUUwREZGQ0MzODBBOTM5NjUwNDNFNjQiLCJ0eXAiOiJKV1QiLCJ4NXQiOiIySmozM0Nsb1JRbGU0Tl84dzRDcE9XVUVQbVEifQ.eyJvcmlnaW4iOiJodHRwczovL291dGxvb2sub2ZmaWNlLmNvbSIsInVjIjoiZDhhOGQxZjZmODVlNGM4OGE5MTUyN2VhNGUyMjU4OTgiLCJzaWduaW5fc3RhdGUiOiJbXCJpbmtub3dubnR3a1wiXSIsInZlciI6IkV4Y2hhbmdlLkNhbGxiYWNrLlYxIiwiYXBwY3R4c2VuZGVyIjoiT3dhRG93bmxvYWRAOGJlNDUxZDQtMzQ3My00ZGEzLWE1NDktMTExYWQ1ZjQxNTZiIiwiaXNzcmluZyI6IldXIiwiYXBwY3R4Ijoie1wibXNleGNocHJvdFwiOlwib3dhXCIsXCJwdWlkXCI6XCIxMTUzOTc3MDI1Mjg0NDkyMjYxXCIsXCJzY29wZVwiOlwiT3dhRG93bmxvYWRcIixcIm9pZFwiOlwiOWU4NzkxNDYtZDQ0NC00NjhhLTg3NTItZjg1MTMzNmRjMzViXCIsXCJwcmltYXJ5c2lkXCI6XCJTLTEtNS0yMS00NTgzNjcwMjUtMjA2NDU4MTExNS0yOTUwMTc5MDc1LTEwNzQ0MjIwXCJ9IiwibmJmIjoxNjc0MjEyMDMyLCJleHAiOjE2NzQyMTI2MzIsImlzcyI6IjAwMDAwMDAyLTAwMDAtMGZmMS1jZTAwLTAwMDAwMDAwMDAwMEA4YmU0NTFkNC0zNDczLTRkYTMtYTU0OS0xMTFhZDVmNDE1NmIiLCJhdWQiOiIwMDAwMDAwMi0wMDAwLTBmZjEtY2UwMC0wMDAwMDAwMDAwMDAvYXR0YWNobWVudHMub2ZmaWNlLm5ldEA4YmU0NTFkNC0zNDczLTRkYTMtYTU0OS0xMTFhZDVmNDE1NmIiLCJoYXBwIjoib3dhIn0.KFJduIkpoxvBrR1VflR7noh96_GncMkR3igYzVhfBVgoKcVv1sHiQauNm6Q6WG3NL5qGSY3-FoVTlvwESITPYk3rjRiurNtinTIO1Aqf6dayaUtrYPuBXJeq1y0CfHheYXuuRhWD1K7-3gvRCgZ1rthx0w7NXZB26qMTQuWJYCBV5t2Z0Q2YxWpbP17eO1wj0KNjUai_sS-HUUx3G3DYowfRq6fT11eIiQGyaY5m0rA7OC7LhUBxzF-OZFFzPhmpTA-lpg-z6ytkvUYcqPWGPJiwIUXGWTV-9plkCrKBtvSI-9lHGFw0JNEuptEa7NXz6bu2PL3azTp_I8Ar8ju1Ww&amp;X-OWA-CANARY=t9IUhOjMh0evx-XX0tRIwhA8WcLU-toYljpcDX7xKUycNMns7_fCVunavFSbWN4gIRJh3fK5hL8.&amp;owa=outlook.office.com&amp;scriptVer=20230113006.04&amp;animation=true"/>
          <p:cNvPicPr>
            <a:picLocks noChangeAspect="1" noChangeArrowheads="1"/>
          </p:cNvPicPr>
          <p:nvPr/>
        </p:nvPicPr>
        <p:blipFill rotWithShape="1">
          <a:blip r:embed="rId3">
            <a:extLst>
              <a:ext uri="{28A0092B-C50C-407E-A947-70E740481C1C}">
                <a14:useLocalDpi xmlns:a14="http://schemas.microsoft.com/office/drawing/2010/main" val="0"/>
              </a:ext>
            </a:extLst>
          </a:blip>
          <a:srcRect b="12009"/>
          <a:stretch/>
        </p:blipFill>
        <p:spPr bwMode="auto">
          <a:xfrm>
            <a:off x="7320874" y="3323611"/>
            <a:ext cx="2167982" cy="25382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9873" y="315360"/>
            <a:ext cx="3175000" cy="6186309"/>
          </a:xfrm>
          <a:prstGeom prst="rect">
            <a:avLst/>
          </a:prstGeom>
          <a:noFill/>
        </p:spPr>
        <p:txBody>
          <a:bodyPr wrap="square" lIns="91440" tIns="45720" rIns="91440" bIns="45720" rtlCol="0" anchor="t">
            <a:spAutoFit/>
          </a:bodyPr>
          <a:lstStyle/>
          <a:p>
            <a:r>
              <a:rPr lang="en-GB" dirty="0"/>
              <a:t>In year 7, students conduct several forms of market research to help them understand their customer and the market which their product will fit into. </a:t>
            </a:r>
          </a:p>
          <a:p>
            <a:r>
              <a:rPr lang="en-GB" dirty="0"/>
              <a:t>Students will: </a:t>
            </a:r>
          </a:p>
          <a:p>
            <a:pPr marL="285750" indent="-285750">
              <a:buFont typeface="Arial" panose="020B0604020202020204" pitchFamily="34" charset="0"/>
              <a:buChar char="•"/>
            </a:pPr>
            <a:r>
              <a:rPr lang="en-GB" dirty="0"/>
              <a:t>Look an existing products for the design competition which their ‘Think Outside The Box’ project is based on.</a:t>
            </a:r>
          </a:p>
          <a:p>
            <a:pPr marL="285750" indent="-285750">
              <a:buFont typeface="Arial" panose="020B0604020202020204" pitchFamily="34" charset="0"/>
              <a:buChar char="•"/>
            </a:pPr>
            <a:r>
              <a:rPr lang="en-GB" dirty="0"/>
              <a:t>Investigate the work of iconic or key designers </a:t>
            </a:r>
          </a:p>
          <a:p>
            <a:pPr marL="285750" indent="-285750">
              <a:buFont typeface="Arial" panose="020B0604020202020204" pitchFamily="34" charset="0"/>
              <a:buChar char="•"/>
            </a:pPr>
            <a:r>
              <a:rPr lang="en-GB" dirty="0"/>
              <a:t>Research and evaluate inspirational products which are already on sale. </a:t>
            </a:r>
          </a:p>
          <a:p>
            <a:pPr marL="285750" indent="-285750">
              <a:buFont typeface="Arial" panose="020B0604020202020204" pitchFamily="34" charset="0"/>
              <a:buChar char="•"/>
            </a:pPr>
            <a:r>
              <a:rPr lang="en-GB" dirty="0"/>
              <a:t>Plan and conduct a customer interview</a:t>
            </a:r>
          </a:p>
          <a:p>
            <a:pPr marL="285750" indent="-285750">
              <a:buFont typeface="Arial" panose="020B0604020202020204" pitchFamily="34" charset="0"/>
              <a:buChar char="•"/>
            </a:pPr>
            <a:r>
              <a:rPr lang="en-GB" dirty="0"/>
              <a:t>Analyse the responses from their customer interview to identify design possibilities.</a:t>
            </a:r>
          </a:p>
          <a:p>
            <a:pPr marL="285750" indent="-285750">
              <a:buFont typeface="Arial" panose="020B0604020202020204" pitchFamily="34" charset="0"/>
              <a:buChar char="•"/>
            </a:pPr>
            <a:endParaRPr lang="en-GB" dirty="0"/>
          </a:p>
        </p:txBody>
      </p:sp>
      <p:pic>
        <p:nvPicPr>
          <p:cNvPr id="2" name="Picture 1"/>
          <p:cNvPicPr>
            <a:picLocks noChangeAspect="1"/>
          </p:cNvPicPr>
          <p:nvPr/>
        </p:nvPicPr>
        <p:blipFill rotWithShape="1">
          <a:blip r:embed="rId4"/>
          <a:srcRect l="18167" t="22296" r="16166" b="10741"/>
          <a:stretch/>
        </p:blipFill>
        <p:spPr>
          <a:xfrm>
            <a:off x="3412355" y="3470810"/>
            <a:ext cx="3800300" cy="2179867"/>
          </a:xfrm>
          <a:prstGeom prst="rect">
            <a:avLst/>
          </a:prstGeom>
        </p:spPr>
      </p:pic>
      <p:pic>
        <p:nvPicPr>
          <p:cNvPr id="3" name="Picture 2"/>
          <p:cNvPicPr>
            <a:picLocks noChangeAspect="1"/>
          </p:cNvPicPr>
          <p:nvPr/>
        </p:nvPicPr>
        <p:blipFill rotWithShape="1">
          <a:blip r:embed="rId5"/>
          <a:srcRect l="18332" t="22889" r="16834" b="14296"/>
          <a:stretch/>
        </p:blipFill>
        <p:spPr>
          <a:xfrm>
            <a:off x="5615855" y="971760"/>
            <a:ext cx="3808325" cy="2075488"/>
          </a:xfrm>
          <a:prstGeom prst="rect">
            <a:avLst/>
          </a:prstGeom>
        </p:spPr>
      </p:pic>
      <p:pic>
        <p:nvPicPr>
          <p:cNvPr id="8" name="Picture 7"/>
          <p:cNvPicPr>
            <a:picLocks noChangeAspect="1"/>
          </p:cNvPicPr>
          <p:nvPr/>
        </p:nvPicPr>
        <p:blipFill rotWithShape="1">
          <a:blip r:embed="rId6"/>
          <a:srcRect l="38798" t="33715" r="40710" b="14554"/>
          <a:stretch/>
        </p:blipFill>
        <p:spPr>
          <a:xfrm>
            <a:off x="9578714" y="173037"/>
            <a:ext cx="2278505" cy="3235478"/>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942" r="6334"/>
          <a:stretch/>
        </p:blipFill>
        <p:spPr>
          <a:xfrm rot="5400000">
            <a:off x="9369546" y="3857509"/>
            <a:ext cx="3012831" cy="2463499"/>
          </a:xfrm>
          <a:prstGeom prst="rect">
            <a:avLst/>
          </a:prstGeom>
        </p:spPr>
      </p:pic>
    </p:spTree>
    <p:extLst>
      <p:ext uri="{BB962C8B-B14F-4D97-AF65-F5344CB8AC3E}">
        <p14:creationId xmlns:p14="http://schemas.microsoft.com/office/powerpoint/2010/main" val="300378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attachments.office.net/owa/Catherine.McVay%40st-marys.newcastle.sch.uk/service.svc/s/GetAttachmentThumbnail?id=AAMkAGUwZTM3ZGEwLTAzNDYtNGNkYi04MjQzLTAxOTI0ODhkODk3MgBGAAAAAAAfzdIU5mQqRLBJhqJzF%2F%2BYBwCXmZmyWnFbTL0FwrkX0bmmAAABCPkIAAB3x158AnrYQZFPBG3MAIO5AAb%2BnlVnAAABEgAQAHSRNPFJJaFIvm6KeN5ddas%3D&amp;thumbnailType=2&amp;token=eyJhbGciOiJSUzI1NiIsImtpZCI6IkQ4OThGN0RDMjk2ODQ1MDk1RUUwREZGQ0MzODBBOTM5NjUwNDNFNjQiLCJ0eXAiOiJKV1QiLCJ4NXQiOiIySmozM0Nsb1JRbGU0Tl84dzRDcE9XVUVQbVEifQ.eyJvcmlnaW4iOiJodHRwczovL291dGxvb2sub2ZmaWNlLmNvbSIsInVjIjoiZDhhOGQxZjZmODVlNGM4OGE5MTUyN2VhNGUyMjU4OTgiLCJzaWduaW5fc3RhdGUiOiJbXCJpbmtub3dubnR3a1wiXSIsInZlciI6IkV4Y2hhbmdlLkNhbGxiYWNrLlYxIiwiYXBwY3R4c2VuZGVyIjoiT3dhRG93bmxvYWRAOGJlNDUxZDQtMzQ3My00ZGEzLWE1NDktMTExYWQ1ZjQxNTZiIiwiaXNzcmluZyI6IldXIiwiYXBwY3R4Ijoie1wibXNleGNocHJvdFwiOlwib3dhXCIsXCJwdWlkXCI6XCIxMTUzOTc3MDI1Mjg0NDkyMjYxXCIsXCJzY29wZVwiOlwiT3dhRG93bmxvYWRcIixcIm9pZFwiOlwiOWU4NzkxNDYtZDQ0NC00NjhhLTg3NTItZjg1MTMzNmRjMzViXCIsXCJwcmltYXJ5c2lkXCI6XCJTLTEtNS0yMS00NTgzNjcwMjUtMjA2NDU4MTExNS0yOTUwMTc5MDc1LTEwNzQ0MjIwXCJ9IiwibmJmIjoxNjc0MjExNzUyLCJleHAiOjE2NzQyMTIzNTIsImlzcyI6IjAwMDAwMDAyLTAwMDAtMGZmMS1jZTAwLTAwMDAwMDAwMDAwMEA4YmU0NTFkNC0zNDczLTRkYTMtYTU0OS0xMTFhZDVmNDE1NmIiLCJhdWQiOiIwMDAwMDAwMi0wMDAwLTBmZjEtY2UwMC0wMDAwMDAwMDAwMDAvYXR0YWNobWVudHMub2ZmaWNlLm5ldEA4YmU0NTFkNC0zNDczLTRkYTMtYTU0OS0xMTFhZDVmNDE1NmIiLCJoYXBwIjoib3dhIn0.tQpyh5ociSbiLqq6CGxXT4reOewPahLlkwjLwzvG459TL62KCn7YZIf40Wf9hOiyUAxKy1wMjuFK6oAtkYQnt0SIAO9nb6BfBnO5icLceEvPssPNrgd6Bdq3lGbO4iSWOfO9C0lZpBRvA-hO4D6JynLkoalhR6YBwhY-rKAknomxZ5c93joU7EUZ9xqpyxWyVlduQ-QdDk2AgQ-MDN1O3c1W02jPug734FpjH39TMpew60YpDjx8QSB9m83AwRidHXHbsxTMkwuXynNntYPGfA43gVGvVd-xt9DcfD7ImrWNOrHlalAzcBugHQGocjjlBcGuzKVLdEHij-RESsFiwg&amp;X-OWA-CANARY=DoFZh8DD-0Sx0fNd7sUagnDSwYnU-toYHqUXLgq4DIhLnG_8H-g89wRQ6T2i8BR-oHgw99CSv2U.&amp;owa=outlook.office.com&amp;scriptVer=20230113006.04&amp;animation=tru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68"/>
          <a:stretch/>
        </p:blipFill>
        <p:spPr bwMode="auto">
          <a:xfrm>
            <a:off x="127123" y="1080486"/>
            <a:ext cx="4387011" cy="52903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s://attachments.office.net/owa/Catherine.McVay%40st-marys.newcastle.sch.uk/service.svc/s/GetAttachmentThumbnail?id=AAMkAGUwZTM3ZGEwLTAzNDYtNGNkYi04MjQzLTAxOTI0ODhkODk3MgBGAAAAAAAfzdIU5mQqRLBJhqJzF%2F%2BYBwCXmZmyWnFbTL0FwrkX0bmmAAABCPkIAAB3x158AnrYQZFPBG3MAIO5AAb%2BnlVnAAABEgAQADGbGMKQPUxGmzVIpNQpxh0%3D&amp;thumbnailType=2&amp;token=eyJhbGciOiJSUzI1NiIsImtpZCI6IkQ4OThGN0RDMjk2ODQ1MDk1RUUwREZGQ0MzODBBOTM5NjUwNDNFNjQiLCJ0eXAiOiJKV1QiLCJ4NXQiOiIySmozM0Nsb1JRbGU0Tl84dzRDcE9XVUVQbVEifQ.eyJvcmlnaW4iOiJodHRwczovL291dGxvb2sub2ZmaWNlLmNvbSIsInVjIjoiZDhhOGQxZjZmODVlNGM4OGE5MTUyN2VhNGUyMjU4OTgiLCJzaWduaW5fc3RhdGUiOiJbXCJpbmtub3dubnR3a1wiXSIsInZlciI6IkV4Y2hhbmdlLkNhbGxiYWNrLlYxIiwiYXBwY3R4c2VuZGVyIjoiT3dhRG93bmxvYWRAOGJlNDUxZDQtMzQ3My00ZGEzLWE1NDktMTExYWQ1ZjQxNTZiIiwiaXNzcmluZyI6IldXIiwiYXBwY3R4Ijoie1wibXNleGNocHJvdFwiOlwib3dhXCIsXCJwdWlkXCI6XCIxMTUzOTc3MDI1Mjg0NDkyMjYxXCIsXCJzY29wZVwiOlwiT3dhRG93bmxvYWRcIixcIm9pZFwiOlwiOWU4NzkxNDYtZDQ0NC00NjhhLTg3NTItZjg1MTMzNmRjMzViXCIsXCJwcmltYXJ5c2lkXCI6XCJTLTEtNS0yMS00NTgzNjcwMjUtMjA2NDU4MTExNS0yOTUwMTc5MDc1LTEwNzQ0MjIwXCJ9IiwibmJmIjoxNjc0MjEyMDMyLCJleHAiOjE2NzQyMTI2MzIsImlzcyI6IjAwMDAwMDAyLTAwMDAtMGZmMS1jZTAwLTAwMDAwMDAwMDAwMEA4YmU0NTFkNC0zNDczLTRkYTMtYTU0OS0xMTFhZDVmNDE1NmIiLCJhdWQiOiIwMDAwMDAwMi0wMDAwLTBmZjEtY2UwMC0wMDAwMDAwMDAwMDAvYXR0YWNobWVudHMub2ZmaWNlLm5ldEA4YmU0NTFkNC0zNDczLTRkYTMtYTU0OS0xMTFhZDVmNDE1NmIiLCJoYXBwIjoib3dhIn0.KFJduIkpoxvBrR1VflR7noh96_GncMkR3igYzVhfBVgoKcVv1sHiQauNm6Q6WG3NL5qGSY3-FoVTlvwESITPYk3rjRiurNtinTIO1Aqf6dayaUtrYPuBXJeq1y0CfHheYXuuRhWD1K7-3gvRCgZ1rthx0w7NXZB26qMTQuWJYCBV5t2Z0Q2YxWpbP17eO1wj0KNjUai_sS-HUUx3G3DYowfRq6fT11eIiQGyaY5m0rA7OC7LhUBxzF-OZFFzPhmpTA-lpg-z6ytkvUYcqPWGPJiwIUXGWTV-9plkCrKBtvSI-9lHGFw0JNEuptEa7NXz6bu2PL3azTp_I8Ar8ju1Ww&amp;X-OWA-CANARY=t9IUhOjMh0evx-XX0tRIwhA8WcLU-toYljpcDX7xKUycNMns7_fCVunavFSbWN4gIRJh3fK5hL8.&amp;owa=outlook.office.com&amp;scriptVer=20230113006.04&amp;animation=true"/>
          <p:cNvPicPr>
            <a:picLocks noChangeAspect="1" noChangeArrowheads="1"/>
          </p:cNvPicPr>
          <p:nvPr/>
        </p:nvPicPr>
        <p:blipFill rotWithShape="1">
          <a:blip r:embed="rId3">
            <a:extLst>
              <a:ext uri="{28A0092B-C50C-407E-A947-70E740481C1C}">
                <a14:useLocalDpi xmlns:a14="http://schemas.microsoft.com/office/drawing/2010/main" val="0"/>
              </a:ext>
            </a:extLst>
          </a:blip>
          <a:srcRect b="12009"/>
          <a:stretch/>
        </p:blipFill>
        <p:spPr bwMode="auto">
          <a:xfrm>
            <a:off x="7463777" y="1244182"/>
            <a:ext cx="4532478" cy="51266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62326" y="1244182"/>
            <a:ext cx="2653259" cy="830997"/>
          </a:xfrm>
          <a:prstGeom prst="rect">
            <a:avLst/>
          </a:prstGeom>
          <a:solidFill>
            <a:schemeClr val="accent6">
              <a:lumMod val="40000"/>
              <a:lumOff val="60000"/>
            </a:schemeClr>
          </a:solidFill>
        </p:spPr>
        <p:txBody>
          <a:bodyPr wrap="square" rtlCol="0">
            <a:spAutoFit/>
          </a:bodyPr>
          <a:lstStyle/>
          <a:p>
            <a:r>
              <a:rPr lang="en-GB" sz="1200" dirty="0"/>
              <a:t>Sketches have been added to show further developments to the existing product. These design decisions are based upon the analysis of the product. </a:t>
            </a:r>
          </a:p>
        </p:txBody>
      </p:sp>
      <p:sp>
        <p:nvSpPr>
          <p:cNvPr id="9" name="TextBox 8"/>
          <p:cNvSpPr txBox="1"/>
          <p:nvPr/>
        </p:nvSpPr>
        <p:spPr>
          <a:xfrm>
            <a:off x="4662326" y="2572744"/>
            <a:ext cx="2653259" cy="830997"/>
          </a:xfrm>
          <a:prstGeom prst="rect">
            <a:avLst/>
          </a:prstGeom>
          <a:solidFill>
            <a:schemeClr val="accent6">
              <a:lumMod val="40000"/>
              <a:lumOff val="60000"/>
            </a:schemeClr>
          </a:solidFill>
        </p:spPr>
        <p:txBody>
          <a:bodyPr wrap="square" rtlCol="0">
            <a:spAutoFit/>
          </a:bodyPr>
          <a:lstStyle/>
          <a:p>
            <a:r>
              <a:rPr lang="en-GB" sz="1200" dirty="0"/>
              <a:t>A variety of points have been discussed e.g. functionality, aesthetics, customer / users, design features, positives and developments.</a:t>
            </a:r>
          </a:p>
        </p:txBody>
      </p:sp>
      <p:sp>
        <p:nvSpPr>
          <p:cNvPr id="10" name="TextBox 9"/>
          <p:cNvSpPr txBox="1"/>
          <p:nvPr/>
        </p:nvSpPr>
        <p:spPr>
          <a:xfrm>
            <a:off x="4662325" y="3897441"/>
            <a:ext cx="2653259" cy="276999"/>
          </a:xfrm>
          <a:prstGeom prst="rect">
            <a:avLst/>
          </a:prstGeom>
          <a:solidFill>
            <a:schemeClr val="accent6">
              <a:lumMod val="40000"/>
              <a:lumOff val="60000"/>
            </a:schemeClr>
          </a:solidFill>
        </p:spPr>
        <p:txBody>
          <a:bodyPr wrap="square" rtlCol="0">
            <a:spAutoFit/>
          </a:bodyPr>
          <a:lstStyle/>
          <a:p>
            <a:r>
              <a:rPr lang="en-GB" sz="1200" dirty="0"/>
              <a:t>All responses are explained or justified. </a:t>
            </a:r>
          </a:p>
        </p:txBody>
      </p:sp>
      <p:sp>
        <p:nvSpPr>
          <p:cNvPr id="11" name="TextBox 10"/>
          <p:cNvSpPr txBox="1"/>
          <p:nvPr/>
        </p:nvSpPr>
        <p:spPr>
          <a:xfrm>
            <a:off x="4662324" y="4668140"/>
            <a:ext cx="2653259" cy="830997"/>
          </a:xfrm>
          <a:prstGeom prst="rect">
            <a:avLst/>
          </a:prstGeom>
          <a:solidFill>
            <a:schemeClr val="accent6">
              <a:lumMod val="40000"/>
              <a:lumOff val="60000"/>
            </a:schemeClr>
          </a:solidFill>
        </p:spPr>
        <p:txBody>
          <a:bodyPr wrap="square" rtlCol="0">
            <a:spAutoFit/>
          </a:bodyPr>
          <a:lstStyle/>
          <a:p>
            <a:r>
              <a:rPr lang="en-GB" sz="1200" dirty="0"/>
              <a:t>Students have shown a clear understanding of the product and been able to draw conclusions from their understanding.</a:t>
            </a:r>
          </a:p>
        </p:txBody>
      </p:sp>
      <p:sp>
        <p:nvSpPr>
          <p:cNvPr id="12" name="TextBox 11"/>
          <p:cNvSpPr txBox="1"/>
          <p:nvPr/>
        </p:nvSpPr>
        <p:spPr>
          <a:xfrm>
            <a:off x="-566706" y="119921"/>
            <a:ext cx="13593158" cy="707886"/>
          </a:xfrm>
          <a:prstGeom prst="rect">
            <a:avLst/>
          </a:prstGeom>
          <a:noFill/>
        </p:spPr>
        <p:txBody>
          <a:bodyPr wrap="square" rtlCol="0">
            <a:spAutoFit/>
          </a:bodyPr>
          <a:lstStyle/>
          <a:p>
            <a:pPr algn="ctr"/>
            <a:r>
              <a:rPr lang="en-GB" sz="4000" b="1" u="sng" dirty="0"/>
              <a:t>Existing Product Analysis</a:t>
            </a:r>
          </a:p>
        </p:txBody>
      </p:sp>
    </p:spTree>
    <p:extLst>
      <p:ext uri="{BB962C8B-B14F-4D97-AF65-F5344CB8AC3E}">
        <p14:creationId xmlns:p14="http://schemas.microsoft.com/office/powerpoint/2010/main" val="287551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6706" y="119921"/>
            <a:ext cx="13593158" cy="707886"/>
          </a:xfrm>
          <a:prstGeom prst="rect">
            <a:avLst/>
          </a:prstGeom>
          <a:noFill/>
        </p:spPr>
        <p:txBody>
          <a:bodyPr wrap="square" rtlCol="0">
            <a:spAutoFit/>
          </a:bodyPr>
          <a:lstStyle/>
          <a:p>
            <a:pPr algn="ctr"/>
            <a:r>
              <a:rPr lang="en-GB" sz="4000" b="1" u="sng" dirty="0"/>
              <a:t>Existing Product Analysis</a:t>
            </a:r>
          </a:p>
        </p:txBody>
      </p:sp>
      <p:pic>
        <p:nvPicPr>
          <p:cNvPr id="5" name="Picture 4"/>
          <p:cNvPicPr>
            <a:picLocks noChangeAspect="1"/>
          </p:cNvPicPr>
          <p:nvPr/>
        </p:nvPicPr>
        <p:blipFill rotWithShape="1">
          <a:blip r:embed="rId2"/>
          <a:srcRect l="18167" t="22296" r="16166" b="10741"/>
          <a:stretch/>
        </p:blipFill>
        <p:spPr>
          <a:xfrm>
            <a:off x="214575" y="827807"/>
            <a:ext cx="5046973" cy="2894963"/>
          </a:xfrm>
          <a:prstGeom prst="rect">
            <a:avLst/>
          </a:prstGeom>
        </p:spPr>
      </p:pic>
      <p:pic>
        <p:nvPicPr>
          <p:cNvPr id="6" name="Picture 5"/>
          <p:cNvPicPr>
            <a:picLocks noChangeAspect="1"/>
          </p:cNvPicPr>
          <p:nvPr/>
        </p:nvPicPr>
        <p:blipFill rotWithShape="1">
          <a:blip r:embed="rId3"/>
          <a:srcRect l="18332" t="22889" r="16834" b="14296"/>
          <a:stretch/>
        </p:blipFill>
        <p:spPr>
          <a:xfrm>
            <a:off x="4995292" y="2656607"/>
            <a:ext cx="7007770" cy="3819144"/>
          </a:xfrm>
          <a:prstGeom prst="rect">
            <a:avLst/>
          </a:prstGeom>
        </p:spPr>
      </p:pic>
      <p:sp>
        <p:nvSpPr>
          <p:cNvPr id="7" name="TextBox 6"/>
          <p:cNvSpPr txBox="1"/>
          <p:nvPr/>
        </p:nvSpPr>
        <p:spPr>
          <a:xfrm>
            <a:off x="1139638" y="3922824"/>
            <a:ext cx="2653259" cy="1015663"/>
          </a:xfrm>
          <a:prstGeom prst="rect">
            <a:avLst/>
          </a:prstGeom>
          <a:solidFill>
            <a:schemeClr val="accent6">
              <a:lumMod val="40000"/>
              <a:lumOff val="60000"/>
            </a:schemeClr>
          </a:solidFill>
        </p:spPr>
        <p:txBody>
          <a:bodyPr wrap="square" rtlCol="0">
            <a:spAutoFit/>
          </a:bodyPr>
          <a:lstStyle/>
          <a:p>
            <a:r>
              <a:rPr lang="en-GB" sz="1200" dirty="0"/>
              <a:t>A wide variety of existing products have been found. The products selected are exciting and should provide inspiration for the students own product developments.</a:t>
            </a:r>
          </a:p>
        </p:txBody>
      </p:sp>
      <p:sp>
        <p:nvSpPr>
          <p:cNvPr id="8" name="TextBox 7"/>
          <p:cNvSpPr txBox="1"/>
          <p:nvPr/>
        </p:nvSpPr>
        <p:spPr>
          <a:xfrm>
            <a:off x="1139638" y="5321507"/>
            <a:ext cx="2653259" cy="1015663"/>
          </a:xfrm>
          <a:prstGeom prst="rect">
            <a:avLst/>
          </a:prstGeom>
          <a:solidFill>
            <a:schemeClr val="accent6">
              <a:lumMod val="40000"/>
              <a:lumOff val="60000"/>
            </a:schemeClr>
          </a:solidFill>
        </p:spPr>
        <p:txBody>
          <a:bodyPr wrap="square" rtlCol="0">
            <a:spAutoFit/>
          </a:bodyPr>
          <a:lstStyle/>
          <a:p>
            <a:r>
              <a:rPr lang="en-GB" sz="1200" dirty="0"/>
              <a:t>The collection of products have been evaluated to explain why they have been selected and how they could inspire the student’s own product ideas. </a:t>
            </a:r>
          </a:p>
        </p:txBody>
      </p:sp>
      <p:sp>
        <p:nvSpPr>
          <p:cNvPr id="9" name="TextBox 8"/>
          <p:cNvSpPr txBox="1"/>
          <p:nvPr/>
        </p:nvSpPr>
        <p:spPr>
          <a:xfrm>
            <a:off x="5860908" y="1312728"/>
            <a:ext cx="5951341" cy="830997"/>
          </a:xfrm>
          <a:prstGeom prst="rect">
            <a:avLst/>
          </a:prstGeom>
          <a:solidFill>
            <a:schemeClr val="accent6">
              <a:lumMod val="40000"/>
              <a:lumOff val="60000"/>
            </a:schemeClr>
          </a:solidFill>
        </p:spPr>
        <p:txBody>
          <a:bodyPr wrap="square" rtlCol="0">
            <a:spAutoFit/>
          </a:bodyPr>
          <a:lstStyle/>
          <a:p>
            <a:r>
              <a:rPr lang="en-GB" sz="1200" dirty="0"/>
              <a:t>One product has been selected to analyse in further detail. Factual information as well as subjective opinion has been used to respond to the provided questions. </a:t>
            </a:r>
          </a:p>
          <a:p>
            <a:endParaRPr lang="en-GB" sz="1200" dirty="0"/>
          </a:p>
          <a:p>
            <a:r>
              <a:rPr lang="en-GB" sz="1200" dirty="0"/>
              <a:t>The students has responded in full sentences and all responses are fully explained / justified. </a:t>
            </a:r>
          </a:p>
        </p:txBody>
      </p:sp>
    </p:spTree>
    <p:extLst>
      <p:ext uri="{BB962C8B-B14F-4D97-AF65-F5344CB8AC3E}">
        <p14:creationId xmlns:p14="http://schemas.microsoft.com/office/powerpoint/2010/main" val="297209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6706" y="119921"/>
            <a:ext cx="13593158" cy="707886"/>
          </a:xfrm>
          <a:prstGeom prst="rect">
            <a:avLst/>
          </a:prstGeom>
          <a:noFill/>
        </p:spPr>
        <p:txBody>
          <a:bodyPr wrap="square" rtlCol="0">
            <a:spAutoFit/>
          </a:bodyPr>
          <a:lstStyle/>
          <a:p>
            <a:pPr algn="ctr"/>
            <a:r>
              <a:rPr lang="en-GB" sz="4000" b="1" u="sng" dirty="0"/>
              <a:t>The Work of Others – Designer Research</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42" r="6334"/>
          <a:stretch/>
        </p:blipFill>
        <p:spPr>
          <a:xfrm rot="5400000">
            <a:off x="4442994" y="2255333"/>
            <a:ext cx="3717367" cy="3039576"/>
          </a:xfrm>
          <a:prstGeom prst="rect">
            <a:avLst/>
          </a:prstGeom>
        </p:spPr>
      </p:pic>
      <p:pic>
        <p:nvPicPr>
          <p:cNvPr id="6" name="Picture 5"/>
          <p:cNvPicPr>
            <a:picLocks noChangeAspect="1"/>
          </p:cNvPicPr>
          <p:nvPr/>
        </p:nvPicPr>
        <p:blipFill rotWithShape="1">
          <a:blip r:embed="rId3"/>
          <a:srcRect l="8142" t="20018" r="39645" b="13388"/>
          <a:stretch/>
        </p:blipFill>
        <p:spPr>
          <a:xfrm>
            <a:off x="50417" y="1983944"/>
            <a:ext cx="4564592" cy="3274754"/>
          </a:xfrm>
          <a:prstGeom prst="rect">
            <a:avLst/>
          </a:prstGeom>
        </p:spPr>
      </p:pic>
      <p:pic>
        <p:nvPicPr>
          <p:cNvPr id="7" name="Picture 6"/>
          <p:cNvPicPr>
            <a:picLocks noChangeAspect="1"/>
          </p:cNvPicPr>
          <p:nvPr/>
        </p:nvPicPr>
        <p:blipFill rotWithShape="1">
          <a:blip r:embed="rId4"/>
          <a:srcRect l="8387" t="21913" r="40957" b="14845"/>
          <a:stretch/>
        </p:blipFill>
        <p:spPr>
          <a:xfrm>
            <a:off x="7895502" y="2065468"/>
            <a:ext cx="4151313" cy="2915323"/>
          </a:xfrm>
          <a:prstGeom prst="rect">
            <a:avLst/>
          </a:prstGeom>
        </p:spPr>
      </p:pic>
      <p:sp>
        <p:nvSpPr>
          <p:cNvPr id="8" name="TextBox 7"/>
          <p:cNvSpPr txBox="1"/>
          <p:nvPr/>
        </p:nvSpPr>
        <p:spPr>
          <a:xfrm>
            <a:off x="2332713" y="5688934"/>
            <a:ext cx="2653259" cy="1015663"/>
          </a:xfrm>
          <a:prstGeom prst="rect">
            <a:avLst/>
          </a:prstGeom>
          <a:solidFill>
            <a:schemeClr val="accent6">
              <a:lumMod val="40000"/>
              <a:lumOff val="60000"/>
            </a:schemeClr>
          </a:solidFill>
        </p:spPr>
        <p:txBody>
          <a:bodyPr wrap="square" rtlCol="0">
            <a:spAutoFit/>
          </a:bodyPr>
          <a:lstStyle/>
          <a:p>
            <a:r>
              <a:rPr lang="en-GB" sz="1200" dirty="0"/>
              <a:t>Students have carried out detailed research at home to explore the work of Aries </a:t>
            </a:r>
            <a:r>
              <a:rPr lang="en-GB" sz="1200" dirty="0" err="1"/>
              <a:t>Moross</a:t>
            </a:r>
            <a:r>
              <a:rPr lang="en-GB" sz="1200" dirty="0"/>
              <a:t>. This knowledge has been used to answer questions about the designer. </a:t>
            </a:r>
          </a:p>
        </p:txBody>
      </p:sp>
      <p:sp>
        <p:nvSpPr>
          <p:cNvPr id="9" name="TextBox 8"/>
          <p:cNvSpPr txBox="1"/>
          <p:nvPr/>
        </p:nvSpPr>
        <p:spPr>
          <a:xfrm>
            <a:off x="7329044" y="5848397"/>
            <a:ext cx="2653259" cy="830997"/>
          </a:xfrm>
          <a:prstGeom prst="rect">
            <a:avLst/>
          </a:prstGeom>
          <a:solidFill>
            <a:schemeClr val="accent6">
              <a:lumMod val="40000"/>
              <a:lumOff val="60000"/>
            </a:schemeClr>
          </a:solidFill>
        </p:spPr>
        <p:txBody>
          <a:bodyPr wrap="square" rtlCol="0">
            <a:spAutoFit/>
          </a:bodyPr>
          <a:lstStyle/>
          <a:p>
            <a:r>
              <a:rPr lang="en-GB" sz="1200" dirty="0"/>
              <a:t>Students have responded to the provided questions about the designer in detail, explaining and justifying their comments. </a:t>
            </a:r>
          </a:p>
        </p:txBody>
      </p:sp>
      <p:sp>
        <p:nvSpPr>
          <p:cNvPr id="10" name="TextBox 9"/>
          <p:cNvSpPr txBox="1"/>
          <p:nvPr/>
        </p:nvSpPr>
        <p:spPr>
          <a:xfrm>
            <a:off x="9024854" y="1043671"/>
            <a:ext cx="2653259" cy="461665"/>
          </a:xfrm>
          <a:prstGeom prst="rect">
            <a:avLst/>
          </a:prstGeom>
          <a:solidFill>
            <a:schemeClr val="accent6">
              <a:lumMod val="40000"/>
              <a:lumOff val="60000"/>
            </a:schemeClr>
          </a:solidFill>
        </p:spPr>
        <p:txBody>
          <a:bodyPr wrap="square" rtlCol="0">
            <a:spAutoFit/>
          </a:bodyPr>
          <a:lstStyle/>
          <a:p>
            <a:r>
              <a:rPr lang="en-GB" sz="1200" dirty="0"/>
              <a:t>High quality vocabulary has been used in their work.</a:t>
            </a:r>
          </a:p>
        </p:txBody>
      </p:sp>
      <p:sp>
        <p:nvSpPr>
          <p:cNvPr id="11" name="TextBox 10"/>
          <p:cNvSpPr txBox="1"/>
          <p:nvPr/>
        </p:nvSpPr>
        <p:spPr>
          <a:xfrm>
            <a:off x="4646050" y="859006"/>
            <a:ext cx="3336785" cy="830997"/>
          </a:xfrm>
          <a:prstGeom prst="rect">
            <a:avLst/>
          </a:prstGeom>
          <a:solidFill>
            <a:schemeClr val="accent6">
              <a:lumMod val="40000"/>
              <a:lumOff val="60000"/>
            </a:schemeClr>
          </a:solidFill>
        </p:spPr>
        <p:txBody>
          <a:bodyPr wrap="square" rtlCol="0">
            <a:spAutoFit/>
          </a:bodyPr>
          <a:lstStyle/>
          <a:p>
            <a:r>
              <a:rPr lang="en-GB" sz="1200" dirty="0"/>
              <a:t>Students have shown a creative flare for presenting their work. Different materials, collage techniques and additional pattern have been added to create an exciting page.</a:t>
            </a:r>
          </a:p>
        </p:txBody>
      </p:sp>
      <p:sp>
        <p:nvSpPr>
          <p:cNvPr id="12" name="TextBox 11"/>
          <p:cNvSpPr txBox="1"/>
          <p:nvPr/>
        </p:nvSpPr>
        <p:spPr>
          <a:xfrm>
            <a:off x="181184" y="930120"/>
            <a:ext cx="3336785" cy="646331"/>
          </a:xfrm>
          <a:prstGeom prst="rect">
            <a:avLst/>
          </a:prstGeom>
          <a:solidFill>
            <a:schemeClr val="accent6">
              <a:lumMod val="40000"/>
              <a:lumOff val="60000"/>
            </a:schemeClr>
          </a:solidFill>
        </p:spPr>
        <p:txBody>
          <a:bodyPr wrap="square" rtlCol="0">
            <a:spAutoFit/>
          </a:bodyPr>
          <a:lstStyle/>
          <a:p>
            <a:r>
              <a:rPr lang="en-GB" sz="1200" dirty="0"/>
              <a:t>Without copying the work of the designer, students have been able to represent the style of the designer in their own work. </a:t>
            </a:r>
          </a:p>
        </p:txBody>
      </p:sp>
    </p:spTree>
    <p:extLst>
      <p:ext uri="{BB962C8B-B14F-4D97-AF65-F5344CB8AC3E}">
        <p14:creationId xmlns:p14="http://schemas.microsoft.com/office/powerpoint/2010/main" val="208939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6706" y="119921"/>
            <a:ext cx="13593158" cy="707886"/>
          </a:xfrm>
          <a:prstGeom prst="rect">
            <a:avLst/>
          </a:prstGeom>
          <a:noFill/>
        </p:spPr>
        <p:txBody>
          <a:bodyPr wrap="square" rtlCol="0">
            <a:spAutoFit/>
          </a:bodyPr>
          <a:lstStyle/>
          <a:p>
            <a:pPr algn="ctr"/>
            <a:r>
              <a:rPr lang="en-GB" sz="4000" b="1" u="sng" dirty="0"/>
              <a:t>Plan &amp; Conduct A Client Interview</a:t>
            </a:r>
          </a:p>
        </p:txBody>
      </p:sp>
      <p:pic>
        <p:nvPicPr>
          <p:cNvPr id="1026" name="Picture 2" descr="https://attachments.office.net/owa/Catherine.McVay%40st-marys.newcastle.sch.uk/service.svc/s/GetAttachmentThumbnail?id=AAMkAGUwZTM3ZGEwLTAzNDYtNGNkYi04MjQzLTAxOTI0ODhkODk3MgBGAAAAAAAfzdIU5mQqRLBJhqJzF%2F%2BYBwCXmZmyWnFbTL0FwrkX0bmmAAABCPkIAAB3x158AnrYQZFPBG3MAIO5AAb%2BnlVnAAABEgAQAEy00eBweNFPg1oEOlLVnZI%3D&amp;thumbnailType=2&amp;token=eyJhbGciOiJSUzI1NiIsImtpZCI6IkQ4OThGN0RDMjk2ODQ1MDk1RUUwREZGQ0MzODBBOTM5NjUwNDNFNjQiLCJ0eXAiOiJKV1QiLCJ4NXQiOiIySmozM0Nsb1JRbGU0Tl84dzRDcE9XVUVQbVEifQ.eyJvcmlnaW4iOiJodHRwczovL291dGxvb2sub2ZmaWNlLmNvbSIsInVjIjoiMTRhYmVjMzhiMjFhNDFiZDgzMGRjYTQ5ZDQzNGRmMWQiLCJzaWduaW5fc3RhdGUiOiJbXCJpbmtub3dubnR3a1wiXSIsInZlciI6IkV4Y2hhbmdlLkNhbGxiYWNrLlYxIiwiYXBwY3R4c2VuZGVyIjoiT3dhRG93bmxvYWRAOGJlNDUxZDQtMzQ3My00ZGEzLWE1NDktMTExYWQ1ZjQxNTZiIiwiaXNzcmluZyI6IldXIiwiYXBwY3R4Ijoie1wibXNleGNocHJvdFwiOlwib3dhXCIsXCJwdWlkXCI6XCIxMTUzOTc3MDI1Mjg0NDkyMjYxXCIsXCJzY29wZVwiOlwiT3dhRG93bmxvYWRcIixcIm9pZFwiOlwiOWU4NzkxNDYtZDQ0NC00NjhhLTg3NTItZjg1MTMzNmRjMzViXCIsXCJwcmltYXJ5c2lkXCI6XCJTLTEtNS0yMS00NTgzNjcwMjUtMjA2NDU4MTExNS0yOTUwMTc5MDc1LTEwNzQ0MjIwXCJ9IiwibmJmIjoxNjc0MjI5OTM5LCJleHAiOjE2NzQyMzA1MzksImlzcyI6IjAwMDAwMDAyLTAwMDAtMGZmMS1jZTAwLTAwMDAwMDAwMDAwMEA4YmU0NTFkNC0zNDczLTRkYTMtYTU0OS0xMTFhZDVmNDE1NmIiLCJhdWQiOiIwMDAwMDAwMi0wMDAwLTBmZjEtY2UwMC0wMDAwMDAwMDAwMDAvYXR0YWNobWVudHMub2ZmaWNlLm5ldEA4YmU0NTFkNC0zNDczLTRkYTMtYTU0OS0xMTFhZDVmNDE1NmIiLCJoYXBwIjoib3dhIn0.lVRbc3MKPBIPVpkRwW2Aq3PLSnTh7jKylYKCJBdmpg7ZuzhqTAjZVzetRAjbaOUvNvJfoi-Eii2Q87tKDXmIGczU62YVRzxskIul4vaWdL-5sVBf-OXOZOvMBz4ONxlfNKzx7OR6W94qs9eY01OthQQX_dSoODFqG7_KjE_HroQmU1_s0MXPza4RLUJEhYEwcAusa2DMwzEi7V_ZCpP6dpP3CA9l1pNn6qFLISHCNLsTMgbr8OCMA4y9eDayc9qigKP2sJN2gedhUEJ3c90W8RDL6yR3x8_-wggg_o4wSGkYD1zps8uwP9R-a9-k7LmzXqdLO595VuQjESiazJgHFw&amp;X-OWA-CANARY=oRLbMehtvEmPgUrawVeBdOALvnr--toY4lrWUKp2mYunmR6ASwZfUCr1STwb0shVWqk3Flh21w0.&amp;owa=outlook.office.com&amp;scriptVer=20230113006.08&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23" y="993538"/>
            <a:ext cx="3953985" cy="5261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tachments.office.net/owa/Catherine.McVay%40st-marys.newcastle.sch.uk/service.svc/s/GetAttachmentThumbnail?id=AAMkAGUwZTM3ZGEwLTAzNDYtNGNkYi04MjQzLTAxOTI0ODhkODk3MgBGAAAAAAAfzdIU5mQqRLBJhqJzF%2F%2BYBwCXmZmyWnFbTL0FwrkX0bmmAAABCPkIAAB3x158AnrYQZFPBG3MAIO5AAb%2BnlVnAAABEgAQAD9Bg1VTPWhOsivn2Lwrsrw%3D&amp;thumbnailType=2&amp;token=eyJhbGciOiJSUzI1NiIsImtpZCI6IkQ4OThGN0RDMjk2ODQ1MDk1RUUwREZGQ0MzODBBOTM5NjUwNDNFNjQiLCJ0eXAiOiJKV1QiLCJ4NXQiOiIySmozM0Nsb1JRbGU0Tl84dzRDcE9XVUVQbVEifQ.eyJvcmlnaW4iOiJodHRwczovL291dGxvb2sub2ZmaWNlLmNvbSIsInVjIjoiMTRhYmVjMzhiMjFhNDFiZDgzMGRjYTQ5ZDQzNGRmMWQiLCJzaWduaW5fc3RhdGUiOiJbXCJpbmtub3dubnR3a1wiXSIsInZlciI6IkV4Y2hhbmdlLkNhbGxiYWNrLlYxIiwiYXBwY3R4c2VuZGVyIjoiT3dhRG93bmxvYWRAOGJlNDUxZDQtMzQ3My00ZGEzLWE1NDktMTExYWQ1ZjQxNTZiIiwiaXNzcmluZyI6IldXIiwiYXBwY3R4Ijoie1wibXNleGNocHJvdFwiOlwib3dhXCIsXCJwdWlkXCI6XCIxMTUzOTc3MDI1Mjg0NDkyMjYxXCIsXCJzY29wZVwiOlwiT3dhRG93bmxvYWRcIixcIm9pZFwiOlwiOWU4NzkxNDYtZDQ0NC00NjhhLTg3NTItZjg1MTMzNmRjMzViXCIsXCJwcmltYXJ5c2lkXCI6XCJTLTEtNS0yMS00NTgzNjcwMjUtMjA2NDU4MTExNS0yOTUwMTc5MDc1LTEwNzQ0MjIwXCJ9IiwibmJmIjoxNjc0MjI5OTM5LCJleHAiOjE2NzQyMzA1MzksImlzcyI6IjAwMDAwMDAyLTAwMDAtMGZmMS1jZTAwLTAwMDAwMDAwMDAwMEA4YmU0NTFkNC0zNDczLTRkYTMtYTU0OS0xMTFhZDVmNDE1NmIiLCJhdWQiOiIwMDAwMDAwMi0wMDAwLTBmZjEtY2UwMC0wMDAwMDAwMDAwMDAvYXR0YWNobWVudHMub2ZmaWNlLm5ldEA4YmU0NTFkNC0zNDczLTRkYTMtYTU0OS0xMTFhZDVmNDE1NmIiLCJoYXBwIjoib3dhIn0.lVRbc3MKPBIPVpkRwW2Aq3PLSnTh7jKylYKCJBdmpg7ZuzhqTAjZVzetRAjbaOUvNvJfoi-Eii2Q87tKDXmIGczU62YVRzxskIul4vaWdL-5sVBf-OXOZOvMBz4ONxlfNKzx7OR6W94qs9eY01OthQQX_dSoODFqG7_KjE_HroQmU1_s0MXPza4RLUJEhYEwcAusa2DMwzEi7V_ZCpP6dpP3CA9l1pNn6qFLISHCNLsTMgbr8OCMA4y9eDayc9qigKP2sJN2gedhUEJ3c90W8RDL6yR3x8_-wggg_o4wSGkYD1zps8uwP9R-a9-k7LmzXqdLO595VuQjESiazJgHFw&amp;X-OWA-CANARY=oRLbMehtvEmPgUrawVeBdOALvnr--toY4lrWUKp2mYunmR6ASwZfUCr1STwb0shVWqk3Flh21w0.&amp;owa=outlook.office.com&amp;scriptVer=20230113006.08&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4447" y="993538"/>
            <a:ext cx="3969571" cy="52817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30453" y="1251722"/>
            <a:ext cx="3390355" cy="461665"/>
          </a:xfrm>
          <a:prstGeom prst="rect">
            <a:avLst/>
          </a:prstGeom>
          <a:solidFill>
            <a:schemeClr val="accent6">
              <a:lumMod val="40000"/>
              <a:lumOff val="60000"/>
            </a:schemeClr>
          </a:solidFill>
        </p:spPr>
        <p:txBody>
          <a:bodyPr wrap="square" rtlCol="0">
            <a:spAutoFit/>
          </a:bodyPr>
          <a:lstStyle/>
          <a:p>
            <a:r>
              <a:rPr lang="en-GB" sz="1200" dirty="0"/>
              <a:t>A wide variety of possible customers or demographics have been identified. </a:t>
            </a:r>
          </a:p>
        </p:txBody>
      </p:sp>
      <p:sp>
        <p:nvSpPr>
          <p:cNvPr id="9" name="TextBox 8"/>
          <p:cNvSpPr txBox="1"/>
          <p:nvPr/>
        </p:nvSpPr>
        <p:spPr>
          <a:xfrm>
            <a:off x="4430453" y="1792643"/>
            <a:ext cx="3377763" cy="830997"/>
          </a:xfrm>
          <a:prstGeom prst="rect">
            <a:avLst/>
          </a:prstGeom>
          <a:solidFill>
            <a:schemeClr val="accent6">
              <a:lumMod val="40000"/>
              <a:lumOff val="60000"/>
            </a:schemeClr>
          </a:solidFill>
        </p:spPr>
        <p:txBody>
          <a:bodyPr wrap="square" rtlCol="0">
            <a:spAutoFit/>
          </a:bodyPr>
          <a:lstStyle/>
          <a:p>
            <a:r>
              <a:rPr lang="en-GB" sz="1200" dirty="0"/>
              <a:t>A single customer has been selected and detailed justification has been given for their selection. Links have been made to the context of ‘Think Outside The Box’.</a:t>
            </a:r>
          </a:p>
        </p:txBody>
      </p:sp>
      <p:sp>
        <p:nvSpPr>
          <p:cNvPr id="10" name="TextBox 9"/>
          <p:cNvSpPr txBox="1"/>
          <p:nvPr/>
        </p:nvSpPr>
        <p:spPr>
          <a:xfrm>
            <a:off x="4417861" y="2728227"/>
            <a:ext cx="3390355" cy="830997"/>
          </a:xfrm>
          <a:prstGeom prst="rect">
            <a:avLst/>
          </a:prstGeom>
          <a:solidFill>
            <a:schemeClr val="accent6">
              <a:lumMod val="40000"/>
              <a:lumOff val="60000"/>
            </a:schemeClr>
          </a:solidFill>
        </p:spPr>
        <p:txBody>
          <a:bodyPr wrap="square" rtlCol="0">
            <a:spAutoFit/>
          </a:bodyPr>
          <a:lstStyle/>
          <a:p>
            <a:r>
              <a:rPr lang="en-GB" sz="1200" dirty="0"/>
              <a:t>Relevant and useful questions have been planned. The student has considered what information they need to find out and how useful the questions will be to their project. </a:t>
            </a:r>
          </a:p>
        </p:txBody>
      </p:sp>
      <p:sp>
        <p:nvSpPr>
          <p:cNvPr id="11" name="TextBox 10"/>
          <p:cNvSpPr txBox="1"/>
          <p:nvPr/>
        </p:nvSpPr>
        <p:spPr>
          <a:xfrm>
            <a:off x="4417860" y="3663811"/>
            <a:ext cx="3390355" cy="461665"/>
          </a:xfrm>
          <a:prstGeom prst="rect">
            <a:avLst/>
          </a:prstGeom>
          <a:solidFill>
            <a:schemeClr val="accent6">
              <a:lumMod val="40000"/>
              <a:lumOff val="60000"/>
            </a:schemeClr>
          </a:solidFill>
        </p:spPr>
        <p:txBody>
          <a:bodyPr wrap="square" rtlCol="0">
            <a:spAutoFit/>
          </a:bodyPr>
          <a:lstStyle/>
          <a:p>
            <a:r>
              <a:rPr lang="en-GB" sz="1200" dirty="0"/>
              <a:t>The customer’s responses have been recorded in detail.</a:t>
            </a:r>
          </a:p>
        </p:txBody>
      </p:sp>
      <p:sp>
        <p:nvSpPr>
          <p:cNvPr id="12" name="TextBox 11"/>
          <p:cNvSpPr txBox="1"/>
          <p:nvPr/>
        </p:nvSpPr>
        <p:spPr>
          <a:xfrm>
            <a:off x="4417859" y="4237396"/>
            <a:ext cx="3390355" cy="830997"/>
          </a:xfrm>
          <a:prstGeom prst="rect">
            <a:avLst/>
          </a:prstGeom>
          <a:solidFill>
            <a:schemeClr val="accent6">
              <a:lumMod val="40000"/>
              <a:lumOff val="60000"/>
            </a:schemeClr>
          </a:solidFill>
        </p:spPr>
        <p:txBody>
          <a:bodyPr wrap="square" rtlCol="0">
            <a:spAutoFit/>
          </a:bodyPr>
          <a:lstStyle/>
          <a:p>
            <a:r>
              <a:rPr lang="en-GB" sz="1200" dirty="0"/>
              <a:t>The student has been able to analyse the responses given and draw design possibilities from their responses. Possible products and product features have been identified. </a:t>
            </a:r>
          </a:p>
        </p:txBody>
      </p:sp>
      <p:sp>
        <p:nvSpPr>
          <p:cNvPr id="13" name="TextBox 12"/>
          <p:cNvSpPr txBox="1"/>
          <p:nvPr/>
        </p:nvSpPr>
        <p:spPr>
          <a:xfrm>
            <a:off x="4417859" y="5180313"/>
            <a:ext cx="3402949" cy="646331"/>
          </a:xfrm>
          <a:prstGeom prst="rect">
            <a:avLst/>
          </a:prstGeom>
          <a:solidFill>
            <a:schemeClr val="accent6">
              <a:lumMod val="40000"/>
              <a:lumOff val="60000"/>
            </a:schemeClr>
          </a:solidFill>
        </p:spPr>
        <p:txBody>
          <a:bodyPr wrap="square" rtlCol="0">
            <a:spAutoFit/>
          </a:bodyPr>
          <a:lstStyle/>
          <a:p>
            <a:r>
              <a:rPr lang="en-GB" sz="1200" dirty="0"/>
              <a:t>Students will use this information to guide the development of a design brief, specification and product ideas. </a:t>
            </a:r>
          </a:p>
        </p:txBody>
      </p:sp>
    </p:spTree>
    <p:extLst>
      <p:ext uri="{BB962C8B-B14F-4D97-AF65-F5344CB8AC3E}">
        <p14:creationId xmlns:p14="http://schemas.microsoft.com/office/powerpoint/2010/main" val="142925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873" y="315360"/>
            <a:ext cx="2361205" cy="6463308"/>
          </a:xfrm>
          <a:prstGeom prst="rect">
            <a:avLst/>
          </a:prstGeom>
          <a:noFill/>
        </p:spPr>
        <p:txBody>
          <a:bodyPr wrap="square" lIns="91440" tIns="45720" rIns="91440" bIns="45720" rtlCol="0" anchor="t">
            <a:spAutoFit/>
          </a:bodyPr>
          <a:lstStyle/>
          <a:p>
            <a:r>
              <a:rPr lang="en-GB" dirty="0"/>
              <a:t>In year 7, students work with a live design challenge. This allows them to select a customer and design a product for that specific person. After they have carried out market research, they can then develop their own brief and specification. The design brief should state their intentions for their designs and the specification should give guiding rules to ensure the products meet the customer’s and contextual requirements. </a:t>
            </a:r>
          </a:p>
          <a:p>
            <a:pPr marL="285750" indent="-285750">
              <a:buFont typeface="Arial" panose="020B0604020202020204" pitchFamily="34" charset="0"/>
              <a:buChar char="•"/>
            </a:pPr>
            <a:endParaRPr lang="en-GB" dirty="0"/>
          </a:p>
        </p:txBody>
      </p:sp>
      <p:pic>
        <p:nvPicPr>
          <p:cNvPr id="5" name="Picture 8" descr="https://attachments.office.net/owa/Catherine.McVay%40st-marys.newcastle.sch.uk/service.svc/s/GetAttachmentThumbnail?id=AAMkAGUwZTM3ZGEwLTAzNDYtNGNkYi04MjQzLTAxOTI0ODhkODk3MgBGAAAAAAAfzdIU5mQqRLBJhqJzF%2F%2BYBwCXmZmyWnFbTL0FwrkX0bmmAAABCPkIAAB3x158AnrYQZFPBG3MAIO5AAb%2BnlVnAAABEgAQACt%2F%2FROTjmxNsusIFRddYx0%3D&amp;thumbnailType=2&amp;token=eyJhbGciOiJSUzI1NiIsImtpZCI6IkQ4OThGN0RDMjk2ODQ1MDk1RUUwREZGQ0MzODBBOTM5NjUwNDNFNjQiLCJ0eXAiOiJKV1QiLCJ4NXQiOiIySmozM0Nsb1JRbGU0Tl84dzRDcE9XVUVQbVEifQ.eyJvcmlnaW4iOiJodHRwczovL291dGxvb2sub2ZmaWNlLmNvbSIsInVjIjoiZDhhOGQxZjZmODVlNGM4OGE5MTUyN2VhNGUyMjU4OTgiLCJzaWduaW5fc3RhdGUiOiJbXCJpbmtub3dubnR3a1wiXSIsInZlciI6IkV4Y2hhbmdlLkNhbGxiYWNrLlYxIiwiYXBwY3R4c2VuZGVyIjoiT3dhRG93bmxvYWRAOGJlNDUxZDQtMzQ3My00ZGEzLWE1NDktMTExYWQ1ZjQxNTZiIiwiaXNzcmluZyI6IldXIiwiYXBwY3R4Ijoie1wibXNleGNocHJvdFwiOlwib3dhXCIsXCJwdWlkXCI6XCIxMTUzOTc3MDI1Mjg0NDkyMjYxXCIsXCJzY29wZVwiOlwiT3dhRG93bmxvYWRcIixcIm9pZFwiOlwiOWU4NzkxNDYtZDQ0NC00NjhhLTg3NTItZjg1MTMzNmRjMzViXCIsXCJwcmltYXJ5c2lkXCI6XCJTLTEtNS0yMS00NTgzNjcwMjUtMjA2NDU4MTExNS0yOTUwMTc5MDc1LTEwNzQ0MjIwXCJ9IiwibmJmIjoxNjc0MjExNzUyLCJleHAiOjE2NzQyMTIzNTIsImlzcyI6IjAwMDAwMDAyLTAwMDAtMGZmMS1jZTAwLTAwMDAwMDAwMDAwMEA4YmU0NTFkNC0zNDczLTRkYTMtYTU0OS0xMTFhZDVmNDE1NmIiLCJhdWQiOiIwMDAwMDAwMi0wMDAwLTBmZjEtY2UwMC0wMDAwMDAwMDAwMDAvYXR0YWNobWVudHMub2ZmaWNlLm5ldEA4YmU0NTFkNC0zNDczLTRkYTMtYTU0OS0xMTFhZDVmNDE1NmIiLCJoYXBwIjoib3dhIn0.tQpyh5ociSbiLqq6CGxXT4reOewPahLlkwjLwzvG459TL62KCn7YZIf40Wf9hOiyUAxKy1wMjuFK6oAtkYQnt0SIAO9nb6BfBnO5icLceEvPssPNrgd6Bdq3lGbO4iSWOfO9C0lZpBRvA-hO4D6JynLkoalhR6YBwhY-rKAknomxZ5c93joU7EUZ9xqpyxWyVlduQ-QdDk2AgQ-MDN1O3c1W02jPug734FpjH39TMpew60YpDjx8QSB9m83AwRidHXHbsxTMkwuXynNntYPGfA43gVGvVd-xt9DcfD7ImrWNOrHlalAzcBugHQGocjjlBcGuzKVLdEHij-RESsFiwg&amp;X-OWA-CANARY=DoFZh8DD-0Sx0fNd7sUagnDSwYnU-toYHqUXLgq4DIhLnG_8H-g89wRQ6T2i8BR-oHgw99CSv2U.&amp;owa=outlook.office.com&amp;scriptVer=20230113006.04&amp;animation=true"/>
          <p:cNvPicPr>
            <a:picLocks noChangeAspect="1" noChangeArrowheads="1"/>
          </p:cNvPicPr>
          <p:nvPr/>
        </p:nvPicPr>
        <p:blipFill rotWithShape="1">
          <a:blip r:embed="rId2">
            <a:extLst>
              <a:ext uri="{28A0092B-C50C-407E-A947-70E740481C1C}">
                <a14:useLocalDpi xmlns:a14="http://schemas.microsoft.com/office/drawing/2010/main" val="0"/>
              </a:ext>
            </a:extLst>
          </a:blip>
          <a:srcRect t="9709" b="17271"/>
          <a:stretch/>
        </p:blipFill>
        <p:spPr bwMode="auto">
          <a:xfrm>
            <a:off x="2825999" y="1008208"/>
            <a:ext cx="5469712" cy="53142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50634" y="1939202"/>
            <a:ext cx="3390355" cy="646331"/>
          </a:xfrm>
          <a:prstGeom prst="rect">
            <a:avLst/>
          </a:prstGeom>
          <a:solidFill>
            <a:schemeClr val="accent6">
              <a:lumMod val="40000"/>
              <a:lumOff val="60000"/>
            </a:schemeClr>
          </a:solidFill>
        </p:spPr>
        <p:txBody>
          <a:bodyPr wrap="square" rtlCol="0">
            <a:spAutoFit/>
          </a:bodyPr>
          <a:lstStyle/>
          <a:p>
            <a:r>
              <a:rPr lang="en-GB" sz="1200" dirty="0"/>
              <a:t>All the WWWWWH questions have been responded to, this allows the brief to be comprehensive and thorough.</a:t>
            </a:r>
          </a:p>
        </p:txBody>
      </p:sp>
      <p:sp>
        <p:nvSpPr>
          <p:cNvPr id="7" name="TextBox 6"/>
          <p:cNvSpPr txBox="1"/>
          <p:nvPr/>
        </p:nvSpPr>
        <p:spPr>
          <a:xfrm>
            <a:off x="2305586" y="18527"/>
            <a:ext cx="5633558" cy="707886"/>
          </a:xfrm>
          <a:prstGeom prst="rect">
            <a:avLst/>
          </a:prstGeom>
          <a:noFill/>
        </p:spPr>
        <p:txBody>
          <a:bodyPr wrap="square" rtlCol="0">
            <a:spAutoFit/>
          </a:bodyPr>
          <a:lstStyle/>
          <a:p>
            <a:pPr algn="ctr"/>
            <a:r>
              <a:rPr lang="en-GB" sz="4000" b="1" u="sng" dirty="0"/>
              <a:t>Writing a Design Brief</a:t>
            </a:r>
          </a:p>
        </p:txBody>
      </p:sp>
      <p:sp>
        <p:nvSpPr>
          <p:cNvPr id="8" name="TextBox 7"/>
          <p:cNvSpPr txBox="1"/>
          <p:nvPr/>
        </p:nvSpPr>
        <p:spPr>
          <a:xfrm>
            <a:off x="8550634" y="2866153"/>
            <a:ext cx="3390355" cy="461665"/>
          </a:xfrm>
          <a:prstGeom prst="rect">
            <a:avLst/>
          </a:prstGeom>
          <a:solidFill>
            <a:schemeClr val="accent6">
              <a:lumMod val="40000"/>
              <a:lumOff val="60000"/>
            </a:schemeClr>
          </a:solidFill>
        </p:spPr>
        <p:txBody>
          <a:bodyPr wrap="square" rtlCol="0">
            <a:spAutoFit/>
          </a:bodyPr>
          <a:lstStyle/>
          <a:p>
            <a:r>
              <a:rPr lang="en-GB" sz="1200" dirty="0"/>
              <a:t>The questions have been responded to in full sentences.</a:t>
            </a:r>
          </a:p>
        </p:txBody>
      </p:sp>
      <p:sp>
        <p:nvSpPr>
          <p:cNvPr id="9" name="TextBox 8"/>
          <p:cNvSpPr txBox="1"/>
          <p:nvPr/>
        </p:nvSpPr>
        <p:spPr>
          <a:xfrm>
            <a:off x="8550633" y="3608438"/>
            <a:ext cx="3390355" cy="646331"/>
          </a:xfrm>
          <a:prstGeom prst="rect">
            <a:avLst/>
          </a:prstGeom>
          <a:solidFill>
            <a:schemeClr val="accent6">
              <a:lumMod val="40000"/>
              <a:lumOff val="60000"/>
            </a:schemeClr>
          </a:solidFill>
        </p:spPr>
        <p:txBody>
          <a:bodyPr wrap="square" rtlCol="0">
            <a:spAutoFit/>
          </a:bodyPr>
          <a:lstStyle/>
          <a:p>
            <a:r>
              <a:rPr lang="en-GB" sz="1200" dirty="0"/>
              <a:t>All decisions link to the previous research e.g. customer interview, existing product analysis, contextual analysis. </a:t>
            </a:r>
          </a:p>
        </p:txBody>
      </p:sp>
      <p:sp>
        <p:nvSpPr>
          <p:cNvPr id="10" name="TextBox 9"/>
          <p:cNvSpPr txBox="1"/>
          <p:nvPr/>
        </p:nvSpPr>
        <p:spPr>
          <a:xfrm>
            <a:off x="8550632" y="4504008"/>
            <a:ext cx="3390355" cy="646331"/>
          </a:xfrm>
          <a:prstGeom prst="rect">
            <a:avLst/>
          </a:prstGeom>
          <a:solidFill>
            <a:schemeClr val="accent6">
              <a:lumMod val="40000"/>
              <a:lumOff val="60000"/>
            </a:schemeClr>
          </a:solidFill>
        </p:spPr>
        <p:txBody>
          <a:bodyPr wrap="square" rtlCol="0">
            <a:spAutoFit/>
          </a:bodyPr>
          <a:lstStyle/>
          <a:p>
            <a:r>
              <a:rPr lang="en-GB" sz="1200" dirty="0"/>
              <a:t>All decisions are explained or justified, the justification will link to the customer’s needs or requirements and the previous market research.</a:t>
            </a:r>
          </a:p>
        </p:txBody>
      </p:sp>
    </p:spTree>
    <p:extLst>
      <p:ext uri="{BB962C8B-B14F-4D97-AF65-F5344CB8AC3E}">
        <p14:creationId xmlns:p14="http://schemas.microsoft.com/office/powerpoint/2010/main" val="316813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873" y="315360"/>
            <a:ext cx="2361205" cy="6463308"/>
          </a:xfrm>
          <a:prstGeom prst="rect">
            <a:avLst/>
          </a:prstGeom>
          <a:noFill/>
        </p:spPr>
        <p:txBody>
          <a:bodyPr wrap="square" lIns="91440" tIns="45720" rIns="91440" bIns="45720" rtlCol="0" anchor="t">
            <a:spAutoFit/>
          </a:bodyPr>
          <a:lstStyle/>
          <a:p>
            <a:r>
              <a:rPr lang="en-GB" dirty="0"/>
              <a:t>In year 7, students work with a live design challenge. This allows them to select a customer and design a product for that specific person. After they have carried out market research, they can then develop their own brief and specification. The design brief should state their intentions for their designs and the specification should give guiding rules to ensure the products meet the customer’s and contextual requirements. </a:t>
            </a:r>
          </a:p>
          <a:p>
            <a:pPr marL="285750" indent="-285750">
              <a:buFont typeface="Arial" panose="020B0604020202020204" pitchFamily="34" charset="0"/>
              <a:buChar char="•"/>
            </a:pPr>
            <a:endParaRPr lang="en-GB" dirty="0"/>
          </a:p>
        </p:txBody>
      </p:sp>
      <p:sp>
        <p:nvSpPr>
          <p:cNvPr id="6" name="TextBox 5"/>
          <p:cNvSpPr txBox="1"/>
          <p:nvPr/>
        </p:nvSpPr>
        <p:spPr>
          <a:xfrm>
            <a:off x="8475331" y="2417939"/>
            <a:ext cx="3390355" cy="646331"/>
          </a:xfrm>
          <a:prstGeom prst="rect">
            <a:avLst/>
          </a:prstGeom>
          <a:solidFill>
            <a:schemeClr val="accent6">
              <a:lumMod val="40000"/>
              <a:lumOff val="60000"/>
            </a:schemeClr>
          </a:solidFill>
        </p:spPr>
        <p:txBody>
          <a:bodyPr wrap="square" rtlCol="0">
            <a:spAutoFit/>
          </a:bodyPr>
          <a:lstStyle/>
          <a:p>
            <a:r>
              <a:rPr lang="en-GB" sz="1200" dirty="0"/>
              <a:t>5 rules have been written to guide the development of a product which will meet the customer’s needs. </a:t>
            </a:r>
          </a:p>
        </p:txBody>
      </p:sp>
      <p:sp>
        <p:nvSpPr>
          <p:cNvPr id="7" name="TextBox 6"/>
          <p:cNvSpPr txBox="1"/>
          <p:nvPr/>
        </p:nvSpPr>
        <p:spPr>
          <a:xfrm>
            <a:off x="1197547" y="528652"/>
            <a:ext cx="9549341" cy="707886"/>
          </a:xfrm>
          <a:prstGeom prst="rect">
            <a:avLst/>
          </a:prstGeom>
          <a:noFill/>
        </p:spPr>
        <p:txBody>
          <a:bodyPr wrap="square" rtlCol="0">
            <a:spAutoFit/>
          </a:bodyPr>
          <a:lstStyle/>
          <a:p>
            <a:pPr algn="ctr"/>
            <a:r>
              <a:rPr lang="en-GB" sz="4000" b="1" u="sng" dirty="0"/>
              <a:t>Writing a Design Specification</a:t>
            </a:r>
          </a:p>
        </p:txBody>
      </p:sp>
      <p:sp>
        <p:nvSpPr>
          <p:cNvPr id="8" name="TextBox 7"/>
          <p:cNvSpPr txBox="1"/>
          <p:nvPr/>
        </p:nvSpPr>
        <p:spPr>
          <a:xfrm>
            <a:off x="8475331" y="3344890"/>
            <a:ext cx="3390355" cy="646331"/>
          </a:xfrm>
          <a:prstGeom prst="rect">
            <a:avLst/>
          </a:prstGeom>
          <a:solidFill>
            <a:schemeClr val="accent6">
              <a:lumMod val="40000"/>
              <a:lumOff val="60000"/>
            </a:schemeClr>
          </a:solidFill>
        </p:spPr>
        <p:txBody>
          <a:bodyPr wrap="square" rtlCol="0">
            <a:spAutoFit/>
          </a:bodyPr>
          <a:lstStyle/>
          <a:p>
            <a:r>
              <a:rPr lang="en-GB" sz="1200" dirty="0"/>
              <a:t>All decisions are based upon previous research, such as the customer interview and existing product analysis. </a:t>
            </a:r>
          </a:p>
        </p:txBody>
      </p:sp>
      <p:sp>
        <p:nvSpPr>
          <p:cNvPr id="9" name="TextBox 8"/>
          <p:cNvSpPr txBox="1"/>
          <p:nvPr/>
        </p:nvSpPr>
        <p:spPr>
          <a:xfrm>
            <a:off x="8475331" y="4288097"/>
            <a:ext cx="3390355" cy="276999"/>
          </a:xfrm>
          <a:prstGeom prst="rect">
            <a:avLst/>
          </a:prstGeom>
          <a:solidFill>
            <a:schemeClr val="accent6">
              <a:lumMod val="40000"/>
              <a:lumOff val="60000"/>
            </a:schemeClr>
          </a:solidFill>
        </p:spPr>
        <p:txBody>
          <a:bodyPr wrap="square" rtlCol="0">
            <a:spAutoFit/>
          </a:bodyPr>
          <a:lstStyle/>
          <a:p>
            <a:r>
              <a:rPr lang="en-GB" sz="1200" dirty="0"/>
              <a:t>All rules are focused and distinct.</a:t>
            </a:r>
          </a:p>
        </p:txBody>
      </p:sp>
      <p:pic>
        <p:nvPicPr>
          <p:cNvPr id="11" name="Picture 4" descr="https://attachments.office.net/owa/Catherine.McVay%40st-marys.newcastle.sch.uk/service.svc/s/GetAttachmentThumbnail?id=AAMkAGUwZTM3ZGEwLTAzNDYtNGNkYi04MjQzLTAxOTI0ODhkODk3MgBGAAAAAAAfzdIU5mQqRLBJhqJzF%2F%2BYBwCXmZmyWnFbTL0FwrkX0bmmAAABCPkIAAB3x158AnrYQZFPBG3MAIO5AAb%2BnlVnAAABEgAQALzsFtw3GKBImkZR%2Fklbqg0%3D&amp;thumbnailType=2&amp;token=eyJhbGciOiJSUzI1NiIsImtpZCI6IkQ4OThGN0RDMjk2ODQ1MDk1RUUwREZGQ0MzODBBOTM5NjUwNDNFNjQiLCJ0eXAiOiJKV1QiLCJ4NXQiOiIySmozM0Nsb1JRbGU0Tl84dzRDcE9XVUVQbVEifQ.eyJvcmlnaW4iOiJodHRwczovL291dGxvb2sub2ZmaWNlLmNvbSIsInVjIjoiZDhhOGQxZjZmODVlNGM4OGE5MTUyN2VhNGUyMjU4OTgiLCJzaWduaW5fc3RhdGUiOiJbXCJpbmtub3dubnR3a1wiXSIsInZlciI6IkV4Y2hhbmdlLkNhbGxiYWNrLlYxIiwiYXBwY3R4c2VuZGVyIjoiT3dhRG93bmxvYWRAOGJlNDUxZDQtMzQ3My00ZGEzLWE1NDktMTExYWQ1ZjQxNTZiIiwiaXNzcmluZyI6IldXIiwiYXBwY3R4Ijoie1wibXNleGNocHJvdFwiOlwib3dhXCIsXCJwdWlkXCI6XCIxMTUzOTc3MDI1Mjg0NDkyMjYxXCIsXCJzY29wZVwiOlwiT3dhRG93bmxvYWRcIixcIm9pZFwiOlwiOWU4NzkxNDYtZDQ0NC00NjhhLTg3NTItZjg1MTMzNmRjMzViXCIsXCJwcmltYXJ5c2lkXCI6XCJTLTEtNS0yMS00NTgzNjcwMjUtMjA2NDU4MTExNS0yOTUwMTc5MDc1LTEwNzQ0MjIwXCJ9IiwibmJmIjoxNjc0MjExNzUyLCJleHAiOjE2NzQyMTIzNTIsImlzcyI6IjAwMDAwMDAyLTAwMDAtMGZmMS1jZTAwLTAwMDAwMDAwMDAwMEA4YmU0NTFkNC0zNDczLTRkYTMtYTU0OS0xMTFhZDVmNDE1NmIiLCJhdWQiOiIwMDAwMDAwMi0wMDAwLTBmZjEtY2UwMC0wMDAwMDAwMDAwMDAvYXR0YWNobWVudHMub2ZmaWNlLm5ldEA4YmU0NTFkNC0zNDczLTRkYTMtYTU0OS0xMTFhZDVmNDE1NmIiLCJoYXBwIjoib3dhIn0.tQpyh5ociSbiLqq6CGxXT4reOewPahLlkwjLwzvG459TL62KCn7YZIf40Wf9hOiyUAxKy1wMjuFK6oAtkYQnt0SIAO9nb6BfBnO5icLceEvPssPNrgd6Bdq3lGbO4iSWOfO9C0lZpBRvA-hO4D6JynLkoalhR6YBwhY-rKAknomxZ5c93joU7EUZ9xqpyxWyVlduQ-QdDk2AgQ-MDN1O3c1W02jPug734FpjH39TMpew60YpDjx8QSB9m83AwRidHXHbsxTMkwuXynNntYPGfA43gVGvVd-xt9DcfD7ImrWNOrHlalAzcBugHQGocjjlBcGuzKVLdEHij-RESsFiwg&amp;X-OWA-CANARY=DoFZh8DD-0Sx0fNd7sUagnDSwYnU-toYHqUXLgq4DIhLnG_8H-g89wRQ6T2i8BR-oHgw99CSv2U.&amp;owa=outlook.office.com&amp;scriptVer=20230113006.04&amp;animation=true"/>
          <p:cNvPicPr>
            <a:picLocks noChangeAspect="1" noChangeArrowheads="1"/>
          </p:cNvPicPr>
          <p:nvPr/>
        </p:nvPicPr>
        <p:blipFill rotWithShape="1">
          <a:blip r:embed="rId2">
            <a:extLst>
              <a:ext uri="{28A0092B-C50C-407E-A947-70E740481C1C}">
                <a14:useLocalDpi xmlns:a14="http://schemas.microsoft.com/office/drawing/2010/main" val="0"/>
              </a:ext>
            </a:extLst>
          </a:blip>
          <a:srcRect l="12151"/>
          <a:stretch/>
        </p:blipFill>
        <p:spPr bwMode="auto">
          <a:xfrm rot="16200000">
            <a:off x="3695473" y="576609"/>
            <a:ext cx="3655462" cy="553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86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7" ma:contentTypeDescription="Create a new document." ma:contentTypeScope="" ma:versionID="48b29fa8638abee717d1fdd10b1328d1">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e44dfcf108e842c73ed980802cedbc8a"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A651E3-7BC4-4FB4-A3F4-3C97D6EE65C2}">
  <ds:schemaRefs>
    <ds:schemaRef ds:uri="http://schemas.microsoft.com/office/2006/metadata/properties"/>
    <ds:schemaRef ds:uri="http://schemas.microsoft.com/office/infopath/2007/PartnerControls"/>
    <ds:schemaRef ds:uri="070f71ce-64c7-4b17-bb6b-21ebf0c68387"/>
    <ds:schemaRef ds:uri="8c49430d-f190-4cd8-83c3-84bb6a3d29af"/>
  </ds:schemaRefs>
</ds:datastoreItem>
</file>

<file path=customXml/itemProps2.xml><?xml version="1.0" encoding="utf-8"?>
<ds:datastoreItem xmlns:ds="http://schemas.openxmlformats.org/officeDocument/2006/customXml" ds:itemID="{FDD264BA-C487-4675-8E3D-EE6A9D25A91E}">
  <ds:schemaRefs>
    <ds:schemaRef ds:uri="http://schemas.microsoft.com/sharepoint/v3/contenttype/forms"/>
  </ds:schemaRefs>
</ds:datastoreItem>
</file>

<file path=customXml/itemProps3.xml><?xml version="1.0" encoding="utf-8"?>
<ds:datastoreItem xmlns:ds="http://schemas.openxmlformats.org/officeDocument/2006/customXml" ds:itemID="{E593B4E4-2B2D-4D36-8D96-811285B58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f71ce-64c7-4b17-bb6b-21ebf0c68387"/>
    <ds:schemaRef ds:uri="8c49430d-f190-4cd8-83c3-84bb6a3d2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339</TotalTime>
  <Words>785</Words>
  <Application>Microsoft Office PowerPoint</Application>
  <PresentationFormat>Widescreen</PresentationFormat>
  <Paragraphs>43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McVay, Catherine</dc:creator>
  <cp:lastModifiedBy>McVay, Catherine</cp:lastModifiedBy>
  <cp:revision>16</cp:revision>
  <dcterms:created xsi:type="dcterms:W3CDTF">2023-01-20T10:20:40Z</dcterms:created>
  <dcterms:modified xsi:type="dcterms:W3CDTF">2023-01-20T16:10:02Z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MediaServiceImageTags">
    <vt:lpwstr/>
  </property>
</Properties>
</file>