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1C66EC-E9D5-428C-816E-8E49EB7FE6D8}" type="datetimeFigureOut">
              <a:rPr lang="en-GB" smtClean="0"/>
              <a:t>22/01/2023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239924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C66EC-E9D5-428C-816E-8E49EB7FE6D8}" type="datetimeFigureOut">
              <a:rPr lang="en-GB" smtClean="0"/>
              <a:t>22/01/2023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41278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C66EC-E9D5-428C-816E-8E49EB7FE6D8}" type="datetimeFigureOut">
              <a:rPr lang="en-GB" smtClean="0"/>
              <a:t>22/01/2023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236766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C66EC-E9D5-428C-816E-8E49EB7FE6D8}" type="datetimeFigureOut">
              <a:rPr lang="en-GB" smtClean="0"/>
              <a:t>22/01/2023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376452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1C66EC-E9D5-428C-816E-8E49EB7FE6D8}" type="datetimeFigureOut">
              <a:rPr lang="en-GB" smtClean="0"/>
              <a:t>22/01/2023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80177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1C66EC-E9D5-428C-816E-8E49EB7FE6D8}" type="datetimeFigureOut">
              <a:rPr lang="en-GB" smtClean="0"/>
              <a:t>22/01/2023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21861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1C66EC-E9D5-428C-816E-8E49EB7FE6D8}" type="datetimeFigureOut">
              <a:rPr lang="en-GB" smtClean="0"/>
              <a:t>22/01/2023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6236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1C66EC-E9D5-428C-816E-8E49EB7FE6D8}" type="datetimeFigureOut">
              <a:rPr lang="en-GB" smtClean="0"/>
              <a:t>22/01/2023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55768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C66EC-E9D5-428C-816E-8E49EB7FE6D8}" type="datetimeFigureOut">
              <a:rPr lang="en-GB" smtClean="0"/>
              <a:t>22/01/2023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259243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1C66EC-E9D5-428C-816E-8E49EB7FE6D8}" type="datetimeFigureOut">
              <a:rPr lang="en-GB" smtClean="0"/>
              <a:t>22/01/2023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136183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1C66EC-E9D5-428C-816E-8E49EB7FE6D8}" type="datetimeFigureOut">
              <a:rPr lang="en-GB" smtClean="0"/>
              <a:t>22/01/2023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F293C5-9ECE-4800-9C95-61A4707E7583}" type="slidenum">
              <a:rPr lang="en-GB" smtClean="0"/>
              <a:t>‹#›</a:t>
            </a:fld>
            <a:endParaRPr lang="en-GB"/>
          </a:p>
        </p:txBody>
      </p:sp>
    </p:spTree>
    <p:extLst>
      <p:ext uri="{BB962C8B-B14F-4D97-AF65-F5344CB8AC3E}">
        <p14:creationId xmlns:p14="http://schemas.microsoft.com/office/powerpoint/2010/main" val="25128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C66EC-E9D5-428C-816E-8E49EB7FE6D8}" type="datetimeFigureOut">
              <a:rPr lang="en-GB" smtClean="0"/>
              <a:t>22/01/2023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293C5-9ECE-4800-9C95-61A4707E7583}" type="slidenum">
              <a:rPr lang="en-GB" smtClean="0"/>
              <a:t>‹#›</a:t>
            </a:fld>
            <a:endParaRPr lang="en-GB"/>
          </a:p>
        </p:txBody>
      </p:sp>
    </p:spTree>
    <p:extLst>
      <p:ext uri="{BB962C8B-B14F-4D97-AF65-F5344CB8AC3E}">
        <p14:creationId xmlns:p14="http://schemas.microsoft.com/office/powerpoint/2010/main" val="156149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oma.org/artists/1752"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moma.org/artists/8085"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52" y="313508"/>
            <a:ext cx="10515600" cy="1140281"/>
          </a:xfrm>
          <a:solidFill>
            <a:schemeClr val="accent1">
              <a:lumMod val="60000"/>
              <a:lumOff val="40000"/>
            </a:schemeClr>
          </a:solidFill>
        </p:spPr>
        <p:txBody>
          <a:bodyPr>
            <a:normAutofit fontScale="62500" lnSpcReduction="20000"/>
          </a:bodyPr>
          <a:lstStyle/>
          <a:p>
            <a:pPr marL="0" indent="0" fontAlgn="base">
              <a:buNone/>
            </a:pPr>
            <a:r>
              <a:rPr lang="en-GB" b="1" i="1" dirty="0" smtClean="0"/>
              <a:t>Aim: Developing Controlled textures in your observational drawings. </a:t>
            </a:r>
          </a:p>
          <a:p>
            <a:pPr marL="0" indent="0" fontAlgn="base">
              <a:buNone/>
            </a:pPr>
            <a:r>
              <a:rPr lang="en-GB" b="1" i="1" dirty="0" smtClean="0"/>
              <a:t>What </a:t>
            </a:r>
            <a:r>
              <a:rPr lang="en-GB" b="1" i="1" dirty="0"/>
              <a:t>is mark-making?</a:t>
            </a:r>
            <a:endParaRPr lang="en-GB" i="1" dirty="0"/>
          </a:p>
          <a:p>
            <a:pPr fontAlgn="base"/>
            <a:r>
              <a:rPr lang="en-GB" i="1" dirty="0"/>
              <a:t>Mark-making describes the different marks (lines, dots, patterns, and textures) we create in a work of art. </a:t>
            </a:r>
            <a:endParaRPr lang="en-GB" dirty="0"/>
          </a:p>
        </p:txBody>
      </p:sp>
      <p:sp>
        <p:nvSpPr>
          <p:cNvPr id="5" name="Rectangle 4"/>
          <p:cNvSpPr/>
          <p:nvPr/>
        </p:nvSpPr>
        <p:spPr>
          <a:xfrm>
            <a:off x="161109" y="3912888"/>
            <a:ext cx="6096000" cy="2585323"/>
          </a:xfrm>
          <a:prstGeom prst="rect">
            <a:avLst/>
          </a:prstGeom>
          <a:ln>
            <a:solidFill>
              <a:schemeClr val="accent1"/>
            </a:solidFill>
          </a:ln>
        </p:spPr>
        <p:txBody>
          <a:bodyPr>
            <a:spAutoFit/>
          </a:bodyPr>
          <a:lstStyle/>
          <a:p>
            <a:pPr fontAlgn="base"/>
            <a:r>
              <a:rPr lang="en-GB" dirty="0">
                <a:solidFill>
                  <a:srgbClr val="4B4F58"/>
                </a:solidFill>
                <a:latin typeface="Open Sans"/>
              </a:rPr>
              <a:t>Here are a variety of mark-making suggestions</a:t>
            </a:r>
          </a:p>
          <a:p>
            <a:pPr fontAlgn="base">
              <a:buFont typeface="Arial" panose="020B0604020202020204" pitchFamily="34" charset="0"/>
              <a:buChar char="•"/>
            </a:pPr>
            <a:r>
              <a:rPr lang="en-GB" dirty="0">
                <a:solidFill>
                  <a:srgbClr val="4B4F58"/>
                </a:solidFill>
                <a:latin typeface="Open Sans"/>
              </a:rPr>
              <a:t>Broken Lines</a:t>
            </a:r>
          </a:p>
          <a:p>
            <a:pPr fontAlgn="base">
              <a:buFont typeface="Arial" panose="020B0604020202020204" pitchFamily="34" charset="0"/>
              <a:buChar char="•"/>
            </a:pPr>
            <a:r>
              <a:rPr lang="en-GB" dirty="0">
                <a:solidFill>
                  <a:srgbClr val="4B4F58"/>
                </a:solidFill>
                <a:latin typeface="Open Sans"/>
              </a:rPr>
              <a:t>Scalloped Lines</a:t>
            </a:r>
          </a:p>
          <a:p>
            <a:pPr fontAlgn="base">
              <a:buFont typeface="Arial" panose="020B0604020202020204" pitchFamily="34" charset="0"/>
              <a:buChar char="•"/>
            </a:pPr>
            <a:r>
              <a:rPr lang="en-GB" dirty="0">
                <a:solidFill>
                  <a:srgbClr val="4B4F58"/>
                </a:solidFill>
                <a:latin typeface="Open Sans"/>
              </a:rPr>
              <a:t>Loops and Scribbles</a:t>
            </a:r>
          </a:p>
          <a:p>
            <a:pPr fontAlgn="base">
              <a:buFont typeface="Arial" panose="020B0604020202020204" pitchFamily="34" charset="0"/>
              <a:buChar char="•"/>
            </a:pPr>
            <a:r>
              <a:rPr lang="en-GB" dirty="0">
                <a:solidFill>
                  <a:srgbClr val="4B4F58"/>
                </a:solidFill>
                <a:latin typeface="Open Sans"/>
              </a:rPr>
              <a:t>Jagged Zigzags</a:t>
            </a:r>
          </a:p>
          <a:p>
            <a:pPr fontAlgn="base">
              <a:buFont typeface="Arial" panose="020B0604020202020204" pitchFamily="34" charset="0"/>
              <a:buChar char="•"/>
            </a:pPr>
            <a:r>
              <a:rPr lang="en-GB" dirty="0">
                <a:solidFill>
                  <a:srgbClr val="4B4F58"/>
                </a:solidFill>
                <a:latin typeface="Open Sans"/>
              </a:rPr>
              <a:t>Close Clusters</a:t>
            </a:r>
          </a:p>
          <a:p>
            <a:pPr fontAlgn="base">
              <a:buFont typeface="Arial" panose="020B0604020202020204" pitchFamily="34" charset="0"/>
              <a:buChar char="•"/>
            </a:pPr>
            <a:r>
              <a:rPr lang="en-GB" dirty="0">
                <a:solidFill>
                  <a:srgbClr val="4B4F58"/>
                </a:solidFill>
                <a:latin typeface="Open Sans"/>
              </a:rPr>
              <a:t>Loose Lines</a:t>
            </a:r>
          </a:p>
          <a:p>
            <a:pPr fontAlgn="base">
              <a:buFont typeface="Arial" panose="020B0604020202020204" pitchFamily="34" charset="0"/>
              <a:buChar char="•"/>
            </a:pPr>
            <a:r>
              <a:rPr lang="en-GB" dirty="0">
                <a:solidFill>
                  <a:srgbClr val="4B4F58"/>
                </a:solidFill>
                <a:latin typeface="Open Sans"/>
              </a:rPr>
              <a:t>Interlocking Lines</a:t>
            </a:r>
          </a:p>
          <a:p>
            <a:pPr fontAlgn="base">
              <a:buFont typeface="Arial" panose="020B0604020202020204" pitchFamily="34" charset="0"/>
              <a:buChar char="•"/>
            </a:pPr>
            <a:r>
              <a:rPr lang="en-GB" dirty="0">
                <a:solidFill>
                  <a:srgbClr val="4B4F58"/>
                </a:solidFill>
                <a:latin typeface="Open Sans"/>
              </a:rPr>
              <a:t>Dots</a:t>
            </a:r>
            <a:endParaRPr lang="en-GB" b="0" i="0" dirty="0">
              <a:solidFill>
                <a:srgbClr val="4B4F58"/>
              </a:solidFill>
              <a:effectLst/>
              <a:latin typeface="Open Sans"/>
            </a:endParaRPr>
          </a:p>
        </p:txBody>
      </p:sp>
      <p:pic>
        <p:nvPicPr>
          <p:cNvPr id="6" name="Picture 5"/>
          <p:cNvPicPr>
            <a:picLocks noChangeAspect="1"/>
          </p:cNvPicPr>
          <p:nvPr/>
        </p:nvPicPr>
        <p:blipFill rotWithShape="1">
          <a:blip r:embed="rId2"/>
          <a:srcRect l="9283" t="10834" r="11194" b="1804"/>
          <a:stretch/>
        </p:blipFill>
        <p:spPr>
          <a:xfrm>
            <a:off x="6026332" y="1821708"/>
            <a:ext cx="6165668" cy="4676503"/>
          </a:xfrm>
          <a:prstGeom prst="rect">
            <a:avLst/>
          </a:prstGeom>
        </p:spPr>
      </p:pic>
      <p:sp>
        <p:nvSpPr>
          <p:cNvPr id="7" name="Rectangle 6"/>
          <p:cNvSpPr/>
          <p:nvPr/>
        </p:nvSpPr>
        <p:spPr>
          <a:xfrm>
            <a:off x="302623" y="1806175"/>
            <a:ext cx="6096000" cy="1754326"/>
          </a:xfrm>
          <a:prstGeom prst="rect">
            <a:avLst/>
          </a:prstGeom>
          <a:ln>
            <a:solidFill>
              <a:schemeClr val="accent1"/>
            </a:solidFill>
          </a:ln>
        </p:spPr>
        <p:txBody>
          <a:bodyPr>
            <a:spAutoFit/>
          </a:bodyPr>
          <a:lstStyle/>
          <a:p>
            <a:pPr fontAlgn="base"/>
            <a:r>
              <a:rPr lang="en-GB" dirty="0">
                <a:latin typeface="Handlee"/>
              </a:rPr>
              <a:t>Practicing Variety</a:t>
            </a:r>
          </a:p>
          <a:p>
            <a:pPr fontAlgn="base">
              <a:buFont typeface="Arial" panose="020B0604020202020204" pitchFamily="34" charset="0"/>
              <a:buChar char="•"/>
            </a:pPr>
            <a:r>
              <a:rPr lang="en-GB" dirty="0">
                <a:solidFill>
                  <a:srgbClr val="4B4F58"/>
                </a:solidFill>
                <a:latin typeface="Open Sans"/>
              </a:rPr>
              <a:t>Fill the page with intersecting circles of different sizes by tracing around the edge of circular </a:t>
            </a:r>
            <a:r>
              <a:rPr lang="en-GB" dirty="0" smtClean="0">
                <a:solidFill>
                  <a:srgbClr val="4B4F58"/>
                </a:solidFill>
                <a:latin typeface="Open Sans"/>
              </a:rPr>
              <a:t>objects. Change the size of the circular objects. </a:t>
            </a:r>
            <a:endParaRPr lang="en-GB" dirty="0">
              <a:solidFill>
                <a:srgbClr val="4B4F58"/>
              </a:solidFill>
              <a:latin typeface="Open Sans"/>
            </a:endParaRPr>
          </a:p>
          <a:p>
            <a:pPr fontAlgn="base">
              <a:buFont typeface="Arial" panose="020B0604020202020204" pitchFamily="34" charset="0"/>
              <a:buChar char="•"/>
            </a:pPr>
            <a:r>
              <a:rPr lang="en-GB" dirty="0">
                <a:solidFill>
                  <a:srgbClr val="4B4F58"/>
                </a:solidFill>
                <a:latin typeface="Open Sans"/>
              </a:rPr>
              <a:t>Now fill in the circles varying the mark as you go from circle to circle.</a:t>
            </a:r>
            <a:endParaRPr lang="en-GB" b="0" i="0" dirty="0">
              <a:solidFill>
                <a:srgbClr val="4B4F58"/>
              </a:solidFill>
              <a:effectLst/>
              <a:latin typeface="Open Sans"/>
            </a:endParaRPr>
          </a:p>
        </p:txBody>
      </p:sp>
    </p:spTree>
    <p:extLst>
      <p:ext uri="{BB962C8B-B14F-4D97-AF65-F5344CB8AC3E}">
        <p14:creationId xmlns:p14="http://schemas.microsoft.com/office/powerpoint/2010/main" val="65544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226" t="20716" r="28757" b="25306"/>
          <a:stretch/>
        </p:blipFill>
        <p:spPr>
          <a:xfrm>
            <a:off x="169284" y="0"/>
            <a:ext cx="5857443" cy="3948547"/>
          </a:xfrm>
          <a:prstGeom prst="rect">
            <a:avLst/>
          </a:prstGeom>
        </p:spPr>
      </p:pic>
      <p:sp>
        <p:nvSpPr>
          <p:cNvPr id="2" name="TextBox 1"/>
          <p:cNvSpPr txBox="1"/>
          <p:nvPr/>
        </p:nvSpPr>
        <p:spPr>
          <a:xfrm>
            <a:off x="346364" y="4156363"/>
            <a:ext cx="4738254" cy="2308324"/>
          </a:xfrm>
          <a:prstGeom prst="rect">
            <a:avLst/>
          </a:prstGeom>
          <a:solidFill>
            <a:srgbClr val="FFC000"/>
          </a:solidFill>
        </p:spPr>
        <p:txBody>
          <a:bodyPr wrap="square" rtlCol="0">
            <a:spAutoFit/>
          </a:bodyPr>
          <a:lstStyle/>
          <a:p>
            <a:pPr fontAlgn="t"/>
            <a:r>
              <a:rPr lang="en-GB" b="1"/>
              <a:t>Frottage</a:t>
            </a:r>
          </a:p>
          <a:p>
            <a:pPr fontAlgn="t"/>
            <a:r>
              <a:rPr lang="en-GB"/>
              <a:t>A technique that involves rubbing pencil, graphite, chalk, crayon, or another medium onto a sheet of paper that has been placed on top of a textured object or surface. The process causes the raised portions of the surface below to be translated to the sheet. The term is derived from the French frotter, which means “to rub.”</a:t>
            </a:r>
          </a:p>
        </p:txBody>
      </p:sp>
      <p:sp>
        <p:nvSpPr>
          <p:cNvPr id="3" name="Rectangle 2"/>
          <p:cNvSpPr/>
          <p:nvPr/>
        </p:nvSpPr>
        <p:spPr>
          <a:xfrm>
            <a:off x="1165296" y="3731429"/>
            <a:ext cx="3865418" cy="923330"/>
          </a:xfrm>
          <a:prstGeom prst="rect">
            <a:avLst/>
          </a:prstGeom>
        </p:spPr>
        <p:txBody>
          <a:bodyPr wrap="square">
            <a:spAutoFit/>
          </a:bodyPr>
          <a:lstStyle/>
          <a:p>
            <a:pPr fontAlgn="t"/>
            <a:r>
              <a:rPr lang="en-GB" b="1" dirty="0">
                <a:latin typeface="inherit"/>
                <a:hlinkClick r:id="rId3"/>
              </a:rPr>
              <a:t>Max </a:t>
            </a:r>
            <a:r>
              <a:rPr lang="en-GB" b="1" dirty="0" err="1">
                <a:latin typeface="inherit"/>
                <a:hlinkClick r:id="rId3"/>
              </a:rPr>
              <a:t>Ernst</a:t>
            </a:r>
            <a:r>
              <a:rPr lang="en-GB" b="1" i="1" dirty="0" err="1">
                <a:latin typeface="inherit"/>
              </a:rPr>
              <a:t>Forest</a:t>
            </a:r>
            <a:r>
              <a:rPr lang="en-GB" b="1" i="1" dirty="0">
                <a:latin typeface="inherit"/>
              </a:rPr>
              <a:t> and Sun</a:t>
            </a:r>
            <a:r>
              <a:rPr lang="en-GB" b="1" dirty="0">
                <a:latin typeface="inherit"/>
              </a:rPr>
              <a:t>1931</a:t>
            </a:r>
            <a:endParaRPr lang="en-GB" b="1" dirty="0"/>
          </a:p>
          <a:p>
            <a:r>
              <a:rPr lang="en-GB" dirty="0"/>
              <a:t/>
            </a:r>
            <a:br>
              <a:rPr lang="en-GB" dirty="0"/>
            </a:br>
            <a:endParaRPr lang="en-GB" dirty="0"/>
          </a:p>
        </p:txBody>
      </p:sp>
      <p:sp>
        <p:nvSpPr>
          <p:cNvPr id="5" name="Rectangle 4"/>
          <p:cNvSpPr/>
          <p:nvPr/>
        </p:nvSpPr>
        <p:spPr>
          <a:xfrm>
            <a:off x="4608412" y="3683123"/>
            <a:ext cx="2890535" cy="369332"/>
          </a:xfrm>
          <a:prstGeom prst="rect">
            <a:avLst/>
          </a:prstGeom>
        </p:spPr>
        <p:txBody>
          <a:bodyPr wrap="none">
            <a:spAutoFit/>
          </a:bodyPr>
          <a:lstStyle/>
          <a:p>
            <a:r>
              <a:rPr lang="en-GB" dirty="0">
                <a:solidFill>
                  <a:srgbClr val="000000"/>
                </a:solidFill>
                <a:latin typeface="MoMA Sans"/>
              </a:rPr>
              <a:t>Graphite frottage on paper</a:t>
            </a:r>
            <a:endParaRPr lang="en-GB" dirty="0"/>
          </a:p>
        </p:txBody>
      </p:sp>
      <p:pic>
        <p:nvPicPr>
          <p:cNvPr id="6" name="Picture 5"/>
          <p:cNvPicPr>
            <a:picLocks noChangeAspect="1"/>
          </p:cNvPicPr>
          <p:nvPr/>
        </p:nvPicPr>
        <p:blipFill rotWithShape="1">
          <a:blip r:embed="rId4"/>
          <a:srcRect l="40949" t="15597" r="39706" b="13949"/>
          <a:stretch/>
        </p:blipFill>
        <p:spPr>
          <a:xfrm>
            <a:off x="8072048" y="0"/>
            <a:ext cx="3542107" cy="7252987"/>
          </a:xfrm>
          <a:prstGeom prst="rect">
            <a:avLst/>
          </a:prstGeom>
        </p:spPr>
      </p:pic>
      <p:sp>
        <p:nvSpPr>
          <p:cNvPr id="7" name="Rectangle 6"/>
          <p:cNvSpPr/>
          <p:nvPr/>
        </p:nvSpPr>
        <p:spPr>
          <a:xfrm>
            <a:off x="5270842" y="5818356"/>
            <a:ext cx="2855110" cy="646331"/>
          </a:xfrm>
          <a:prstGeom prst="rect">
            <a:avLst/>
          </a:prstGeom>
        </p:spPr>
        <p:txBody>
          <a:bodyPr wrap="square">
            <a:spAutoFit/>
          </a:bodyPr>
          <a:lstStyle/>
          <a:p>
            <a:pPr fontAlgn="t"/>
            <a:r>
              <a:rPr lang="en-GB" b="1" dirty="0">
                <a:solidFill>
                  <a:srgbClr val="000000"/>
                </a:solidFill>
                <a:latin typeface="inherit"/>
                <a:hlinkClick r:id="rId5"/>
              </a:rPr>
              <a:t>Sari </a:t>
            </a:r>
            <a:r>
              <a:rPr lang="en-GB" b="1" dirty="0" err="1">
                <a:solidFill>
                  <a:srgbClr val="000000"/>
                </a:solidFill>
                <a:latin typeface="inherit"/>
                <a:hlinkClick r:id="rId5"/>
              </a:rPr>
              <a:t>Dienes</a:t>
            </a:r>
            <a:r>
              <a:rPr lang="en-GB" b="1" i="1" dirty="0" err="1">
                <a:solidFill>
                  <a:srgbClr val="000000"/>
                </a:solidFill>
                <a:latin typeface="inherit"/>
              </a:rPr>
              <a:t>Soho</a:t>
            </a:r>
            <a:r>
              <a:rPr lang="en-GB" b="1" i="1" dirty="0">
                <a:solidFill>
                  <a:srgbClr val="000000"/>
                </a:solidFill>
                <a:latin typeface="inherit"/>
              </a:rPr>
              <a:t> </a:t>
            </a:r>
            <a:r>
              <a:rPr lang="en-GB" b="1" i="1" dirty="0" err="1">
                <a:solidFill>
                  <a:srgbClr val="000000"/>
                </a:solidFill>
                <a:latin typeface="inherit"/>
              </a:rPr>
              <a:t>Sidewalk</a:t>
            </a:r>
            <a:r>
              <a:rPr lang="en-GB" b="1" dirty="0" err="1">
                <a:solidFill>
                  <a:srgbClr val="000000"/>
                </a:solidFill>
                <a:latin typeface="inherit"/>
              </a:rPr>
              <a:t>c</a:t>
            </a:r>
            <a:r>
              <a:rPr lang="en-GB" b="1" dirty="0">
                <a:solidFill>
                  <a:srgbClr val="000000"/>
                </a:solidFill>
                <a:latin typeface="inherit"/>
              </a:rPr>
              <a:t>. 1953–55</a:t>
            </a:r>
            <a:endParaRPr lang="en-GB" b="1" i="0" dirty="0">
              <a:solidFill>
                <a:srgbClr val="000000"/>
              </a:solidFill>
              <a:effectLst/>
              <a:latin typeface="MoMA Sans"/>
            </a:endParaRPr>
          </a:p>
        </p:txBody>
      </p:sp>
      <p:sp>
        <p:nvSpPr>
          <p:cNvPr id="8" name="Rectangle 7"/>
          <p:cNvSpPr/>
          <p:nvPr/>
        </p:nvSpPr>
        <p:spPr>
          <a:xfrm>
            <a:off x="5442387" y="6464687"/>
            <a:ext cx="2360583" cy="369332"/>
          </a:xfrm>
          <a:prstGeom prst="rect">
            <a:avLst/>
          </a:prstGeom>
        </p:spPr>
        <p:txBody>
          <a:bodyPr wrap="none">
            <a:spAutoFit/>
          </a:bodyPr>
          <a:lstStyle/>
          <a:p>
            <a:r>
              <a:rPr lang="en-GB" dirty="0">
                <a:solidFill>
                  <a:srgbClr val="000000"/>
                </a:solidFill>
                <a:latin typeface="MoMA Sans"/>
              </a:rPr>
              <a:t>Ink rubbing on </a:t>
            </a:r>
            <a:r>
              <a:rPr lang="en-GB" dirty="0" err="1">
                <a:solidFill>
                  <a:srgbClr val="000000"/>
                </a:solidFill>
                <a:latin typeface="MoMA Sans"/>
              </a:rPr>
              <a:t>Webril</a:t>
            </a:r>
            <a:endParaRPr lang="en-GB" dirty="0"/>
          </a:p>
        </p:txBody>
      </p:sp>
      <p:sp>
        <p:nvSpPr>
          <p:cNvPr id="9" name="TextBox 8"/>
          <p:cNvSpPr txBox="1"/>
          <p:nvPr/>
        </p:nvSpPr>
        <p:spPr>
          <a:xfrm>
            <a:off x="346364" y="277091"/>
            <a:ext cx="5527963" cy="369332"/>
          </a:xfrm>
          <a:prstGeom prst="rect">
            <a:avLst/>
          </a:prstGeom>
          <a:solidFill>
            <a:srgbClr val="FFC000"/>
          </a:solidFill>
        </p:spPr>
        <p:txBody>
          <a:bodyPr wrap="square" rtlCol="0">
            <a:spAutoFit/>
          </a:bodyPr>
          <a:lstStyle/>
          <a:p>
            <a:r>
              <a:rPr lang="en-GB" dirty="0" smtClean="0"/>
              <a:t>Creating texture rubbings from found objects </a:t>
            </a:r>
            <a:endParaRPr lang="en-GB" dirty="0"/>
          </a:p>
        </p:txBody>
      </p:sp>
    </p:spTree>
    <p:extLst>
      <p:ext uri="{BB962C8B-B14F-4D97-AF65-F5344CB8AC3E}">
        <p14:creationId xmlns:p14="http://schemas.microsoft.com/office/powerpoint/2010/main" val="51720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1979" y="-130628"/>
            <a:ext cx="4547392" cy="9202475"/>
          </a:xfrm>
          <a:prstGeom prst="rect">
            <a:avLst/>
          </a:prstGeom>
        </p:spPr>
      </p:pic>
      <p:sp>
        <p:nvSpPr>
          <p:cNvPr id="2" name="TextBox 1"/>
          <p:cNvSpPr txBox="1"/>
          <p:nvPr/>
        </p:nvSpPr>
        <p:spPr>
          <a:xfrm>
            <a:off x="372844" y="304983"/>
            <a:ext cx="5943600" cy="4708981"/>
          </a:xfrm>
          <a:prstGeom prst="rect">
            <a:avLst/>
          </a:prstGeom>
          <a:solidFill>
            <a:srgbClr val="FFC000"/>
          </a:solidFill>
        </p:spPr>
        <p:txBody>
          <a:bodyPr wrap="square" rtlCol="0">
            <a:spAutoFit/>
          </a:bodyPr>
          <a:lstStyle/>
          <a:p>
            <a:r>
              <a:rPr lang="en-GB" sz="2400" dirty="0" smtClean="0"/>
              <a:t>Create a series of surface rubbings (frottage technique from previous slide) </a:t>
            </a:r>
            <a:endParaRPr lang="en-GB" sz="2400" dirty="0"/>
          </a:p>
          <a:p>
            <a:endParaRPr lang="en-GB" sz="2400" dirty="0"/>
          </a:p>
          <a:p>
            <a:r>
              <a:rPr lang="en-GB" sz="2400" dirty="0" smtClean="0"/>
              <a:t>Experiments can be cut up and rearranged together if you wish. </a:t>
            </a:r>
          </a:p>
          <a:p>
            <a:endParaRPr lang="en-GB" sz="2400" dirty="0"/>
          </a:p>
          <a:p>
            <a:endParaRPr lang="en-GB" sz="2400" dirty="0" smtClean="0"/>
          </a:p>
          <a:p>
            <a:r>
              <a:rPr lang="en-GB" sz="2400" u="sng" dirty="0" smtClean="0"/>
              <a:t>Materials: </a:t>
            </a:r>
          </a:p>
          <a:p>
            <a:r>
              <a:rPr lang="en-GB" sz="2400" dirty="0" smtClean="0"/>
              <a:t>Oil pastel </a:t>
            </a:r>
          </a:p>
          <a:p>
            <a:r>
              <a:rPr lang="en-GB" sz="2400" dirty="0" smtClean="0"/>
              <a:t>Charcoal stick  </a:t>
            </a:r>
          </a:p>
          <a:p>
            <a:r>
              <a:rPr lang="en-GB" sz="2400" dirty="0" smtClean="0"/>
              <a:t>Crayon </a:t>
            </a:r>
          </a:p>
          <a:p>
            <a:endParaRPr lang="en-GB" dirty="0"/>
          </a:p>
          <a:p>
            <a:endParaRPr lang="en-GB" dirty="0"/>
          </a:p>
        </p:txBody>
      </p:sp>
      <p:pic>
        <p:nvPicPr>
          <p:cNvPr id="4" name="Picture 3"/>
          <p:cNvPicPr>
            <a:picLocks noChangeAspect="1"/>
          </p:cNvPicPr>
          <p:nvPr/>
        </p:nvPicPr>
        <p:blipFill>
          <a:blip r:embed="rId3"/>
          <a:stretch>
            <a:fillRect/>
          </a:stretch>
        </p:blipFill>
        <p:spPr>
          <a:xfrm>
            <a:off x="8436966" y="3503917"/>
            <a:ext cx="3865869" cy="2921877"/>
          </a:xfrm>
          <a:prstGeom prst="rect">
            <a:avLst/>
          </a:prstGeom>
        </p:spPr>
      </p:pic>
      <p:sp>
        <p:nvSpPr>
          <p:cNvPr id="5" name="TextBox 4"/>
          <p:cNvSpPr txBox="1"/>
          <p:nvPr/>
        </p:nvSpPr>
        <p:spPr>
          <a:xfrm>
            <a:off x="2361240" y="4012522"/>
            <a:ext cx="2092037" cy="2308324"/>
          </a:xfrm>
          <a:prstGeom prst="rect">
            <a:avLst/>
          </a:prstGeom>
          <a:solidFill>
            <a:schemeClr val="tx2">
              <a:lumMod val="40000"/>
              <a:lumOff val="60000"/>
            </a:schemeClr>
          </a:solidFill>
        </p:spPr>
        <p:txBody>
          <a:bodyPr wrap="square" rtlCol="0">
            <a:spAutoFit/>
          </a:bodyPr>
          <a:lstStyle/>
          <a:p>
            <a:r>
              <a:rPr lang="en-GB" dirty="0" smtClean="0"/>
              <a:t>Textures Suggested: </a:t>
            </a:r>
          </a:p>
          <a:p>
            <a:r>
              <a:rPr lang="en-GB" dirty="0" smtClean="0"/>
              <a:t>Tin cans </a:t>
            </a:r>
          </a:p>
          <a:p>
            <a:r>
              <a:rPr lang="en-GB" dirty="0" smtClean="0"/>
              <a:t>Fabrics </a:t>
            </a:r>
          </a:p>
          <a:p>
            <a:r>
              <a:rPr lang="en-GB" dirty="0" smtClean="0"/>
              <a:t>Wall papers </a:t>
            </a:r>
          </a:p>
          <a:p>
            <a:r>
              <a:rPr lang="en-GB" dirty="0" smtClean="0"/>
              <a:t>Bark </a:t>
            </a:r>
          </a:p>
          <a:p>
            <a:r>
              <a:rPr lang="en-GB" dirty="0" smtClean="0"/>
              <a:t>Trees </a:t>
            </a:r>
          </a:p>
          <a:p>
            <a:r>
              <a:rPr lang="en-GB" dirty="0" smtClean="0"/>
              <a:t>Coins </a:t>
            </a:r>
          </a:p>
          <a:p>
            <a:endParaRPr lang="en-GB" dirty="0" smtClean="0"/>
          </a:p>
        </p:txBody>
      </p:sp>
      <p:pic>
        <p:nvPicPr>
          <p:cNvPr id="6" name="Picture 5"/>
          <p:cNvPicPr>
            <a:picLocks noChangeAspect="1"/>
          </p:cNvPicPr>
          <p:nvPr/>
        </p:nvPicPr>
        <p:blipFill>
          <a:blip r:embed="rId4"/>
          <a:stretch>
            <a:fillRect/>
          </a:stretch>
        </p:blipFill>
        <p:spPr>
          <a:xfrm>
            <a:off x="4888812" y="4012522"/>
            <a:ext cx="3541821" cy="2709862"/>
          </a:xfrm>
          <a:prstGeom prst="rect">
            <a:avLst/>
          </a:prstGeom>
        </p:spPr>
      </p:pic>
    </p:spTree>
    <p:extLst>
      <p:ext uri="{BB962C8B-B14F-4D97-AF65-F5344CB8AC3E}">
        <p14:creationId xmlns:p14="http://schemas.microsoft.com/office/powerpoint/2010/main" val="60168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7" ma:contentTypeDescription="Create a new document." ma:contentTypeScope="" ma:versionID="48b29fa8638abee717d1fdd10b1328d1">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44dfcf108e842c73ed980802cedbc8a"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80CCDA84-C1EA-40BF-BA12-55233F846667}"/>
</file>

<file path=customXml/itemProps2.xml><?xml version="1.0" encoding="utf-8"?>
<ds:datastoreItem xmlns:ds="http://schemas.openxmlformats.org/officeDocument/2006/customXml" ds:itemID="{FCFB9DCB-5EA7-4E1D-96C0-30E6602739FD}"/>
</file>

<file path=customXml/itemProps3.xml><?xml version="1.0" encoding="utf-8"?>
<ds:datastoreItem xmlns:ds="http://schemas.openxmlformats.org/officeDocument/2006/customXml" ds:itemID="{CBCBEFC9-BCAE-47A2-A694-4593DDDBB1B9}"/>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Calibri Light</vt:lpstr>
      <vt:lpstr>Handlee</vt:lpstr>
      <vt:lpstr>inherit</vt:lpstr>
      <vt:lpstr>MoMA Sans</vt:lpstr>
      <vt:lpstr>Open Sans</vt:lpstr>
      <vt:lpstr>Office Theme</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Tait, Kathrine</dc:creator>
  <cp:lastModifiedBy>Tait, Kathrine</cp:lastModifiedBy>
  <cp:revision>1</cp:revision>
  <dcterms:created xsi:type="dcterms:W3CDTF">2023-01-22T21:37:52Z</dcterms:created>
  <dcterms:modified xsi:type="dcterms:W3CDTF">2023-01-22T21:38:15Z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