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7" r:id="rId2"/>
    <p:sldId id="258" r:id="rId3"/>
    <p:sldId id="259" r:id="rId4"/>
    <p:sldId id="260" r:id="rId5"/>
    <p:sldId id="261" r:id="rId6"/>
    <p:sldId id="262" r:id="rId7"/>
    <p:sldId id="263"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17"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customXml" Target="../customXml/item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72467-B237-4904-A8CA-9F7273F523BB}" type="datetimeFigureOut">
              <a:rPr lang="en-GB" smtClean="0"/>
              <a:t>22/01/2023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30053B-28D6-4017-A1FC-0F97F6D4A836}" type="slidenum">
              <a:rPr lang="en-GB" smtClean="0"/>
              <a:t>‹#›</a:t>
            </a:fld>
            <a:endParaRPr lang="en-GB"/>
          </a:p>
        </p:txBody>
      </p:sp>
    </p:spTree>
    <p:extLst>
      <p:ext uri="{BB962C8B-B14F-4D97-AF65-F5344CB8AC3E}">
        <p14:creationId xmlns:p14="http://schemas.microsoft.com/office/powerpoint/2010/main" val="1071225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d3a937eb6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d3a937eb6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304495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BE46F1A-83D9-4640-8D62-C71C5251C143}" type="datetimeFigureOut">
              <a:rPr lang="en-GB" smtClean="0"/>
              <a:t>22/01/2023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EBFB3A-C63E-4271-A843-2076918D152C}" type="slidenum">
              <a:rPr lang="en-GB" smtClean="0"/>
              <a:t>‹#›</a:t>
            </a:fld>
            <a:endParaRPr lang="en-GB"/>
          </a:p>
        </p:txBody>
      </p:sp>
    </p:spTree>
    <p:extLst>
      <p:ext uri="{BB962C8B-B14F-4D97-AF65-F5344CB8AC3E}">
        <p14:creationId xmlns:p14="http://schemas.microsoft.com/office/powerpoint/2010/main" val="3061222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BE46F1A-83D9-4640-8D62-C71C5251C143}" type="datetimeFigureOut">
              <a:rPr lang="en-GB" smtClean="0"/>
              <a:t>22/01/2023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EBFB3A-C63E-4271-A843-2076918D152C}" type="slidenum">
              <a:rPr lang="en-GB" smtClean="0"/>
              <a:t>‹#›</a:t>
            </a:fld>
            <a:endParaRPr lang="en-GB"/>
          </a:p>
        </p:txBody>
      </p:sp>
    </p:spTree>
    <p:extLst>
      <p:ext uri="{BB962C8B-B14F-4D97-AF65-F5344CB8AC3E}">
        <p14:creationId xmlns:p14="http://schemas.microsoft.com/office/powerpoint/2010/main" val="2384378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BE46F1A-83D9-4640-8D62-C71C5251C143}" type="datetimeFigureOut">
              <a:rPr lang="en-GB" smtClean="0"/>
              <a:t>22/01/2023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EBFB3A-C63E-4271-A843-2076918D152C}" type="slidenum">
              <a:rPr lang="en-GB" smtClean="0"/>
              <a:t>‹#›</a:t>
            </a:fld>
            <a:endParaRPr lang="en-GB"/>
          </a:p>
        </p:txBody>
      </p:sp>
    </p:spTree>
    <p:extLst>
      <p:ext uri="{BB962C8B-B14F-4D97-AF65-F5344CB8AC3E}">
        <p14:creationId xmlns:p14="http://schemas.microsoft.com/office/powerpoint/2010/main" val="35963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28949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BE46F1A-83D9-4640-8D62-C71C5251C143}" type="datetimeFigureOut">
              <a:rPr lang="en-GB" smtClean="0"/>
              <a:t>22/01/2023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EBFB3A-C63E-4271-A843-2076918D152C}" type="slidenum">
              <a:rPr lang="en-GB" smtClean="0"/>
              <a:t>‹#›</a:t>
            </a:fld>
            <a:endParaRPr lang="en-GB"/>
          </a:p>
        </p:txBody>
      </p:sp>
    </p:spTree>
    <p:extLst>
      <p:ext uri="{BB962C8B-B14F-4D97-AF65-F5344CB8AC3E}">
        <p14:creationId xmlns:p14="http://schemas.microsoft.com/office/powerpoint/2010/main" val="805100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BE46F1A-83D9-4640-8D62-C71C5251C143}" type="datetimeFigureOut">
              <a:rPr lang="en-GB" smtClean="0"/>
              <a:t>22/01/2023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EBFB3A-C63E-4271-A843-2076918D152C}" type="slidenum">
              <a:rPr lang="en-GB" smtClean="0"/>
              <a:t>‹#›</a:t>
            </a:fld>
            <a:endParaRPr lang="en-GB"/>
          </a:p>
        </p:txBody>
      </p:sp>
    </p:spTree>
    <p:extLst>
      <p:ext uri="{BB962C8B-B14F-4D97-AF65-F5344CB8AC3E}">
        <p14:creationId xmlns:p14="http://schemas.microsoft.com/office/powerpoint/2010/main" val="2696438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BE46F1A-83D9-4640-8D62-C71C5251C143}" type="datetimeFigureOut">
              <a:rPr lang="en-GB" smtClean="0"/>
              <a:t>22/01/2023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EBFB3A-C63E-4271-A843-2076918D152C}" type="slidenum">
              <a:rPr lang="en-GB" smtClean="0"/>
              <a:t>‹#›</a:t>
            </a:fld>
            <a:endParaRPr lang="en-GB"/>
          </a:p>
        </p:txBody>
      </p:sp>
    </p:spTree>
    <p:extLst>
      <p:ext uri="{BB962C8B-B14F-4D97-AF65-F5344CB8AC3E}">
        <p14:creationId xmlns:p14="http://schemas.microsoft.com/office/powerpoint/2010/main" val="3991005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BE46F1A-83D9-4640-8D62-C71C5251C143}" type="datetimeFigureOut">
              <a:rPr lang="en-GB" smtClean="0"/>
              <a:t>22/01/2023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5EBFB3A-C63E-4271-A843-2076918D152C}" type="slidenum">
              <a:rPr lang="en-GB" smtClean="0"/>
              <a:t>‹#›</a:t>
            </a:fld>
            <a:endParaRPr lang="en-GB"/>
          </a:p>
        </p:txBody>
      </p:sp>
    </p:spTree>
    <p:extLst>
      <p:ext uri="{BB962C8B-B14F-4D97-AF65-F5344CB8AC3E}">
        <p14:creationId xmlns:p14="http://schemas.microsoft.com/office/powerpoint/2010/main" val="1885686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BE46F1A-83D9-4640-8D62-C71C5251C143}" type="datetimeFigureOut">
              <a:rPr lang="en-GB" smtClean="0"/>
              <a:t>22/01/2023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5EBFB3A-C63E-4271-A843-2076918D152C}" type="slidenum">
              <a:rPr lang="en-GB" smtClean="0"/>
              <a:t>‹#›</a:t>
            </a:fld>
            <a:endParaRPr lang="en-GB"/>
          </a:p>
        </p:txBody>
      </p:sp>
    </p:spTree>
    <p:extLst>
      <p:ext uri="{BB962C8B-B14F-4D97-AF65-F5344CB8AC3E}">
        <p14:creationId xmlns:p14="http://schemas.microsoft.com/office/powerpoint/2010/main" val="947922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E46F1A-83D9-4640-8D62-C71C5251C143}" type="datetimeFigureOut">
              <a:rPr lang="en-GB" smtClean="0"/>
              <a:t>22/01/2023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5EBFB3A-C63E-4271-A843-2076918D152C}" type="slidenum">
              <a:rPr lang="en-GB" smtClean="0"/>
              <a:t>‹#›</a:t>
            </a:fld>
            <a:endParaRPr lang="en-GB"/>
          </a:p>
        </p:txBody>
      </p:sp>
    </p:spTree>
    <p:extLst>
      <p:ext uri="{BB962C8B-B14F-4D97-AF65-F5344CB8AC3E}">
        <p14:creationId xmlns:p14="http://schemas.microsoft.com/office/powerpoint/2010/main" val="2118866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BE46F1A-83D9-4640-8D62-C71C5251C143}" type="datetimeFigureOut">
              <a:rPr lang="en-GB" smtClean="0"/>
              <a:t>22/01/2023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EBFB3A-C63E-4271-A843-2076918D152C}" type="slidenum">
              <a:rPr lang="en-GB" smtClean="0"/>
              <a:t>‹#›</a:t>
            </a:fld>
            <a:endParaRPr lang="en-GB"/>
          </a:p>
        </p:txBody>
      </p:sp>
    </p:spTree>
    <p:extLst>
      <p:ext uri="{BB962C8B-B14F-4D97-AF65-F5344CB8AC3E}">
        <p14:creationId xmlns:p14="http://schemas.microsoft.com/office/powerpoint/2010/main" val="3092659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BE46F1A-83D9-4640-8D62-C71C5251C143}" type="datetimeFigureOut">
              <a:rPr lang="en-GB" smtClean="0"/>
              <a:t>22/01/2023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EBFB3A-C63E-4271-A843-2076918D152C}" type="slidenum">
              <a:rPr lang="en-GB" smtClean="0"/>
              <a:t>‹#›</a:t>
            </a:fld>
            <a:endParaRPr lang="en-GB"/>
          </a:p>
        </p:txBody>
      </p:sp>
    </p:spTree>
    <p:extLst>
      <p:ext uri="{BB962C8B-B14F-4D97-AF65-F5344CB8AC3E}">
        <p14:creationId xmlns:p14="http://schemas.microsoft.com/office/powerpoint/2010/main" val="2699889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E46F1A-83D9-4640-8D62-C71C5251C143}" type="datetimeFigureOut">
              <a:rPr lang="en-GB" smtClean="0"/>
              <a:t>22/01/2023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EBFB3A-C63E-4271-A843-2076918D152C}" type="slidenum">
              <a:rPr lang="en-GB" smtClean="0"/>
              <a:t>‹#›</a:t>
            </a:fld>
            <a:endParaRPr lang="en-GB"/>
          </a:p>
        </p:txBody>
      </p:sp>
    </p:spTree>
    <p:extLst>
      <p:ext uri="{BB962C8B-B14F-4D97-AF65-F5344CB8AC3E}">
        <p14:creationId xmlns:p14="http://schemas.microsoft.com/office/powerpoint/2010/main" val="2262390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GRTsMJNcHFw" TargetMode="External"/><Relationship Id="rId7" Type="http://schemas.openxmlformats.org/officeDocument/2006/relationships/image" Target="../media/image2.png"/><Relationship Id="rId2" Type="http://schemas.openxmlformats.org/officeDocument/2006/relationships/hyperlink" Target="https://www.youtube.com/watch?v=UhB0U6OUPIM"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www.google.com/search?safe=active&amp;rlz=1C1GCEV_enGB999GB999&amp;source=lnms&amp;tbm=vid&amp;sa=X&amp;ved=2ahUKEwi35aHR9tX8AhVQQ8AKHeq_D90Q_AUoA3oECAEQBQ&amp;q=georges%20braque%20videos&amp;biw=1366&amp;bih=657&amp;dpr=1#fpstate=ive&amp;vld=cid:6510d548,vid:41lwD-mx4ws" TargetMode="External"/><Relationship Id="rId4" Type="http://schemas.openxmlformats.org/officeDocument/2006/relationships/hyperlink" Target="https://www.google.com/search?safe=active&amp;rlz=1C1GCEV_enGB999GB999&amp;source=lnms&amp;tbm=vid&amp;sa=X&amp;ved=2ahUKEwi35aHR9tX8AhVQQ8AKHeq_D90Q_AUoA3oECAEQBQ&amp;q=georges%20braque%20videos&amp;biw=1366&amp;bih=657&amp;dpr=1#fpstate=ive&amp;vld=cid:a4f37455,vid:72MCQWzyD4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hyperlink" Target="http://belin.es/" TargetMode="External"/><Relationship Id="rId2" Type="http://schemas.openxmlformats.org/officeDocument/2006/relationships/hyperlink" Target="https://www.thisiscolossal.com/2017/01/murals-and-paintings-by-belin/" TargetMode="Externa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518" y="0"/>
            <a:ext cx="4476614" cy="745218"/>
          </a:xfrm>
          <a:ln>
            <a:solidFill>
              <a:schemeClr val="accent1"/>
            </a:solidFill>
          </a:ln>
        </p:spPr>
        <p:txBody>
          <a:bodyPr/>
          <a:lstStyle/>
          <a:p>
            <a:r>
              <a:rPr lang="en-GB" dirty="0" smtClean="0"/>
              <a:t>Exploring an Artist </a:t>
            </a:r>
            <a:endParaRPr lang="en-GB" dirty="0"/>
          </a:p>
        </p:txBody>
      </p:sp>
      <p:sp>
        <p:nvSpPr>
          <p:cNvPr id="3" name="Content Placeholder 2"/>
          <p:cNvSpPr>
            <a:spLocks noGrp="1"/>
          </p:cNvSpPr>
          <p:nvPr>
            <p:ph idx="1"/>
          </p:nvPr>
        </p:nvSpPr>
        <p:spPr>
          <a:xfrm>
            <a:off x="7989908" y="182879"/>
            <a:ext cx="3666718" cy="5745889"/>
          </a:xfrm>
          <a:solidFill>
            <a:schemeClr val="accent2"/>
          </a:solidFill>
        </p:spPr>
        <p:txBody>
          <a:bodyPr>
            <a:normAutofit fontScale="47500" lnSpcReduction="20000"/>
          </a:bodyPr>
          <a:lstStyle/>
          <a:p>
            <a:pPr marL="0" indent="0">
              <a:buNone/>
            </a:pPr>
            <a:r>
              <a:rPr lang="en-GB" dirty="0" smtClean="0"/>
              <a:t>Task 1: Take a look at the video to build up a greater understanding of the Cubist movement. </a:t>
            </a:r>
          </a:p>
          <a:p>
            <a:pPr marL="0" indent="0">
              <a:buNone/>
            </a:pPr>
            <a:r>
              <a:rPr lang="en-GB" dirty="0" smtClean="0"/>
              <a:t>TATE VIDEOS: Cubism and how it was born </a:t>
            </a:r>
          </a:p>
          <a:p>
            <a:pPr marL="0" indent="0">
              <a:buNone/>
            </a:pPr>
            <a:r>
              <a:rPr lang="en-GB" dirty="0">
                <a:hlinkClick r:id="rId2"/>
              </a:rPr>
              <a:t>https://</a:t>
            </a:r>
            <a:r>
              <a:rPr lang="en-GB" dirty="0" smtClean="0">
                <a:hlinkClick r:id="rId2"/>
              </a:rPr>
              <a:t>www.youtube.com/watch?v=UhB0U6OUPIM</a:t>
            </a:r>
            <a:endParaRPr lang="en-GB" dirty="0" smtClean="0"/>
          </a:p>
          <a:p>
            <a:pPr marL="0" indent="0">
              <a:buNone/>
            </a:pPr>
            <a:endParaRPr lang="en-GB" dirty="0"/>
          </a:p>
          <a:p>
            <a:pPr marL="0" indent="0">
              <a:buNone/>
            </a:pPr>
            <a:r>
              <a:rPr lang="en-GB" dirty="0" smtClean="0"/>
              <a:t>Extra Sources Videos. </a:t>
            </a:r>
          </a:p>
          <a:p>
            <a:pPr marL="0" indent="0">
              <a:buNone/>
            </a:pPr>
            <a:r>
              <a:rPr lang="en-GB" dirty="0" smtClean="0"/>
              <a:t>Pablo Picasso </a:t>
            </a:r>
          </a:p>
          <a:p>
            <a:pPr marL="0" indent="0">
              <a:buNone/>
            </a:pPr>
            <a:r>
              <a:rPr lang="en-GB" dirty="0">
                <a:hlinkClick r:id="rId3"/>
              </a:rPr>
              <a:t>https://</a:t>
            </a:r>
            <a:r>
              <a:rPr lang="en-GB" dirty="0" smtClean="0">
                <a:hlinkClick r:id="rId3"/>
              </a:rPr>
              <a:t>www.youtube.com/watch?v=GRTsMJNcHFw</a:t>
            </a:r>
            <a:endParaRPr lang="en-GB" dirty="0" smtClean="0"/>
          </a:p>
          <a:p>
            <a:pPr marL="0" indent="0">
              <a:buNone/>
            </a:pPr>
            <a:endParaRPr lang="en-GB" dirty="0" smtClean="0"/>
          </a:p>
          <a:p>
            <a:pPr marL="0" indent="0">
              <a:buNone/>
            </a:pPr>
            <a:r>
              <a:rPr lang="en-GB" dirty="0" smtClean="0"/>
              <a:t>George Braque </a:t>
            </a:r>
            <a:endParaRPr lang="en-GB" dirty="0"/>
          </a:p>
          <a:p>
            <a:pPr marL="0" indent="0">
              <a:buNone/>
            </a:pPr>
            <a:r>
              <a:rPr lang="en-GB" dirty="0"/>
              <a:t> </a:t>
            </a:r>
            <a:r>
              <a:rPr lang="en-GB" dirty="0">
                <a:hlinkClick r:id="rId4"/>
              </a:rPr>
              <a:t>https://</a:t>
            </a:r>
            <a:r>
              <a:rPr lang="en-GB" dirty="0" smtClean="0">
                <a:hlinkClick r:id="rId4"/>
              </a:rPr>
              <a:t>www.google.com/search?safe=active&amp;rlz=1C1GCEV_enGB999GB999&amp;source=lnms&amp;tbm=vid&amp;sa=X&amp;ved=2ahUKEwi35aHR9tX8AhVQQ8AKHeq_D90Q_AUoA3oECAEQBQ&amp;q=georges%20braque%20videos&amp;biw=1366&amp;bih=657&amp;dpr=1#fpstate=ive&amp;vld=cid:a4f37455,vid:72MCQWzyD4E</a:t>
            </a:r>
            <a:endParaRPr lang="en-GB" dirty="0" smtClean="0"/>
          </a:p>
          <a:p>
            <a:pPr marL="0" indent="0">
              <a:buNone/>
            </a:pPr>
            <a:endParaRPr lang="en-GB" dirty="0" smtClean="0"/>
          </a:p>
          <a:p>
            <a:pPr marL="0" indent="0">
              <a:buNone/>
            </a:pPr>
            <a:r>
              <a:rPr lang="en-GB" dirty="0" smtClean="0"/>
              <a:t>249 Artworks by Braque. </a:t>
            </a:r>
          </a:p>
          <a:p>
            <a:pPr marL="0" indent="0">
              <a:buNone/>
            </a:pPr>
            <a:r>
              <a:rPr lang="en-GB" dirty="0">
                <a:hlinkClick r:id="rId5"/>
              </a:rPr>
              <a:t>https://</a:t>
            </a:r>
            <a:r>
              <a:rPr lang="en-GB" dirty="0" smtClean="0">
                <a:hlinkClick r:id="rId5"/>
              </a:rPr>
              <a:t>www.google.com/search?safe=active&amp;rlz=1C1GCEV_enGB999GB999&amp;source=lnms&amp;tbm=vid&amp;sa=X&amp;ved=2ahUKEwi35aHR9tX8AhVQQ8AKHeq_D90Q_AUoA3oECAEQBQ&amp;q=georges%20braque%20videos&amp;biw=1366&amp;bih=657&amp;dpr=1#fpstate=ive&amp;vld=cid:6510d548,vid:41lwD-mx4ws</a:t>
            </a:r>
            <a:endParaRPr lang="en-GB" dirty="0" smtClean="0"/>
          </a:p>
          <a:p>
            <a:pPr marL="0" indent="0">
              <a:buNone/>
            </a:pPr>
            <a:endParaRPr lang="en-GB" dirty="0" smtClean="0"/>
          </a:p>
          <a:p>
            <a:pPr marL="0" indent="0">
              <a:buNone/>
            </a:pPr>
            <a:endParaRPr lang="en-GB" dirty="0"/>
          </a:p>
        </p:txBody>
      </p:sp>
      <p:pic>
        <p:nvPicPr>
          <p:cNvPr id="4" name="Picture 3"/>
          <p:cNvPicPr>
            <a:picLocks noChangeAspect="1"/>
          </p:cNvPicPr>
          <p:nvPr/>
        </p:nvPicPr>
        <p:blipFill>
          <a:blip r:embed="rId6"/>
          <a:stretch>
            <a:fillRect/>
          </a:stretch>
        </p:blipFill>
        <p:spPr>
          <a:xfrm>
            <a:off x="199889" y="845820"/>
            <a:ext cx="3667125" cy="5715000"/>
          </a:xfrm>
          <a:prstGeom prst="rect">
            <a:avLst/>
          </a:prstGeom>
        </p:spPr>
      </p:pic>
      <p:pic>
        <p:nvPicPr>
          <p:cNvPr id="5" name="Picture 4"/>
          <p:cNvPicPr>
            <a:picLocks noChangeAspect="1"/>
          </p:cNvPicPr>
          <p:nvPr/>
        </p:nvPicPr>
        <p:blipFill>
          <a:blip r:embed="rId7"/>
          <a:stretch>
            <a:fillRect/>
          </a:stretch>
        </p:blipFill>
        <p:spPr>
          <a:xfrm>
            <a:off x="4077380" y="845820"/>
            <a:ext cx="3514725" cy="5715000"/>
          </a:xfrm>
          <a:prstGeom prst="rect">
            <a:avLst/>
          </a:prstGeom>
        </p:spPr>
      </p:pic>
      <p:sp>
        <p:nvSpPr>
          <p:cNvPr id="6" name="TextBox 5"/>
          <p:cNvSpPr txBox="1"/>
          <p:nvPr/>
        </p:nvSpPr>
        <p:spPr>
          <a:xfrm>
            <a:off x="7694022" y="6361611"/>
            <a:ext cx="4258491" cy="646331"/>
          </a:xfrm>
          <a:prstGeom prst="rect">
            <a:avLst/>
          </a:prstGeom>
          <a:noFill/>
          <a:ln>
            <a:solidFill>
              <a:schemeClr val="accent1"/>
            </a:solidFill>
          </a:ln>
        </p:spPr>
        <p:txBody>
          <a:bodyPr wrap="square" rtlCol="0">
            <a:spAutoFit/>
          </a:bodyPr>
          <a:lstStyle/>
          <a:p>
            <a:pPr fontAlgn="base"/>
            <a:r>
              <a:rPr lang="en-GB" dirty="0" smtClean="0"/>
              <a:t>G</a:t>
            </a:r>
            <a:r>
              <a:rPr lang="en-GB" dirty="0" smtClean="0"/>
              <a:t>eorges Braque-1882-1963-violin-and-jug-1910</a:t>
            </a:r>
            <a:endParaRPr lang="en-GB" dirty="0"/>
          </a:p>
        </p:txBody>
      </p:sp>
    </p:spTree>
    <p:extLst>
      <p:ext uri="{BB962C8B-B14F-4D97-AF65-F5344CB8AC3E}">
        <p14:creationId xmlns:p14="http://schemas.microsoft.com/office/powerpoint/2010/main" val="3047106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64"/>
          <p:cNvSpPr txBox="1">
            <a:spLocks noGrp="1"/>
          </p:cNvSpPr>
          <p:nvPr>
            <p:ph type="title"/>
          </p:nvPr>
        </p:nvSpPr>
        <p:spPr>
          <a:xfrm>
            <a:off x="148979" y="47004"/>
            <a:ext cx="3740632" cy="572700"/>
          </a:xfrm>
          <a:prstGeom prst="rect">
            <a:avLst/>
          </a:prstGeom>
        </p:spPr>
        <p:txBody>
          <a:bodyPr spcFirstLastPara="1" vert="horz" wrap="square" lIns="91425" tIns="91425" rIns="91425" bIns="91425" rtlCol="0" anchor="t" anchorCtr="0">
            <a:noAutofit/>
          </a:bodyPr>
          <a:lstStyle/>
          <a:p>
            <a:r>
              <a:rPr lang="en" sz="3200" dirty="0" smtClean="0"/>
              <a:t>ARTIST QUESTIONS </a:t>
            </a:r>
            <a:endParaRPr sz="3200" dirty="0"/>
          </a:p>
        </p:txBody>
      </p:sp>
      <p:sp>
        <p:nvSpPr>
          <p:cNvPr id="512" name="Google Shape;512;p64"/>
          <p:cNvSpPr txBox="1">
            <a:spLocks noGrp="1"/>
          </p:cNvSpPr>
          <p:nvPr>
            <p:ph type="body" idx="1"/>
          </p:nvPr>
        </p:nvSpPr>
        <p:spPr>
          <a:xfrm>
            <a:off x="298936" y="940526"/>
            <a:ext cx="8557681" cy="5421086"/>
          </a:xfrm>
          <a:prstGeom prst="rect">
            <a:avLst/>
          </a:prstGeom>
          <a:solidFill>
            <a:schemeClr val="bg1">
              <a:lumMod val="85000"/>
            </a:schemeClr>
          </a:solidFill>
          <a:ln>
            <a:noFill/>
          </a:ln>
        </p:spPr>
        <p:txBody>
          <a:bodyPr spcFirstLastPara="1" vert="horz" wrap="square" lIns="91425" tIns="91425" rIns="91425" bIns="91425" rtlCol="0" anchor="t" anchorCtr="0">
            <a:noAutofit/>
          </a:bodyPr>
          <a:lstStyle/>
          <a:p>
            <a:pPr marL="0" indent="0">
              <a:buSzPts val="1100"/>
              <a:buNone/>
            </a:pPr>
            <a:r>
              <a:rPr lang="en-GB" sz="2400" dirty="0" smtClean="0">
                <a:solidFill>
                  <a:schemeClr val="dk1"/>
                </a:solidFill>
                <a:highlight>
                  <a:srgbClr val="FFFFFF"/>
                </a:highlight>
              </a:rPr>
              <a:t>Start</a:t>
            </a:r>
            <a:r>
              <a:rPr lang="en" sz="2400" dirty="0" smtClean="0">
                <a:solidFill>
                  <a:schemeClr val="dk1"/>
                </a:solidFill>
                <a:highlight>
                  <a:srgbClr val="FFFFFF"/>
                </a:highlight>
              </a:rPr>
              <a:t> by using your senses to note down what you feel. Use your imagination! </a:t>
            </a:r>
            <a:r>
              <a:rPr lang="en" sz="2400" dirty="0" smtClean="0">
                <a:solidFill>
                  <a:schemeClr val="dk1"/>
                </a:solidFill>
                <a:highlight>
                  <a:srgbClr val="FFFFFF"/>
                </a:highlight>
                <a:sym typeface="Wingdings" panose="05000000000000000000" pitchFamily="2" charset="2"/>
              </a:rPr>
              <a:t> </a:t>
            </a:r>
            <a:endParaRPr lang="en" sz="2400" dirty="0" smtClean="0">
              <a:solidFill>
                <a:schemeClr val="dk1"/>
              </a:solidFill>
              <a:highlight>
                <a:srgbClr val="FFFFFF"/>
              </a:highlight>
            </a:endParaRPr>
          </a:p>
          <a:p>
            <a:pPr marL="0" indent="0">
              <a:buSzPts val="1100"/>
              <a:buNone/>
            </a:pPr>
            <a:endParaRPr lang="en" sz="2400" dirty="0">
              <a:solidFill>
                <a:schemeClr val="dk1"/>
              </a:solidFill>
              <a:highlight>
                <a:srgbClr val="FFFFFF"/>
              </a:highlight>
            </a:endParaRPr>
          </a:p>
          <a:p>
            <a:pPr marL="0" indent="0">
              <a:buSzPts val="1100"/>
              <a:buNone/>
            </a:pPr>
            <a:endParaRPr lang="en" sz="2400" dirty="0" smtClean="0">
              <a:solidFill>
                <a:schemeClr val="dk1"/>
              </a:solidFill>
              <a:highlight>
                <a:srgbClr val="FFFFFF"/>
              </a:highlight>
            </a:endParaRPr>
          </a:p>
          <a:p>
            <a:pPr marL="0" indent="0">
              <a:buSzPts val="1100"/>
              <a:buNone/>
            </a:pPr>
            <a:r>
              <a:rPr lang="en" sz="2400" dirty="0" smtClean="0">
                <a:solidFill>
                  <a:schemeClr val="dk1"/>
                </a:solidFill>
                <a:highlight>
                  <a:srgbClr val="FFFFFF"/>
                </a:highlight>
              </a:rPr>
              <a:t>1.Describe what </a:t>
            </a:r>
            <a:r>
              <a:rPr lang="en" sz="2400" dirty="0">
                <a:solidFill>
                  <a:schemeClr val="dk1"/>
                </a:solidFill>
                <a:highlight>
                  <a:srgbClr val="FFFFFF"/>
                </a:highlight>
              </a:rPr>
              <a:t>do you </a:t>
            </a:r>
            <a:r>
              <a:rPr lang="en" sz="2400" dirty="0" smtClean="0">
                <a:solidFill>
                  <a:schemeClr val="dk1"/>
                </a:solidFill>
                <a:highlight>
                  <a:srgbClr val="FFFFFF"/>
                </a:highlight>
              </a:rPr>
              <a:t>see in the piece of art? Is there a clear style? Use the keywords to help.  </a:t>
            </a:r>
          </a:p>
          <a:p>
            <a:pPr marL="0" indent="0">
              <a:buSzPts val="1100"/>
              <a:buNone/>
            </a:pPr>
            <a:endParaRPr lang="en" sz="2400" dirty="0">
              <a:solidFill>
                <a:schemeClr val="dk1"/>
              </a:solidFill>
              <a:highlight>
                <a:srgbClr val="FFFFFF"/>
              </a:highlight>
            </a:endParaRPr>
          </a:p>
          <a:p>
            <a:pPr marL="0" indent="0">
              <a:buSzPts val="1100"/>
              <a:buNone/>
            </a:pPr>
            <a:r>
              <a:rPr lang="en" sz="2400" dirty="0" smtClean="0">
                <a:solidFill>
                  <a:schemeClr val="dk1"/>
                </a:solidFill>
                <a:highlight>
                  <a:srgbClr val="FFFFFF"/>
                </a:highlight>
              </a:rPr>
              <a:t>2.What </a:t>
            </a:r>
            <a:r>
              <a:rPr lang="en" sz="2400" dirty="0">
                <a:solidFill>
                  <a:schemeClr val="dk1"/>
                </a:solidFill>
                <a:highlight>
                  <a:srgbClr val="FFFFFF"/>
                </a:highlight>
              </a:rPr>
              <a:t>do you feel when looking at the artworks? </a:t>
            </a:r>
            <a:r>
              <a:rPr lang="en" sz="2400" dirty="0" smtClean="0">
                <a:solidFill>
                  <a:schemeClr val="dk1"/>
                </a:solidFill>
                <a:highlight>
                  <a:srgbClr val="FFFFFF"/>
                </a:highlight>
              </a:rPr>
              <a:t>(mood/atmosphere) e the keywords to help. </a:t>
            </a:r>
            <a:endParaRPr sz="2400" dirty="0">
              <a:solidFill>
                <a:schemeClr val="dk1"/>
              </a:solidFill>
              <a:highlight>
                <a:srgbClr val="FFFFFF"/>
              </a:highlight>
            </a:endParaRPr>
          </a:p>
          <a:p>
            <a:pPr marL="0" indent="0">
              <a:spcBef>
                <a:spcPts val="1600"/>
              </a:spcBef>
              <a:buSzPts val="1100"/>
              <a:buNone/>
            </a:pPr>
            <a:r>
              <a:rPr lang="en" sz="2400" dirty="0">
                <a:solidFill>
                  <a:schemeClr val="dk1"/>
                </a:solidFill>
                <a:highlight>
                  <a:srgbClr val="FFFFFF"/>
                </a:highlight>
              </a:rPr>
              <a:t>3. </a:t>
            </a:r>
            <a:r>
              <a:rPr lang="en" sz="2400" dirty="0" smtClean="0">
                <a:solidFill>
                  <a:schemeClr val="dk1"/>
                </a:solidFill>
                <a:highlight>
                  <a:srgbClr val="FFFFFF"/>
                </a:highlight>
              </a:rPr>
              <a:t>Does </a:t>
            </a:r>
            <a:r>
              <a:rPr lang="en" sz="2400" dirty="0">
                <a:solidFill>
                  <a:schemeClr val="dk1"/>
                </a:solidFill>
                <a:highlight>
                  <a:srgbClr val="FFFFFF"/>
                </a:highlight>
              </a:rPr>
              <a:t>the artist give any clues about the </a:t>
            </a:r>
            <a:r>
              <a:rPr lang="en" sz="2400" dirty="0" smtClean="0">
                <a:solidFill>
                  <a:schemeClr val="dk1"/>
                </a:solidFill>
                <a:highlight>
                  <a:srgbClr val="FFFFFF"/>
                </a:highlight>
              </a:rPr>
              <a:t>subject? (e.g. the character of the model; type of place ) </a:t>
            </a:r>
            <a:endParaRPr sz="2400" dirty="0">
              <a:solidFill>
                <a:schemeClr val="dk1"/>
              </a:solidFill>
              <a:highlight>
                <a:srgbClr val="FFFFFF"/>
              </a:highlight>
            </a:endParaRPr>
          </a:p>
          <a:p>
            <a:pPr marL="0" indent="0">
              <a:spcBef>
                <a:spcPts val="1600"/>
              </a:spcBef>
              <a:buSzPts val="1100"/>
              <a:buNone/>
            </a:pPr>
            <a:r>
              <a:rPr lang="en" sz="2400" dirty="0">
                <a:solidFill>
                  <a:schemeClr val="dk1"/>
                </a:solidFill>
                <a:highlight>
                  <a:srgbClr val="FFFFFF"/>
                </a:highlight>
              </a:rPr>
              <a:t>4</a:t>
            </a:r>
            <a:r>
              <a:rPr lang="en" sz="2400" dirty="0" smtClean="0">
                <a:solidFill>
                  <a:schemeClr val="dk1"/>
                </a:solidFill>
                <a:highlight>
                  <a:srgbClr val="FFFFFF"/>
                </a:highlight>
              </a:rPr>
              <a:t>. How does </a:t>
            </a:r>
            <a:r>
              <a:rPr lang="en" sz="2400" dirty="0">
                <a:solidFill>
                  <a:schemeClr val="dk1"/>
                </a:solidFill>
                <a:highlight>
                  <a:srgbClr val="FFFFFF"/>
                </a:highlight>
              </a:rPr>
              <a:t>the </a:t>
            </a:r>
            <a:r>
              <a:rPr lang="en" sz="2400" dirty="0" smtClean="0">
                <a:solidFill>
                  <a:schemeClr val="dk1"/>
                </a:solidFill>
                <a:highlight>
                  <a:srgbClr val="FFFFFF"/>
                </a:highlight>
              </a:rPr>
              <a:t>artist apply the materials?  (e.g</a:t>
            </a:r>
            <a:r>
              <a:rPr lang="en" sz="2400" dirty="0">
                <a:solidFill>
                  <a:schemeClr val="dk1"/>
                </a:solidFill>
                <a:highlight>
                  <a:srgbClr val="FFFFFF"/>
                </a:highlight>
              </a:rPr>
              <a:t>. colours, brush strokes, detail, </a:t>
            </a:r>
            <a:r>
              <a:rPr lang="en" sz="2400" dirty="0" smtClean="0">
                <a:solidFill>
                  <a:schemeClr val="dk1"/>
                </a:solidFill>
                <a:highlight>
                  <a:srgbClr val="FFFFFF"/>
                </a:highlight>
              </a:rPr>
              <a:t>line, loose, composition) </a:t>
            </a:r>
            <a:endParaRPr sz="2400" dirty="0">
              <a:solidFill>
                <a:schemeClr val="dk1"/>
              </a:solidFill>
              <a:highlight>
                <a:srgbClr val="FFFFFF"/>
              </a:highlight>
            </a:endParaRPr>
          </a:p>
          <a:p>
            <a:pPr marL="0" indent="0">
              <a:spcBef>
                <a:spcPts val="1600"/>
              </a:spcBef>
              <a:buSzPts val="1100"/>
              <a:buNone/>
            </a:pPr>
            <a:r>
              <a:rPr lang="en" sz="2400" dirty="0">
                <a:solidFill>
                  <a:schemeClr val="dk1"/>
                </a:solidFill>
                <a:highlight>
                  <a:srgbClr val="FFFFFF"/>
                </a:highlight>
              </a:rPr>
              <a:t>5</a:t>
            </a:r>
            <a:r>
              <a:rPr lang="en" sz="2400" dirty="0" smtClean="0">
                <a:solidFill>
                  <a:schemeClr val="dk1"/>
                </a:solidFill>
                <a:highlight>
                  <a:srgbClr val="FFFFFF"/>
                </a:highlight>
              </a:rPr>
              <a:t>. </a:t>
            </a:r>
            <a:r>
              <a:rPr lang="en-GB" sz="2400" dirty="0" smtClean="0">
                <a:solidFill>
                  <a:schemeClr val="dk1"/>
                </a:solidFill>
                <a:highlight>
                  <a:srgbClr val="FFFFFF"/>
                </a:highlight>
              </a:rPr>
              <a:t>Why did you select this particular artist</a:t>
            </a:r>
            <a:r>
              <a:rPr lang="en-GB" sz="2400" dirty="0">
                <a:solidFill>
                  <a:schemeClr val="dk1"/>
                </a:solidFill>
                <a:highlight>
                  <a:srgbClr val="FFFFFF"/>
                </a:highlight>
              </a:rPr>
              <a:t> </a:t>
            </a:r>
            <a:r>
              <a:rPr lang="en-GB" sz="2400" dirty="0" smtClean="0">
                <a:solidFill>
                  <a:schemeClr val="dk1"/>
                </a:solidFill>
                <a:highlight>
                  <a:srgbClr val="FFFFFF"/>
                </a:highlight>
              </a:rPr>
              <a:t>for your project? And how could you use their style or techniques in your own work? </a:t>
            </a:r>
            <a:endParaRPr sz="2400" dirty="0">
              <a:solidFill>
                <a:schemeClr val="dk1"/>
              </a:solidFill>
              <a:highlight>
                <a:srgbClr val="FFFFFF"/>
              </a:highlight>
            </a:endParaRPr>
          </a:p>
          <a:p>
            <a:pPr marL="0" indent="0">
              <a:spcBef>
                <a:spcPts val="1600"/>
              </a:spcBef>
              <a:buNone/>
            </a:pPr>
            <a:endParaRPr sz="2000" dirty="0"/>
          </a:p>
          <a:p>
            <a:pPr marL="0" indent="0">
              <a:spcBef>
                <a:spcPts val="1600"/>
              </a:spcBef>
              <a:spcAft>
                <a:spcPts val="1600"/>
              </a:spcAft>
              <a:buNone/>
            </a:pPr>
            <a:endParaRPr sz="2000" dirty="0"/>
          </a:p>
        </p:txBody>
      </p:sp>
      <p:pic>
        <p:nvPicPr>
          <p:cNvPr id="3" name="Picture 2"/>
          <p:cNvPicPr>
            <a:picLocks noChangeAspect="1"/>
          </p:cNvPicPr>
          <p:nvPr/>
        </p:nvPicPr>
        <p:blipFill>
          <a:blip r:embed="rId3"/>
          <a:stretch>
            <a:fillRect/>
          </a:stretch>
        </p:blipFill>
        <p:spPr>
          <a:xfrm>
            <a:off x="8914227" y="229667"/>
            <a:ext cx="1845907" cy="969101"/>
          </a:xfrm>
          <a:prstGeom prst="rect">
            <a:avLst/>
          </a:prstGeom>
        </p:spPr>
      </p:pic>
      <p:pic>
        <p:nvPicPr>
          <p:cNvPr id="4" name="Picture 3"/>
          <p:cNvPicPr>
            <a:picLocks noChangeAspect="1"/>
          </p:cNvPicPr>
          <p:nvPr/>
        </p:nvPicPr>
        <p:blipFill>
          <a:blip r:embed="rId4"/>
          <a:stretch>
            <a:fillRect/>
          </a:stretch>
        </p:blipFill>
        <p:spPr>
          <a:xfrm>
            <a:off x="10422931" y="1969760"/>
            <a:ext cx="1693817" cy="1270363"/>
          </a:xfrm>
          <a:prstGeom prst="rect">
            <a:avLst/>
          </a:prstGeom>
        </p:spPr>
      </p:pic>
      <p:pic>
        <p:nvPicPr>
          <p:cNvPr id="5" name="Picture 4"/>
          <p:cNvPicPr>
            <a:picLocks noChangeAspect="1"/>
          </p:cNvPicPr>
          <p:nvPr/>
        </p:nvPicPr>
        <p:blipFill rotWithShape="1">
          <a:blip r:embed="rId5"/>
          <a:srcRect l="9033" t="13510" b="14000"/>
          <a:stretch/>
        </p:blipFill>
        <p:spPr>
          <a:xfrm>
            <a:off x="9255610" y="2225484"/>
            <a:ext cx="1054133" cy="904634"/>
          </a:xfrm>
          <a:prstGeom prst="rect">
            <a:avLst/>
          </a:prstGeom>
        </p:spPr>
      </p:pic>
      <p:pic>
        <p:nvPicPr>
          <p:cNvPr id="6" name="Picture 5"/>
          <p:cNvPicPr>
            <a:picLocks noChangeAspect="1"/>
          </p:cNvPicPr>
          <p:nvPr/>
        </p:nvPicPr>
        <p:blipFill>
          <a:blip r:embed="rId6"/>
          <a:stretch>
            <a:fillRect/>
          </a:stretch>
        </p:blipFill>
        <p:spPr>
          <a:xfrm>
            <a:off x="8276817" y="4270720"/>
            <a:ext cx="1731207" cy="1153438"/>
          </a:xfrm>
          <a:prstGeom prst="rect">
            <a:avLst/>
          </a:prstGeom>
        </p:spPr>
      </p:pic>
      <p:sp>
        <p:nvSpPr>
          <p:cNvPr id="7" name="TextBox 6"/>
          <p:cNvSpPr txBox="1"/>
          <p:nvPr/>
        </p:nvSpPr>
        <p:spPr>
          <a:xfrm>
            <a:off x="10550122" y="333354"/>
            <a:ext cx="1270757" cy="646331"/>
          </a:xfrm>
          <a:prstGeom prst="rect">
            <a:avLst/>
          </a:prstGeom>
          <a:noFill/>
          <a:ln>
            <a:solidFill>
              <a:srgbClr val="0070C0"/>
            </a:solidFill>
          </a:ln>
        </p:spPr>
        <p:txBody>
          <a:bodyPr wrap="square" rtlCol="0">
            <a:spAutoFit/>
          </a:bodyPr>
          <a:lstStyle/>
          <a:p>
            <a:r>
              <a:rPr lang="en-GB" dirty="0" smtClean="0"/>
              <a:t>What do you see?</a:t>
            </a:r>
            <a:endParaRPr lang="en-GB" dirty="0"/>
          </a:p>
        </p:txBody>
      </p:sp>
      <p:sp>
        <p:nvSpPr>
          <p:cNvPr id="14" name="TextBox 13"/>
          <p:cNvSpPr txBox="1"/>
          <p:nvPr/>
        </p:nvSpPr>
        <p:spPr>
          <a:xfrm>
            <a:off x="9142421" y="1469148"/>
            <a:ext cx="2815401" cy="646331"/>
          </a:xfrm>
          <a:prstGeom prst="rect">
            <a:avLst/>
          </a:prstGeom>
          <a:noFill/>
          <a:ln>
            <a:solidFill>
              <a:srgbClr val="0070C0"/>
            </a:solidFill>
          </a:ln>
        </p:spPr>
        <p:txBody>
          <a:bodyPr wrap="square" rtlCol="0">
            <a:spAutoFit/>
          </a:bodyPr>
          <a:lstStyle/>
          <a:p>
            <a:r>
              <a:rPr lang="en-GB" dirty="0" smtClean="0"/>
              <a:t>Can you tell what it feels like? Use your imagination </a:t>
            </a:r>
            <a:endParaRPr lang="en-GB" dirty="0"/>
          </a:p>
        </p:txBody>
      </p:sp>
      <p:sp>
        <p:nvSpPr>
          <p:cNvPr id="15" name="TextBox 14"/>
          <p:cNvSpPr txBox="1"/>
          <p:nvPr/>
        </p:nvSpPr>
        <p:spPr>
          <a:xfrm>
            <a:off x="9027425" y="3194429"/>
            <a:ext cx="2815401" cy="923330"/>
          </a:xfrm>
          <a:prstGeom prst="rect">
            <a:avLst/>
          </a:prstGeom>
          <a:noFill/>
          <a:ln>
            <a:solidFill>
              <a:srgbClr val="0070C0"/>
            </a:solidFill>
          </a:ln>
        </p:spPr>
        <p:txBody>
          <a:bodyPr wrap="square" rtlCol="0">
            <a:spAutoFit/>
          </a:bodyPr>
          <a:lstStyle/>
          <a:p>
            <a:r>
              <a:rPr lang="en-GB" dirty="0" smtClean="0"/>
              <a:t>Does this piece of art make a sound? What can you hear? </a:t>
            </a:r>
            <a:endParaRPr lang="en-GB" dirty="0"/>
          </a:p>
        </p:txBody>
      </p:sp>
      <p:sp>
        <p:nvSpPr>
          <p:cNvPr id="16" name="TextBox 15"/>
          <p:cNvSpPr txBox="1"/>
          <p:nvPr/>
        </p:nvSpPr>
        <p:spPr>
          <a:xfrm>
            <a:off x="10025168" y="4319073"/>
            <a:ext cx="1932654" cy="1754326"/>
          </a:xfrm>
          <a:prstGeom prst="rect">
            <a:avLst/>
          </a:prstGeom>
          <a:noFill/>
          <a:ln>
            <a:solidFill>
              <a:srgbClr val="0070C0"/>
            </a:solidFill>
          </a:ln>
        </p:spPr>
        <p:txBody>
          <a:bodyPr wrap="square" rtlCol="0">
            <a:spAutoFit/>
          </a:bodyPr>
          <a:lstStyle/>
          <a:p>
            <a:r>
              <a:rPr lang="en-GB" dirty="0" smtClean="0"/>
              <a:t>Does it remind you of something you’ve experienced before? (use your memory) </a:t>
            </a:r>
            <a:endParaRPr lang="en-GB" dirty="0"/>
          </a:p>
        </p:txBody>
      </p:sp>
      <p:cxnSp>
        <p:nvCxnSpPr>
          <p:cNvPr id="11" name="Straight Arrow Connector 10"/>
          <p:cNvCxnSpPr/>
          <p:nvPr/>
        </p:nvCxnSpPr>
        <p:spPr>
          <a:xfrm flipV="1">
            <a:off x="3336053" y="1457011"/>
            <a:ext cx="5691372" cy="20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987300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08980" y="140837"/>
            <a:ext cx="4192219" cy="1715469"/>
          </a:xfrm>
          <a:solidFill>
            <a:schemeClr val="accent2">
              <a:lumMod val="40000"/>
              <a:lumOff val="60000"/>
            </a:schemeClr>
          </a:solidFill>
          <a:ln>
            <a:solidFill>
              <a:srgbClr val="0070C0"/>
            </a:solidFill>
          </a:ln>
        </p:spPr>
        <p:txBody>
          <a:bodyPr>
            <a:normAutofit lnSpcReduction="10000"/>
          </a:bodyPr>
          <a:lstStyle/>
          <a:p>
            <a:pPr marL="114300" indent="0">
              <a:buNone/>
            </a:pPr>
            <a:r>
              <a:rPr lang="en-GB" sz="2000" b="1" dirty="0" smtClean="0"/>
              <a:t>COMPOSITION </a:t>
            </a:r>
          </a:p>
          <a:p>
            <a:pPr marL="114300" indent="0">
              <a:buNone/>
            </a:pPr>
            <a:endParaRPr lang="en-GB" sz="2000" b="1" dirty="0"/>
          </a:p>
          <a:p>
            <a:pPr marL="114300" indent="0">
              <a:buNone/>
            </a:pPr>
            <a:r>
              <a:rPr lang="en-GB" sz="1500" dirty="0" smtClean="0"/>
              <a:t>Background; Space; Mid-ground; foreground; extreme foreground; Near;   blurred; complex; overlap;  confused; eye-line; focus; frame;  </a:t>
            </a:r>
          </a:p>
          <a:p>
            <a:pPr marL="114300" indent="0">
              <a:buNone/>
            </a:pPr>
            <a:r>
              <a:rPr lang="en-GB" sz="1500" dirty="0" smtClean="0"/>
              <a:t>Perspective; proportion; layout; scale; Symmetry; lines  </a:t>
            </a:r>
            <a:endParaRPr lang="en-GB" sz="1500" dirty="0"/>
          </a:p>
        </p:txBody>
      </p:sp>
      <p:sp>
        <p:nvSpPr>
          <p:cNvPr id="6" name="Text Placeholder 2"/>
          <p:cNvSpPr txBox="1">
            <a:spLocks/>
          </p:cNvSpPr>
          <p:nvPr/>
        </p:nvSpPr>
        <p:spPr>
          <a:xfrm>
            <a:off x="114179" y="2822836"/>
            <a:ext cx="3411817" cy="1842317"/>
          </a:xfrm>
          <a:prstGeom prst="rect">
            <a:avLst/>
          </a:prstGeom>
          <a:solidFill>
            <a:schemeClr val="accent2">
              <a:lumMod val="40000"/>
              <a:lumOff val="60000"/>
            </a:schemeClr>
          </a:solidFill>
          <a:ln>
            <a:solidFill>
              <a:srgbClr val="0070C0"/>
            </a:solidFill>
          </a:ln>
        </p:spPr>
        <p:txBody>
          <a:bodyPr spcFirstLastPara="1" vert="horz" wrap="square" lIns="91425" tIns="91425" rIns="91425" bIns="91425" rtlCol="0" anchor="t" anchorCtr="0">
            <a:normAutofit lnSpcReduction="10000"/>
          </a:bodyPr>
          <a:lstStyle>
            <a:lvl1pPr marL="457200" lvl="0" indent="-342900"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914400" lvl="1" indent="-317500" algn="l" defTabSz="914400" rtl="0" eaLnBrk="1" latinLnBrk="0" hangingPunct="1">
              <a:lnSpc>
                <a:spcPct val="90000"/>
              </a:lnSpc>
              <a:spcBef>
                <a:spcPts val="160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371600" lvl="2" indent="-317500" algn="l" defTabSz="914400" rtl="0" eaLnBrk="1" latinLnBrk="0" hangingPunct="1">
              <a:lnSpc>
                <a:spcPct val="90000"/>
              </a:lnSpc>
              <a:spcBef>
                <a:spcPts val="160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1828800" lvl="3"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2286000" lvl="4"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2743200" lvl="5"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3200400" lvl="6"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3657600" lvl="7"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4114800" lvl="8" indent="-317500" algn="l" defTabSz="914400" rtl="0" eaLnBrk="1" latinLnBrk="0" hangingPunct="1">
              <a:lnSpc>
                <a:spcPct val="90000"/>
              </a:lnSpc>
              <a:spcBef>
                <a:spcPts val="1600"/>
              </a:spcBef>
              <a:spcAft>
                <a:spcPts val="1600"/>
              </a:spcAft>
              <a:buSzPts val="1400"/>
              <a:buFont typeface="Arial" panose="020B0604020202020204" pitchFamily="34" charset="0"/>
              <a:buChar char="■"/>
              <a:defRPr sz="1800" kern="1200">
                <a:solidFill>
                  <a:schemeClr val="tx1"/>
                </a:solidFill>
                <a:latin typeface="+mn-lt"/>
                <a:ea typeface="+mn-ea"/>
                <a:cs typeface="+mn-cs"/>
              </a:defRPr>
            </a:lvl9pPr>
          </a:lstStyle>
          <a:p>
            <a:pPr marL="114300" indent="0">
              <a:buFont typeface="Arial" panose="020B0604020202020204" pitchFamily="34" charset="0"/>
              <a:buNone/>
            </a:pPr>
            <a:r>
              <a:rPr lang="en-GB" sz="2000" b="1" dirty="0" smtClean="0"/>
              <a:t>FORM &amp; SPACE </a:t>
            </a:r>
          </a:p>
          <a:p>
            <a:pPr marL="114300" indent="0">
              <a:buFont typeface="Arial" panose="020B0604020202020204" pitchFamily="34" charset="0"/>
              <a:buNone/>
            </a:pPr>
            <a:endParaRPr lang="en-GB" sz="2000" b="1" dirty="0"/>
          </a:p>
          <a:p>
            <a:pPr marL="114300" indent="0">
              <a:buFont typeface="Arial" panose="020B0604020202020204" pitchFamily="34" charset="0"/>
              <a:buNone/>
            </a:pPr>
            <a:r>
              <a:rPr lang="en-GB" sz="1400" dirty="0" smtClean="0"/>
              <a:t>Scale &amp; size, Proportion; Perspective;   Vanishing points; Angles; Viewpoint; </a:t>
            </a:r>
            <a:endParaRPr lang="en-GB" sz="1400" dirty="0"/>
          </a:p>
          <a:p>
            <a:pPr marL="114300" indent="0">
              <a:buFont typeface="Arial" panose="020B0604020202020204" pitchFamily="34" charset="0"/>
              <a:buNone/>
            </a:pPr>
            <a:r>
              <a:rPr lang="en-GB" sz="1400" dirty="0" smtClean="0"/>
              <a:t>Carved; cast; decorate; human form;   woven;  motif; natural; pointed/sharp;   rounded; scattered; stacked; ordered;   chaotic. </a:t>
            </a:r>
          </a:p>
        </p:txBody>
      </p:sp>
      <p:sp>
        <p:nvSpPr>
          <p:cNvPr id="7" name="Text Placeholder 2"/>
          <p:cNvSpPr txBox="1">
            <a:spLocks/>
          </p:cNvSpPr>
          <p:nvPr/>
        </p:nvSpPr>
        <p:spPr>
          <a:xfrm>
            <a:off x="114179" y="117566"/>
            <a:ext cx="4131250" cy="1280160"/>
          </a:xfrm>
          <a:prstGeom prst="rect">
            <a:avLst/>
          </a:prstGeom>
          <a:solidFill>
            <a:schemeClr val="accent2">
              <a:lumMod val="40000"/>
              <a:lumOff val="60000"/>
            </a:schemeClr>
          </a:solidFill>
          <a:ln>
            <a:solidFill>
              <a:srgbClr val="0070C0"/>
            </a:solidFill>
          </a:ln>
        </p:spPr>
        <p:txBody>
          <a:bodyPr spcFirstLastPara="1" vert="horz" wrap="square" lIns="91425" tIns="91425" rIns="91425" bIns="91425" rtlCol="0" anchor="t" anchorCtr="0">
            <a:normAutofit fontScale="85000" lnSpcReduction="20000"/>
          </a:bodyPr>
          <a:lstStyle>
            <a:lvl1pPr marL="457200" lvl="0" indent="-342900"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914400" lvl="1" indent="-317500" algn="l" defTabSz="914400" rtl="0" eaLnBrk="1" latinLnBrk="0" hangingPunct="1">
              <a:lnSpc>
                <a:spcPct val="90000"/>
              </a:lnSpc>
              <a:spcBef>
                <a:spcPts val="160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371600" lvl="2" indent="-317500" algn="l" defTabSz="914400" rtl="0" eaLnBrk="1" latinLnBrk="0" hangingPunct="1">
              <a:lnSpc>
                <a:spcPct val="90000"/>
              </a:lnSpc>
              <a:spcBef>
                <a:spcPts val="160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1828800" lvl="3"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2286000" lvl="4"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2743200" lvl="5"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3200400" lvl="6"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3657600" lvl="7"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4114800" lvl="8" indent="-317500" algn="l" defTabSz="914400" rtl="0" eaLnBrk="1" latinLnBrk="0" hangingPunct="1">
              <a:lnSpc>
                <a:spcPct val="90000"/>
              </a:lnSpc>
              <a:spcBef>
                <a:spcPts val="1600"/>
              </a:spcBef>
              <a:spcAft>
                <a:spcPts val="1600"/>
              </a:spcAft>
              <a:buSzPts val="1400"/>
              <a:buFont typeface="Arial" panose="020B0604020202020204" pitchFamily="34" charset="0"/>
              <a:buChar char="■"/>
              <a:defRPr sz="1800" kern="1200">
                <a:solidFill>
                  <a:schemeClr val="tx1"/>
                </a:solidFill>
                <a:latin typeface="+mn-lt"/>
                <a:ea typeface="+mn-ea"/>
                <a:cs typeface="+mn-cs"/>
              </a:defRPr>
            </a:lvl9pPr>
          </a:lstStyle>
          <a:p>
            <a:pPr marL="114300" indent="0">
              <a:buFont typeface="Arial" panose="020B0604020202020204" pitchFamily="34" charset="0"/>
              <a:buNone/>
            </a:pPr>
            <a:r>
              <a:rPr lang="en-GB" dirty="0" smtClean="0"/>
              <a:t>LINE  </a:t>
            </a:r>
          </a:p>
          <a:p>
            <a:pPr marL="114300" indent="0">
              <a:buFont typeface="Arial" panose="020B0604020202020204" pitchFamily="34" charset="0"/>
              <a:buNone/>
            </a:pPr>
            <a:endParaRPr lang="en-GB" sz="1600" dirty="0" smtClean="0"/>
          </a:p>
          <a:p>
            <a:pPr marL="114300" indent="0">
              <a:buFont typeface="Arial" panose="020B0604020202020204" pitchFamily="34" charset="0"/>
              <a:buNone/>
            </a:pPr>
            <a:r>
              <a:rPr lang="en-GB" sz="1600" dirty="0" smtClean="0"/>
              <a:t>Short;  flowing; scribble; loose; sweeping; tight;   broken; faint; heavy, confident; angular; continuous; cross hatched; diagonal; horizontal, vertical; spiral; energetic.   </a:t>
            </a:r>
          </a:p>
        </p:txBody>
      </p:sp>
      <p:sp>
        <p:nvSpPr>
          <p:cNvPr id="8" name="Text Placeholder 2"/>
          <p:cNvSpPr txBox="1">
            <a:spLocks/>
          </p:cNvSpPr>
          <p:nvPr/>
        </p:nvSpPr>
        <p:spPr>
          <a:xfrm>
            <a:off x="114179" y="1500472"/>
            <a:ext cx="4131250" cy="1233597"/>
          </a:xfrm>
          <a:prstGeom prst="rect">
            <a:avLst/>
          </a:prstGeom>
          <a:solidFill>
            <a:schemeClr val="accent2">
              <a:lumMod val="40000"/>
              <a:lumOff val="60000"/>
            </a:schemeClr>
          </a:solidFill>
          <a:ln>
            <a:solidFill>
              <a:srgbClr val="0070C0"/>
            </a:solidFill>
          </a:ln>
        </p:spPr>
        <p:txBody>
          <a:bodyPr spcFirstLastPara="1" vert="horz" wrap="square" lIns="91425" tIns="91425" rIns="91425" bIns="91425" rtlCol="0" anchor="t" anchorCtr="0">
            <a:normAutofit/>
          </a:bodyPr>
          <a:lstStyle>
            <a:lvl1pPr marL="457200" lvl="0" indent="-342900"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914400" lvl="1" indent="-317500" algn="l" defTabSz="914400" rtl="0" eaLnBrk="1" latinLnBrk="0" hangingPunct="1">
              <a:lnSpc>
                <a:spcPct val="90000"/>
              </a:lnSpc>
              <a:spcBef>
                <a:spcPts val="160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371600" lvl="2" indent="-317500" algn="l" defTabSz="914400" rtl="0" eaLnBrk="1" latinLnBrk="0" hangingPunct="1">
              <a:lnSpc>
                <a:spcPct val="90000"/>
              </a:lnSpc>
              <a:spcBef>
                <a:spcPts val="160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1828800" lvl="3"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2286000" lvl="4"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2743200" lvl="5"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3200400" lvl="6"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3657600" lvl="7"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4114800" lvl="8" indent="-317500" algn="l" defTabSz="914400" rtl="0" eaLnBrk="1" latinLnBrk="0" hangingPunct="1">
              <a:lnSpc>
                <a:spcPct val="90000"/>
              </a:lnSpc>
              <a:spcBef>
                <a:spcPts val="1600"/>
              </a:spcBef>
              <a:spcAft>
                <a:spcPts val="1600"/>
              </a:spcAft>
              <a:buSzPts val="1400"/>
              <a:buFont typeface="Arial" panose="020B0604020202020204" pitchFamily="34" charset="0"/>
              <a:buChar char="■"/>
              <a:defRPr sz="1800" kern="1200">
                <a:solidFill>
                  <a:schemeClr val="tx1"/>
                </a:solidFill>
                <a:latin typeface="+mn-lt"/>
                <a:ea typeface="+mn-ea"/>
                <a:cs typeface="+mn-cs"/>
              </a:defRPr>
            </a:lvl9pPr>
          </a:lstStyle>
          <a:p>
            <a:pPr marL="114300" indent="0">
              <a:buFont typeface="Arial" panose="020B0604020202020204" pitchFamily="34" charset="0"/>
              <a:buNone/>
            </a:pPr>
            <a:r>
              <a:rPr lang="en-GB" dirty="0" smtClean="0"/>
              <a:t>Shape  </a:t>
            </a:r>
            <a:r>
              <a:rPr lang="en-GB" sz="1400" dirty="0" smtClean="0"/>
              <a:t>Angular; body figure; form; frame; model; Organic/natural ; precise; accurate; rough; Sculpted; sharp; uniform ; distorted </a:t>
            </a:r>
            <a:endParaRPr lang="en-GB" sz="1400" dirty="0"/>
          </a:p>
        </p:txBody>
      </p:sp>
      <p:sp>
        <p:nvSpPr>
          <p:cNvPr id="10" name="Text Placeholder 2"/>
          <p:cNvSpPr txBox="1">
            <a:spLocks/>
          </p:cNvSpPr>
          <p:nvPr/>
        </p:nvSpPr>
        <p:spPr>
          <a:xfrm>
            <a:off x="3664872" y="4024441"/>
            <a:ext cx="4970190" cy="1264918"/>
          </a:xfrm>
          <a:prstGeom prst="rect">
            <a:avLst/>
          </a:prstGeom>
          <a:solidFill>
            <a:schemeClr val="accent2">
              <a:lumMod val="40000"/>
              <a:lumOff val="60000"/>
            </a:schemeClr>
          </a:solidFill>
          <a:ln>
            <a:solidFill>
              <a:srgbClr val="0070C0"/>
            </a:solidFill>
          </a:ln>
        </p:spPr>
        <p:txBody>
          <a:bodyPr spcFirstLastPara="1" vert="horz" wrap="square" lIns="91425" tIns="91425" rIns="91425" bIns="91425" rtlCol="0" anchor="t" anchorCtr="0">
            <a:normAutofit fontScale="85000" lnSpcReduction="20000"/>
          </a:bodyPr>
          <a:lstStyle>
            <a:lvl1pPr marL="457200" lvl="0" indent="-342900"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914400" lvl="1" indent="-317500" algn="l" defTabSz="914400" rtl="0" eaLnBrk="1" latinLnBrk="0" hangingPunct="1">
              <a:lnSpc>
                <a:spcPct val="90000"/>
              </a:lnSpc>
              <a:spcBef>
                <a:spcPts val="160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371600" lvl="2" indent="-317500" algn="l" defTabSz="914400" rtl="0" eaLnBrk="1" latinLnBrk="0" hangingPunct="1">
              <a:lnSpc>
                <a:spcPct val="90000"/>
              </a:lnSpc>
              <a:spcBef>
                <a:spcPts val="160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1828800" lvl="3"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2286000" lvl="4"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2743200" lvl="5"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3200400" lvl="6"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3657600" lvl="7"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4114800" lvl="8" indent="-317500" algn="l" defTabSz="914400" rtl="0" eaLnBrk="1" latinLnBrk="0" hangingPunct="1">
              <a:lnSpc>
                <a:spcPct val="90000"/>
              </a:lnSpc>
              <a:spcBef>
                <a:spcPts val="1600"/>
              </a:spcBef>
              <a:spcAft>
                <a:spcPts val="1600"/>
              </a:spcAft>
              <a:buSzPts val="1400"/>
              <a:buFont typeface="Arial" panose="020B0604020202020204" pitchFamily="34" charset="0"/>
              <a:buChar char="■"/>
              <a:defRPr sz="1800" kern="1200">
                <a:solidFill>
                  <a:schemeClr val="tx1"/>
                </a:solidFill>
                <a:latin typeface="+mn-lt"/>
                <a:ea typeface="+mn-ea"/>
                <a:cs typeface="+mn-cs"/>
              </a:defRPr>
            </a:lvl9pPr>
          </a:lstStyle>
          <a:p>
            <a:pPr marL="114300" indent="0">
              <a:buFont typeface="Arial" panose="020B0604020202020204" pitchFamily="34" charset="0"/>
              <a:buNone/>
            </a:pPr>
            <a:r>
              <a:rPr lang="en-GB" b="1" dirty="0" smtClean="0"/>
              <a:t>Colour</a:t>
            </a:r>
            <a:r>
              <a:rPr lang="en-GB" dirty="0" smtClean="0"/>
              <a:t>  </a:t>
            </a:r>
          </a:p>
          <a:p>
            <a:pPr marL="114300" indent="0">
              <a:buFont typeface="Arial" panose="020B0604020202020204" pitchFamily="34" charset="0"/>
              <a:buNone/>
            </a:pPr>
            <a:endParaRPr lang="en-GB" sz="1500" dirty="0" smtClean="0"/>
          </a:p>
          <a:p>
            <a:pPr marL="114300" indent="0">
              <a:buFont typeface="Arial" panose="020B0604020202020204" pitchFamily="34" charset="0"/>
              <a:buNone/>
            </a:pPr>
            <a:r>
              <a:rPr lang="en-GB" sz="1500" dirty="0" smtClean="0"/>
              <a:t>Blend; harmonious; Contrasting; intense   mixed; opaque; matt; gloss; bright; surreal; pale; pastel; primary; pure;  saturated; secondary; exaggerated; clash;    soft; tint; translucent; transparent;   vibrant; cold; warm; deep; dull; glowing;  luminous; neon; earthy </a:t>
            </a:r>
            <a:endParaRPr lang="en-GB" sz="1500" dirty="0"/>
          </a:p>
        </p:txBody>
      </p:sp>
      <p:sp>
        <p:nvSpPr>
          <p:cNvPr id="11" name="Text Placeholder 2"/>
          <p:cNvSpPr txBox="1">
            <a:spLocks/>
          </p:cNvSpPr>
          <p:nvPr/>
        </p:nvSpPr>
        <p:spPr>
          <a:xfrm>
            <a:off x="4421318" y="2117270"/>
            <a:ext cx="4167542" cy="1725690"/>
          </a:xfrm>
          <a:prstGeom prst="rect">
            <a:avLst/>
          </a:prstGeom>
          <a:solidFill>
            <a:schemeClr val="accent2">
              <a:lumMod val="40000"/>
              <a:lumOff val="60000"/>
            </a:schemeClr>
          </a:solidFill>
          <a:ln>
            <a:solidFill>
              <a:srgbClr val="0070C0"/>
            </a:solidFill>
          </a:ln>
        </p:spPr>
        <p:txBody>
          <a:bodyPr spcFirstLastPara="1" vert="horz" wrap="square" lIns="91425" tIns="91425" rIns="91425" bIns="91425" rtlCol="0" anchor="t" anchorCtr="0">
            <a:normAutofit/>
          </a:bodyPr>
          <a:lstStyle>
            <a:lvl1pPr marL="457200" lvl="0" indent="-342900"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914400" lvl="1" indent="-317500" algn="l" defTabSz="914400" rtl="0" eaLnBrk="1" latinLnBrk="0" hangingPunct="1">
              <a:lnSpc>
                <a:spcPct val="90000"/>
              </a:lnSpc>
              <a:spcBef>
                <a:spcPts val="160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371600" lvl="2" indent="-317500" algn="l" defTabSz="914400" rtl="0" eaLnBrk="1" latinLnBrk="0" hangingPunct="1">
              <a:lnSpc>
                <a:spcPct val="90000"/>
              </a:lnSpc>
              <a:spcBef>
                <a:spcPts val="160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1828800" lvl="3"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2286000" lvl="4"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2743200" lvl="5"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3200400" lvl="6"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3657600" lvl="7"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4114800" lvl="8" indent="-317500" algn="l" defTabSz="914400" rtl="0" eaLnBrk="1" latinLnBrk="0" hangingPunct="1">
              <a:lnSpc>
                <a:spcPct val="90000"/>
              </a:lnSpc>
              <a:spcBef>
                <a:spcPts val="1600"/>
              </a:spcBef>
              <a:spcAft>
                <a:spcPts val="1600"/>
              </a:spcAft>
              <a:buSzPts val="1400"/>
              <a:buFont typeface="Arial" panose="020B0604020202020204" pitchFamily="34" charset="0"/>
              <a:buChar char="■"/>
              <a:defRPr sz="1800" kern="1200">
                <a:solidFill>
                  <a:schemeClr val="tx1"/>
                </a:solidFill>
                <a:latin typeface="+mn-lt"/>
                <a:ea typeface="+mn-ea"/>
                <a:cs typeface="+mn-cs"/>
              </a:defRPr>
            </a:lvl9pPr>
          </a:lstStyle>
          <a:p>
            <a:pPr marL="114300" indent="0">
              <a:buFont typeface="Arial" panose="020B0604020202020204" pitchFamily="34" charset="0"/>
              <a:buNone/>
            </a:pPr>
            <a:r>
              <a:rPr lang="en-GB" dirty="0" smtClean="0"/>
              <a:t>Tone &amp; Light </a:t>
            </a:r>
          </a:p>
          <a:p>
            <a:pPr marL="114300" indent="0">
              <a:buFont typeface="Arial" panose="020B0604020202020204" pitchFamily="34" charset="0"/>
              <a:buNone/>
            </a:pPr>
            <a:endParaRPr lang="en-GB" sz="1400" dirty="0" smtClean="0"/>
          </a:p>
          <a:p>
            <a:pPr marL="114300" indent="0">
              <a:buFont typeface="Arial" panose="020B0604020202020204" pitchFamily="34" charset="0"/>
              <a:buNone/>
            </a:pPr>
            <a:r>
              <a:rPr lang="en-GB" sz="1400" dirty="0" smtClean="0"/>
              <a:t>Shading; tonal blending; Shadow; light; highlight; tint; dark; bleach; bright; contrast; crisp; faded; graduated; harsh  intense; smooth; gentle; haze; softened   natural &amp; artificial light; dramatic; soft. </a:t>
            </a:r>
          </a:p>
          <a:p>
            <a:pPr marL="114300" indent="0">
              <a:buFont typeface="Arial" panose="020B0604020202020204" pitchFamily="34" charset="0"/>
              <a:buNone/>
            </a:pPr>
            <a:endParaRPr lang="en-GB" sz="1400" dirty="0"/>
          </a:p>
          <a:p>
            <a:pPr marL="114300" indent="0">
              <a:buFont typeface="Arial" panose="020B0604020202020204" pitchFamily="34" charset="0"/>
              <a:buNone/>
            </a:pPr>
            <a:endParaRPr lang="en-GB" sz="1400" dirty="0"/>
          </a:p>
        </p:txBody>
      </p:sp>
      <p:sp>
        <p:nvSpPr>
          <p:cNvPr id="12" name="Text Placeholder 2"/>
          <p:cNvSpPr txBox="1">
            <a:spLocks/>
          </p:cNvSpPr>
          <p:nvPr/>
        </p:nvSpPr>
        <p:spPr>
          <a:xfrm>
            <a:off x="114179" y="4749200"/>
            <a:ext cx="3411817" cy="1565918"/>
          </a:xfrm>
          <a:prstGeom prst="rect">
            <a:avLst/>
          </a:prstGeom>
          <a:solidFill>
            <a:schemeClr val="accent2">
              <a:lumMod val="40000"/>
              <a:lumOff val="60000"/>
            </a:schemeClr>
          </a:solidFill>
          <a:ln>
            <a:solidFill>
              <a:srgbClr val="0070C0"/>
            </a:solidFill>
          </a:ln>
        </p:spPr>
        <p:txBody>
          <a:bodyPr spcFirstLastPara="1" vert="horz" wrap="square" lIns="91425" tIns="91425" rIns="91425" bIns="91425" rtlCol="0" anchor="t" anchorCtr="0">
            <a:normAutofit/>
          </a:bodyPr>
          <a:lstStyle>
            <a:lvl1pPr marL="457200" lvl="0" indent="-342900"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914400" lvl="1" indent="-317500" algn="l" defTabSz="914400" rtl="0" eaLnBrk="1" latinLnBrk="0" hangingPunct="1">
              <a:lnSpc>
                <a:spcPct val="90000"/>
              </a:lnSpc>
              <a:spcBef>
                <a:spcPts val="160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371600" lvl="2" indent="-317500" algn="l" defTabSz="914400" rtl="0" eaLnBrk="1" latinLnBrk="0" hangingPunct="1">
              <a:lnSpc>
                <a:spcPct val="90000"/>
              </a:lnSpc>
              <a:spcBef>
                <a:spcPts val="160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1828800" lvl="3"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2286000" lvl="4"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2743200" lvl="5"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3200400" lvl="6"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3657600" lvl="7"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4114800" lvl="8" indent="-317500" algn="l" defTabSz="914400" rtl="0" eaLnBrk="1" latinLnBrk="0" hangingPunct="1">
              <a:lnSpc>
                <a:spcPct val="90000"/>
              </a:lnSpc>
              <a:spcBef>
                <a:spcPts val="1600"/>
              </a:spcBef>
              <a:spcAft>
                <a:spcPts val="1600"/>
              </a:spcAft>
              <a:buSzPts val="1400"/>
              <a:buFont typeface="Arial" panose="020B0604020202020204" pitchFamily="34" charset="0"/>
              <a:buChar char="■"/>
              <a:defRPr sz="1800" kern="1200">
                <a:solidFill>
                  <a:schemeClr val="tx1"/>
                </a:solidFill>
                <a:latin typeface="+mn-lt"/>
                <a:ea typeface="+mn-ea"/>
                <a:cs typeface="+mn-cs"/>
              </a:defRPr>
            </a:lvl9pPr>
          </a:lstStyle>
          <a:p>
            <a:pPr marL="114300" indent="0">
              <a:buFont typeface="Arial" panose="020B0604020202020204" pitchFamily="34" charset="0"/>
              <a:buNone/>
            </a:pPr>
            <a:r>
              <a:rPr lang="en-GB" dirty="0" smtClean="0"/>
              <a:t>PATTERN </a:t>
            </a:r>
          </a:p>
          <a:p>
            <a:pPr marL="114300" indent="0">
              <a:buFont typeface="Arial" panose="020B0604020202020204" pitchFamily="34" charset="0"/>
              <a:buNone/>
            </a:pPr>
            <a:endParaRPr lang="en-GB" sz="1400" dirty="0" smtClean="0"/>
          </a:p>
          <a:p>
            <a:pPr marL="114300" indent="0">
              <a:buFont typeface="Arial" panose="020B0604020202020204" pitchFamily="34" charset="0"/>
              <a:buNone/>
            </a:pPr>
            <a:r>
              <a:rPr lang="en-GB" sz="1400" dirty="0" smtClean="0"/>
              <a:t>Embellish;  flowing; fluid; geometric; repeat; ornamental; overlap; simple; </a:t>
            </a:r>
          </a:p>
          <a:p>
            <a:pPr marL="114300" indent="0">
              <a:buFont typeface="Arial" panose="020B0604020202020204" pitchFamily="34" charset="0"/>
              <a:buNone/>
            </a:pPr>
            <a:r>
              <a:rPr lang="en-GB" sz="1400" dirty="0" smtClean="0"/>
              <a:t>Symmetric; irregular; natural; stamp; </a:t>
            </a:r>
          </a:p>
          <a:p>
            <a:pPr marL="114300" indent="0">
              <a:buFont typeface="Arial" panose="020B0604020202020204" pitchFamily="34" charset="0"/>
              <a:buNone/>
            </a:pPr>
            <a:r>
              <a:rPr lang="en-GB" sz="1400" dirty="0" smtClean="0"/>
              <a:t>Uniform &amp; ordered; stencil; structured </a:t>
            </a:r>
          </a:p>
          <a:p>
            <a:pPr marL="114300" indent="0">
              <a:buFont typeface="Arial" panose="020B0604020202020204" pitchFamily="34" charset="0"/>
              <a:buNone/>
            </a:pPr>
            <a:endParaRPr lang="en-GB" sz="1400" dirty="0"/>
          </a:p>
        </p:txBody>
      </p:sp>
      <p:sp>
        <p:nvSpPr>
          <p:cNvPr id="13" name="Text Placeholder 2"/>
          <p:cNvSpPr txBox="1">
            <a:spLocks/>
          </p:cNvSpPr>
          <p:nvPr/>
        </p:nvSpPr>
        <p:spPr>
          <a:xfrm>
            <a:off x="3664872" y="5563361"/>
            <a:ext cx="6140257" cy="1054555"/>
          </a:xfrm>
          <a:prstGeom prst="rect">
            <a:avLst/>
          </a:prstGeom>
          <a:solidFill>
            <a:schemeClr val="accent2">
              <a:lumMod val="40000"/>
              <a:lumOff val="60000"/>
            </a:schemeClr>
          </a:solidFill>
          <a:ln>
            <a:solidFill>
              <a:srgbClr val="0070C0"/>
            </a:solidFill>
          </a:ln>
        </p:spPr>
        <p:txBody>
          <a:bodyPr spcFirstLastPara="1" vert="horz" wrap="square" lIns="91425" tIns="91425" rIns="91425" bIns="91425" rtlCol="0" anchor="t" anchorCtr="0">
            <a:normAutofit fontScale="92500" lnSpcReduction="10000"/>
          </a:bodyPr>
          <a:lstStyle>
            <a:lvl1pPr marL="457200" lvl="0" indent="-342900"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914400" lvl="1" indent="-317500" algn="l" defTabSz="914400" rtl="0" eaLnBrk="1" latinLnBrk="0" hangingPunct="1">
              <a:lnSpc>
                <a:spcPct val="90000"/>
              </a:lnSpc>
              <a:spcBef>
                <a:spcPts val="160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371600" lvl="2" indent="-317500" algn="l" defTabSz="914400" rtl="0" eaLnBrk="1" latinLnBrk="0" hangingPunct="1">
              <a:lnSpc>
                <a:spcPct val="90000"/>
              </a:lnSpc>
              <a:spcBef>
                <a:spcPts val="160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1828800" lvl="3"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2286000" lvl="4"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2743200" lvl="5"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3200400" lvl="6"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3657600" lvl="7" indent="-317500" algn="l" defTabSz="9144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4114800" lvl="8" indent="-317500" algn="l" defTabSz="914400" rtl="0" eaLnBrk="1" latinLnBrk="0" hangingPunct="1">
              <a:lnSpc>
                <a:spcPct val="90000"/>
              </a:lnSpc>
              <a:spcBef>
                <a:spcPts val="1600"/>
              </a:spcBef>
              <a:spcAft>
                <a:spcPts val="1600"/>
              </a:spcAft>
              <a:buSzPts val="1400"/>
              <a:buFont typeface="Arial" panose="020B0604020202020204" pitchFamily="34" charset="0"/>
              <a:buChar char="■"/>
              <a:defRPr sz="1800" kern="1200">
                <a:solidFill>
                  <a:schemeClr val="tx1"/>
                </a:solidFill>
                <a:latin typeface="+mn-lt"/>
                <a:ea typeface="+mn-ea"/>
                <a:cs typeface="+mn-cs"/>
              </a:defRPr>
            </a:lvl9pPr>
          </a:lstStyle>
          <a:p>
            <a:pPr marL="114300" indent="0">
              <a:buFont typeface="Arial" panose="020B0604020202020204" pitchFamily="34" charset="0"/>
              <a:buNone/>
            </a:pPr>
            <a:r>
              <a:rPr lang="en-GB" dirty="0" smtClean="0"/>
              <a:t>Texture  </a:t>
            </a:r>
          </a:p>
          <a:p>
            <a:pPr marL="114300" indent="0">
              <a:buFont typeface="Arial" panose="020B0604020202020204" pitchFamily="34" charset="0"/>
              <a:buNone/>
            </a:pPr>
            <a:endParaRPr lang="en-GB" sz="1400" dirty="0" smtClean="0"/>
          </a:p>
          <a:p>
            <a:pPr marL="114300" indent="0">
              <a:buFont typeface="Arial" panose="020B0604020202020204" pitchFamily="34" charset="0"/>
              <a:buNone/>
            </a:pPr>
            <a:r>
              <a:rPr lang="en-GB" sz="1400" dirty="0" smtClean="0"/>
              <a:t>Coarse; cross hatched; dots/ pointillism; fine; flat; smooth; glaze; impasto; jagged  matt; glossy; rough; crumple; shiny; splatter; thick; thin; wash; bubbled; worn; aged </a:t>
            </a:r>
          </a:p>
        </p:txBody>
      </p:sp>
      <p:sp>
        <p:nvSpPr>
          <p:cNvPr id="14" name="TextBox 13"/>
          <p:cNvSpPr txBox="1"/>
          <p:nvPr/>
        </p:nvSpPr>
        <p:spPr>
          <a:xfrm>
            <a:off x="8740075" y="117566"/>
            <a:ext cx="1715589" cy="5201424"/>
          </a:xfrm>
          <a:prstGeom prst="rect">
            <a:avLst/>
          </a:prstGeom>
          <a:solidFill>
            <a:schemeClr val="accent2">
              <a:lumMod val="40000"/>
              <a:lumOff val="60000"/>
            </a:schemeClr>
          </a:solidFill>
          <a:ln>
            <a:solidFill>
              <a:srgbClr val="0070C0"/>
            </a:solidFill>
          </a:ln>
        </p:spPr>
        <p:txBody>
          <a:bodyPr wrap="square" rtlCol="0">
            <a:spAutoFit/>
          </a:bodyPr>
          <a:lstStyle/>
          <a:p>
            <a:r>
              <a:rPr lang="en-GB" sz="2400" dirty="0" smtClean="0"/>
              <a:t>TYPE </a:t>
            </a:r>
          </a:p>
          <a:p>
            <a:r>
              <a:rPr lang="en-GB" sz="1400" dirty="0" smtClean="0"/>
              <a:t>Realistic</a:t>
            </a:r>
          </a:p>
          <a:p>
            <a:r>
              <a:rPr lang="en-GB" sz="1400" dirty="0" smtClean="0"/>
              <a:t>Photorealism </a:t>
            </a:r>
          </a:p>
          <a:p>
            <a:r>
              <a:rPr lang="en-GB" sz="1400" dirty="0" smtClean="0"/>
              <a:t>Abstract </a:t>
            </a:r>
          </a:p>
          <a:p>
            <a:r>
              <a:rPr lang="en-GB" sz="1400" dirty="0" smtClean="0"/>
              <a:t>Distort </a:t>
            </a:r>
          </a:p>
          <a:p>
            <a:r>
              <a:rPr lang="en-GB" sz="1400" dirty="0" smtClean="0"/>
              <a:t>Emotional </a:t>
            </a:r>
          </a:p>
          <a:p>
            <a:r>
              <a:rPr lang="en-GB" sz="1400" dirty="0" smtClean="0"/>
              <a:t>Exaggerated </a:t>
            </a:r>
          </a:p>
          <a:p>
            <a:r>
              <a:rPr lang="en-GB" sz="1400" dirty="0" smtClean="0"/>
              <a:t>Cartoon/ Caricature </a:t>
            </a:r>
          </a:p>
          <a:p>
            <a:r>
              <a:rPr lang="en-GB" sz="1400" dirty="0" smtClean="0"/>
              <a:t>Fantasy </a:t>
            </a:r>
          </a:p>
          <a:p>
            <a:r>
              <a:rPr lang="en-GB" sz="1400" dirty="0" smtClean="0"/>
              <a:t>Figurative </a:t>
            </a:r>
          </a:p>
          <a:p>
            <a:r>
              <a:rPr lang="en-GB" sz="1400" dirty="0" smtClean="0"/>
              <a:t>Landscape </a:t>
            </a:r>
          </a:p>
          <a:p>
            <a:r>
              <a:rPr lang="en-GB" sz="1400" dirty="0" smtClean="0"/>
              <a:t>Seascape </a:t>
            </a:r>
          </a:p>
          <a:p>
            <a:r>
              <a:rPr lang="en-GB" sz="1400" dirty="0" smtClean="0"/>
              <a:t>Portrait </a:t>
            </a:r>
          </a:p>
          <a:p>
            <a:r>
              <a:rPr lang="en-GB" sz="1400" dirty="0" smtClean="0"/>
              <a:t>Interior </a:t>
            </a:r>
          </a:p>
          <a:p>
            <a:r>
              <a:rPr lang="en-GB" sz="1400" dirty="0" smtClean="0"/>
              <a:t>Architectural </a:t>
            </a:r>
          </a:p>
          <a:p>
            <a:r>
              <a:rPr lang="en-GB" sz="1400" dirty="0" smtClean="0"/>
              <a:t>Still Life </a:t>
            </a:r>
          </a:p>
          <a:p>
            <a:r>
              <a:rPr lang="en-GB" sz="1400" dirty="0" smtClean="0"/>
              <a:t>Impressionist</a:t>
            </a:r>
          </a:p>
          <a:p>
            <a:r>
              <a:rPr lang="en-GB" sz="1400" dirty="0" smtClean="0"/>
              <a:t>Surreal </a:t>
            </a:r>
          </a:p>
          <a:p>
            <a:r>
              <a:rPr lang="en-GB" sz="1400" dirty="0" smtClean="0"/>
              <a:t>Illusions </a:t>
            </a:r>
          </a:p>
          <a:p>
            <a:r>
              <a:rPr lang="en-GB" sz="1400" dirty="0" smtClean="0"/>
              <a:t>Pop Art </a:t>
            </a:r>
          </a:p>
          <a:p>
            <a:r>
              <a:rPr lang="en-GB" sz="1400" dirty="0" smtClean="0"/>
              <a:t>Fauvism </a:t>
            </a:r>
          </a:p>
          <a:p>
            <a:r>
              <a:rPr lang="en-GB" sz="1400" dirty="0" smtClean="0"/>
              <a:t>Stylised  </a:t>
            </a:r>
          </a:p>
          <a:p>
            <a:r>
              <a:rPr lang="en-GB" sz="1400" dirty="0" smtClean="0"/>
              <a:t>Expressionists </a:t>
            </a:r>
          </a:p>
        </p:txBody>
      </p:sp>
      <p:sp>
        <p:nvSpPr>
          <p:cNvPr id="15" name="TextBox 14"/>
          <p:cNvSpPr txBox="1"/>
          <p:nvPr/>
        </p:nvSpPr>
        <p:spPr>
          <a:xfrm>
            <a:off x="10547615" y="140838"/>
            <a:ext cx="1414176" cy="3970318"/>
          </a:xfrm>
          <a:prstGeom prst="rect">
            <a:avLst/>
          </a:prstGeom>
          <a:solidFill>
            <a:schemeClr val="accent2">
              <a:lumMod val="40000"/>
              <a:lumOff val="60000"/>
            </a:schemeClr>
          </a:solidFill>
          <a:ln>
            <a:solidFill>
              <a:srgbClr val="0070C0"/>
            </a:solidFill>
          </a:ln>
        </p:spPr>
        <p:txBody>
          <a:bodyPr wrap="square" rtlCol="0">
            <a:spAutoFit/>
          </a:bodyPr>
          <a:lstStyle/>
          <a:p>
            <a:r>
              <a:rPr lang="en-GB" sz="1400" dirty="0" smtClean="0"/>
              <a:t>Drawing </a:t>
            </a:r>
          </a:p>
          <a:p>
            <a:r>
              <a:rPr lang="en-GB" sz="1400" dirty="0" smtClean="0"/>
              <a:t>Painting </a:t>
            </a:r>
          </a:p>
          <a:p>
            <a:r>
              <a:rPr lang="en-GB" sz="1400" dirty="0" smtClean="0"/>
              <a:t>Printing making </a:t>
            </a:r>
          </a:p>
          <a:p>
            <a:r>
              <a:rPr lang="en-GB" sz="1400" dirty="0" smtClean="0"/>
              <a:t>Collage </a:t>
            </a:r>
          </a:p>
          <a:p>
            <a:r>
              <a:rPr lang="en-GB" sz="1400" dirty="0" smtClean="0"/>
              <a:t>Sculpting (3D) </a:t>
            </a:r>
          </a:p>
          <a:p>
            <a:r>
              <a:rPr lang="en-GB" sz="1400" dirty="0" smtClean="0"/>
              <a:t>Carving </a:t>
            </a:r>
            <a:endParaRPr lang="en-GB" sz="1400" dirty="0"/>
          </a:p>
          <a:p>
            <a:r>
              <a:rPr lang="en-GB" sz="1400" dirty="0" smtClean="0"/>
              <a:t>Ceramic</a:t>
            </a:r>
          </a:p>
          <a:p>
            <a:r>
              <a:rPr lang="en-GB" sz="1400" dirty="0" smtClean="0"/>
              <a:t>Digital </a:t>
            </a:r>
          </a:p>
          <a:p>
            <a:r>
              <a:rPr lang="en-GB" sz="1400" dirty="0" smtClean="0"/>
              <a:t>Street Art </a:t>
            </a:r>
          </a:p>
          <a:p>
            <a:r>
              <a:rPr lang="en-GB" sz="1400" dirty="0" smtClean="0"/>
              <a:t>Textiles </a:t>
            </a:r>
          </a:p>
          <a:p>
            <a:r>
              <a:rPr lang="en-GB" sz="1400" dirty="0" smtClean="0"/>
              <a:t>Photography </a:t>
            </a:r>
          </a:p>
          <a:p>
            <a:r>
              <a:rPr lang="en-GB" sz="1400" dirty="0" smtClean="0"/>
              <a:t>Installation </a:t>
            </a:r>
          </a:p>
          <a:p>
            <a:r>
              <a:rPr lang="en-GB" sz="1400" dirty="0" smtClean="0"/>
              <a:t>Architecture </a:t>
            </a:r>
          </a:p>
          <a:p>
            <a:r>
              <a:rPr lang="en-GB" sz="1400" dirty="0" smtClean="0"/>
              <a:t>Fashion </a:t>
            </a:r>
          </a:p>
          <a:p>
            <a:r>
              <a:rPr lang="en-GB" sz="1400" dirty="0" smtClean="0"/>
              <a:t>Mixed Media </a:t>
            </a:r>
          </a:p>
          <a:p>
            <a:r>
              <a:rPr lang="en-GB" sz="1400" dirty="0" smtClean="0"/>
              <a:t>Land Art (Using the landscape) </a:t>
            </a:r>
          </a:p>
          <a:p>
            <a:r>
              <a:rPr lang="en-GB" sz="1400" dirty="0" smtClean="0"/>
              <a:t>Assemblages</a:t>
            </a:r>
            <a:endParaRPr lang="en-GB" dirty="0"/>
          </a:p>
        </p:txBody>
      </p:sp>
    </p:spTree>
    <p:extLst>
      <p:ext uri="{BB962C8B-B14F-4D97-AF65-F5344CB8AC3E}">
        <p14:creationId xmlns:p14="http://schemas.microsoft.com/office/powerpoint/2010/main" val="4056363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668383" y="365125"/>
            <a:ext cx="6228806" cy="6059397"/>
          </a:xfrm>
          <a:solidFill>
            <a:schemeClr val="accent2"/>
          </a:solidFill>
        </p:spPr>
        <p:txBody>
          <a:bodyPr>
            <a:normAutofit fontScale="70000" lnSpcReduction="20000"/>
          </a:bodyPr>
          <a:lstStyle/>
          <a:p>
            <a:pPr marL="0" indent="0">
              <a:buNone/>
            </a:pPr>
            <a:r>
              <a:rPr lang="en-GB" dirty="0" smtClean="0"/>
              <a:t>Task: Now show your understanding of the Cubist movement by creating a strong visual </a:t>
            </a:r>
            <a:r>
              <a:rPr lang="en-GB" dirty="0" smtClean="0"/>
              <a:t>piece. </a:t>
            </a:r>
            <a:r>
              <a:rPr lang="en-GB" dirty="0" smtClean="0"/>
              <a:t>This piece should reflect the characteristics of the Cubist movement, but it may also have some of your own design ideas too. </a:t>
            </a:r>
          </a:p>
          <a:p>
            <a:pPr marL="0" indent="0">
              <a:buNone/>
            </a:pPr>
            <a:endParaRPr lang="en-GB" dirty="0"/>
          </a:p>
          <a:p>
            <a:pPr marL="0" indent="0">
              <a:buNone/>
            </a:pPr>
            <a:r>
              <a:rPr lang="en-GB" dirty="0" smtClean="0"/>
              <a:t>Suggested: </a:t>
            </a:r>
          </a:p>
          <a:p>
            <a:pPr marL="0" indent="0">
              <a:buNone/>
            </a:pPr>
            <a:r>
              <a:rPr lang="en-GB" dirty="0" smtClean="0"/>
              <a:t>1/ Choose an object or group of objects to draw (deconstruct just like the Cubist painters!) Have those objects in front of you. You may want to pick objects with interesting shapes/curves/lines. </a:t>
            </a:r>
          </a:p>
          <a:p>
            <a:pPr marL="0" indent="0">
              <a:buNone/>
            </a:pPr>
            <a:endParaRPr lang="en-GB" dirty="0"/>
          </a:p>
          <a:p>
            <a:pPr marL="0" indent="0">
              <a:buNone/>
            </a:pPr>
            <a:r>
              <a:rPr lang="en-GB" dirty="0" smtClean="0"/>
              <a:t>2/ Carefully draw the outline of the object. Move the Object and draw the object outline from a new viewpoint. You can repeat this step as many times as you like!</a:t>
            </a:r>
          </a:p>
          <a:p>
            <a:pPr marL="0" indent="0">
              <a:buNone/>
            </a:pPr>
            <a:endParaRPr lang="en-GB" dirty="0"/>
          </a:p>
          <a:p>
            <a:pPr marL="0" indent="0">
              <a:buNone/>
            </a:pPr>
            <a:r>
              <a:rPr lang="en-GB" dirty="0" smtClean="0"/>
              <a:t>Tip: Overlap each drawing </a:t>
            </a:r>
            <a:r>
              <a:rPr lang="en-GB" dirty="0" smtClean="0">
                <a:sym typeface="Wingdings" panose="05000000000000000000" pitchFamily="2" charset="2"/>
              </a:rPr>
              <a:t> </a:t>
            </a:r>
          </a:p>
          <a:p>
            <a:pPr marL="0" indent="0">
              <a:buNone/>
            </a:pPr>
            <a:endParaRPr lang="en-GB" dirty="0">
              <a:sym typeface="Wingdings" panose="05000000000000000000" pitchFamily="2" charset="2"/>
            </a:endParaRPr>
          </a:p>
          <a:p>
            <a:pPr marL="0" indent="0">
              <a:buNone/>
            </a:pPr>
            <a:r>
              <a:rPr lang="en-GB" dirty="0" smtClean="0">
                <a:sym typeface="Wingdings" panose="05000000000000000000" pitchFamily="2" charset="2"/>
              </a:rPr>
              <a:t>3/ You may want to add extra lines to break your composition even further. </a:t>
            </a:r>
          </a:p>
          <a:p>
            <a:pPr marL="0" indent="0">
              <a:buNone/>
            </a:pPr>
            <a:endParaRPr lang="en-GB" dirty="0">
              <a:sym typeface="Wingdings" panose="05000000000000000000" pitchFamily="2" charset="2"/>
            </a:endParaRPr>
          </a:p>
          <a:p>
            <a:pPr marL="0" indent="0">
              <a:buNone/>
            </a:pPr>
            <a:r>
              <a:rPr lang="en-GB" dirty="0" smtClean="0">
                <a:sym typeface="Wingdings" panose="05000000000000000000" pitchFamily="2" charset="2"/>
              </a:rPr>
              <a:t>Examples on the next slides. </a:t>
            </a:r>
            <a:endParaRPr lang="en-GB" dirty="0"/>
          </a:p>
        </p:txBody>
      </p:sp>
      <p:pic>
        <p:nvPicPr>
          <p:cNvPr id="4" name="Picture 3"/>
          <p:cNvPicPr>
            <a:picLocks noChangeAspect="1"/>
          </p:cNvPicPr>
          <p:nvPr/>
        </p:nvPicPr>
        <p:blipFill rotWithShape="1">
          <a:blip r:embed="rId2"/>
          <a:srcRect l="55541" t="710" b="12381"/>
          <a:stretch/>
        </p:blipFill>
        <p:spPr>
          <a:xfrm>
            <a:off x="7537676" y="156755"/>
            <a:ext cx="3345453" cy="3683726"/>
          </a:xfrm>
          <a:prstGeom prst="rect">
            <a:avLst/>
          </a:prstGeom>
        </p:spPr>
      </p:pic>
      <p:pic>
        <p:nvPicPr>
          <p:cNvPr id="5" name="Picture 4"/>
          <p:cNvPicPr>
            <a:picLocks noChangeAspect="1"/>
          </p:cNvPicPr>
          <p:nvPr/>
        </p:nvPicPr>
        <p:blipFill rotWithShape="1">
          <a:blip r:embed="rId3"/>
          <a:srcRect t="56012" r="52197"/>
          <a:stretch/>
        </p:blipFill>
        <p:spPr>
          <a:xfrm>
            <a:off x="7634914" y="4219801"/>
            <a:ext cx="3599144" cy="1863817"/>
          </a:xfrm>
          <a:prstGeom prst="rect">
            <a:avLst/>
          </a:prstGeom>
        </p:spPr>
      </p:pic>
      <p:sp>
        <p:nvSpPr>
          <p:cNvPr id="6" name="TextBox 5"/>
          <p:cNvSpPr txBox="1"/>
          <p:nvPr/>
        </p:nvSpPr>
        <p:spPr>
          <a:xfrm>
            <a:off x="10189029" y="2508069"/>
            <a:ext cx="1672045" cy="646331"/>
          </a:xfrm>
          <a:prstGeom prst="rect">
            <a:avLst/>
          </a:prstGeom>
          <a:solidFill>
            <a:schemeClr val="accent1">
              <a:lumMod val="60000"/>
              <a:lumOff val="40000"/>
            </a:schemeClr>
          </a:solidFill>
        </p:spPr>
        <p:txBody>
          <a:bodyPr wrap="square" rtlCol="0">
            <a:spAutoFit/>
          </a:bodyPr>
          <a:lstStyle/>
          <a:p>
            <a:r>
              <a:rPr lang="en-GB" dirty="0" smtClean="0"/>
              <a:t>Different viewpoints </a:t>
            </a:r>
            <a:endParaRPr lang="en-GB" dirty="0"/>
          </a:p>
        </p:txBody>
      </p:sp>
    </p:spTree>
    <p:extLst>
      <p:ext uri="{BB962C8B-B14F-4D97-AF65-F5344CB8AC3E}">
        <p14:creationId xmlns:p14="http://schemas.microsoft.com/office/powerpoint/2010/main" val="1927117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838200" y="1825625"/>
            <a:ext cx="2179320" cy="486255"/>
          </a:xfrm>
          <a:solidFill>
            <a:schemeClr val="accent1">
              <a:lumMod val="60000"/>
              <a:lumOff val="40000"/>
            </a:schemeClr>
          </a:solidFill>
        </p:spPr>
        <p:txBody>
          <a:bodyPr/>
          <a:lstStyle/>
          <a:p>
            <a:pPr marL="0" indent="0">
              <a:buNone/>
            </a:pPr>
            <a:r>
              <a:rPr lang="en-GB" dirty="0" smtClean="0"/>
              <a:t>Examples </a:t>
            </a:r>
            <a:endParaRPr lang="en-GB" dirty="0"/>
          </a:p>
        </p:txBody>
      </p:sp>
      <p:pic>
        <p:nvPicPr>
          <p:cNvPr id="4" name="Picture 3"/>
          <p:cNvPicPr>
            <a:picLocks noChangeAspect="1"/>
          </p:cNvPicPr>
          <p:nvPr/>
        </p:nvPicPr>
        <p:blipFill>
          <a:blip r:embed="rId2"/>
          <a:stretch>
            <a:fillRect/>
          </a:stretch>
        </p:blipFill>
        <p:spPr>
          <a:xfrm>
            <a:off x="333916" y="2538961"/>
            <a:ext cx="2877787" cy="4049486"/>
          </a:xfrm>
          <a:prstGeom prst="rect">
            <a:avLst/>
          </a:prstGeom>
        </p:spPr>
      </p:pic>
      <p:pic>
        <p:nvPicPr>
          <p:cNvPr id="5" name="Picture 4"/>
          <p:cNvPicPr>
            <a:picLocks noChangeAspect="1"/>
          </p:cNvPicPr>
          <p:nvPr/>
        </p:nvPicPr>
        <p:blipFill>
          <a:blip r:embed="rId3"/>
          <a:stretch>
            <a:fillRect/>
          </a:stretch>
        </p:blipFill>
        <p:spPr>
          <a:xfrm>
            <a:off x="3469826" y="365125"/>
            <a:ext cx="3383795" cy="4507321"/>
          </a:xfrm>
          <a:prstGeom prst="rect">
            <a:avLst/>
          </a:prstGeom>
        </p:spPr>
      </p:pic>
      <p:pic>
        <p:nvPicPr>
          <p:cNvPr id="6" name="Picture 5"/>
          <p:cNvPicPr>
            <a:picLocks noChangeAspect="1"/>
          </p:cNvPicPr>
          <p:nvPr/>
        </p:nvPicPr>
        <p:blipFill>
          <a:blip r:embed="rId4"/>
          <a:stretch>
            <a:fillRect/>
          </a:stretch>
        </p:blipFill>
        <p:spPr>
          <a:xfrm>
            <a:off x="7111744" y="2311880"/>
            <a:ext cx="3653986" cy="4503647"/>
          </a:xfrm>
          <a:prstGeom prst="rect">
            <a:avLst/>
          </a:prstGeom>
        </p:spPr>
      </p:pic>
    </p:spTree>
    <p:extLst>
      <p:ext uri="{BB962C8B-B14F-4D97-AF65-F5344CB8AC3E}">
        <p14:creationId xmlns:p14="http://schemas.microsoft.com/office/powerpoint/2010/main" val="939573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663397" y="1358034"/>
            <a:ext cx="3032758" cy="3955772"/>
          </a:xfrm>
          <a:prstGeom prst="rect">
            <a:avLst/>
          </a:prstGeom>
        </p:spPr>
      </p:pic>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95845" y="179705"/>
            <a:ext cx="10515600" cy="1805849"/>
          </a:xfrm>
          <a:solidFill>
            <a:schemeClr val="accent1">
              <a:lumMod val="60000"/>
              <a:lumOff val="40000"/>
            </a:schemeClr>
          </a:solidFill>
        </p:spPr>
        <p:txBody>
          <a:bodyPr/>
          <a:lstStyle/>
          <a:p>
            <a:pPr marL="0" indent="0">
              <a:buNone/>
            </a:pPr>
            <a:r>
              <a:rPr lang="en-GB" dirty="0" smtClean="0"/>
              <a:t>Next think carefully about adding depth to your composition. </a:t>
            </a:r>
          </a:p>
          <a:p>
            <a:pPr marL="0" indent="0">
              <a:buNone/>
            </a:pPr>
            <a:r>
              <a:rPr lang="en-GB" dirty="0" smtClean="0"/>
              <a:t>This can be done using your drawing pencil or you could introduce some colour to your work.  </a:t>
            </a:r>
            <a:endParaRPr lang="en-GB" dirty="0"/>
          </a:p>
        </p:txBody>
      </p:sp>
      <p:pic>
        <p:nvPicPr>
          <p:cNvPr id="5" name="Picture 4"/>
          <p:cNvPicPr>
            <a:picLocks noChangeAspect="1"/>
          </p:cNvPicPr>
          <p:nvPr/>
        </p:nvPicPr>
        <p:blipFill>
          <a:blip r:embed="rId3"/>
          <a:stretch>
            <a:fillRect/>
          </a:stretch>
        </p:blipFill>
        <p:spPr>
          <a:xfrm>
            <a:off x="495845" y="2170974"/>
            <a:ext cx="7929699" cy="4510763"/>
          </a:xfrm>
          <a:prstGeom prst="rect">
            <a:avLst/>
          </a:prstGeom>
        </p:spPr>
      </p:pic>
      <p:pic>
        <p:nvPicPr>
          <p:cNvPr id="7" name="Picture 6"/>
          <p:cNvPicPr>
            <a:picLocks noChangeAspect="1"/>
          </p:cNvPicPr>
          <p:nvPr/>
        </p:nvPicPr>
        <p:blipFill>
          <a:blip r:embed="rId4"/>
          <a:stretch>
            <a:fillRect/>
          </a:stretch>
        </p:blipFill>
        <p:spPr>
          <a:xfrm>
            <a:off x="6671226" y="4700423"/>
            <a:ext cx="3984342" cy="2478541"/>
          </a:xfrm>
          <a:prstGeom prst="rect">
            <a:avLst/>
          </a:prstGeom>
        </p:spPr>
      </p:pic>
    </p:spTree>
    <p:extLst>
      <p:ext uri="{BB962C8B-B14F-4D97-AF65-F5344CB8AC3E}">
        <p14:creationId xmlns:p14="http://schemas.microsoft.com/office/powerpoint/2010/main" val="970814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513799" y="0"/>
            <a:ext cx="12006552" cy="6747986"/>
          </a:xfrm>
          <a:prstGeom prst="rect">
            <a:avLst/>
          </a:prstGeom>
        </p:spPr>
      </p:pic>
      <p:pic>
        <p:nvPicPr>
          <p:cNvPr id="7" name="Picture 6"/>
          <p:cNvPicPr>
            <a:picLocks noChangeAspect="1"/>
          </p:cNvPicPr>
          <p:nvPr/>
        </p:nvPicPr>
        <p:blipFill>
          <a:blip r:embed="rId3"/>
          <a:stretch>
            <a:fillRect/>
          </a:stretch>
        </p:blipFill>
        <p:spPr>
          <a:xfrm>
            <a:off x="8971608" y="0"/>
            <a:ext cx="3182439" cy="2253167"/>
          </a:xfrm>
          <a:prstGeom prst="rect">
            <a:avLst/>
          </a:prstGeom>
        </p:spPr>
      </p:pic>
      <p:pic>
        <p:nvPicPr>
          <p:cNvPr id="8" name="Picture 7"/>
          <p:cNvPicPr>
            <a:picLocks noChangeAspect="1"/>
          </p:cNvPicPr>
          <p:nvPr/>
        </p:nvPicPr>
        <p:blipFill>
          <a:blip r:embed="rId4"/>
          <a:stretch>
            <a:fillRect/>
          </a:stretch>
        </p:blipFill>
        <p:spPr>
          <a:xfrm rot="16200000">
            <a:off x="9438179" y="1652819"/>
            <a:ext cx="2249296" cy="3719867"/>
          </a:xfrm>
          <a:prstGeom prst="rect">
            <a:avLst/>
          </a:prstGeom>
        </p:spPr>
      </p:pic>
    </p:spTree>
    <p:extLst>
      <p:ext uri="{BB962C8B-B14F-4D97-AF65-F5344CB8AC3E}">
        <p14:creationId xmlns:p14="http://schemas.microsoft.com/office/powerpoint/2010/main" val="2947080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553" y="278841"/>
            <a:ext cx="5629835" cy="885451"/>
          </a:xfrm>
          <a:ln>
            <a:solidFill>
              <a:schemeClr val="accent1"/>
            </a:solidFill>
          </a:ln>
        </p:spPr>
        <p:txBody>
          <a:bodyPr/>
          <a:lstStyle/>
          <a:p>
            <a:r>
              <a:rPr lang="en-GB" dirty="0" err="1" smtClean="0"/>
              <a:t>Postneocubismo</a:t>
            </a:r>
            <a:r>
              <a:rPr lang="en-GB" dirty="0" smtClean="0"/>
              <a:t> </a:t>
            </a:r>
            <a:endParaRPr lang="en-GB" dirty="0"/>
          </a:p>
        </p:txBody>
      </p:sp>
      <p:sp>
        <p:nvSpPr>
          <p:cNvPr id="3" name="Content Placeholder 2"/>
          <p:cNvSpPr>
            <a:spLocks noGrp="1"/>
          </p:cNvSpPr>
          <p:nvPr>
            <p:ph idx="1"/>
          </p:nvPr>
        </p:nvSpPr>
        <p:spPr>
          <a:xfrm>
            <a:off x="173843" y="1702548"/>
            <a:ext cx="3254188" cy="3817191"/>
          </a:xfrm>
          <a:ln>
            <a:solidFill>
              <a:schemeClr val="accent1"/>
            </a:solidFill>
          </a:ln>
        </p:spPr>
        <p:txBody>
          <a:bodyPr>
            <a:normAutofit fontScale="55000" lnSpcReduction="20000"/>
          </a:bodyPr>
          <a:lstStyle/>
          <a:p>
            <a:pPr marL="0" indent="0">
              <a:buNone/>
            </a:pPr>
            <a:r>
              <a:rPr lang="en-GB" dirty="0">
                <a:hlinkClick r:id="rId2"/>
              </a:rPr>
              <a:t>https://www.thisiscolossal.com/2017/01/murals-and-paintings-by-belin</a:t>
            </a:r>
            <a:r>
              <a:rPr lang="en-GB" dirty="0" smtClean="0">
                <a:hlinkClick r:id="rId2"/>
              </a:rPr>
              <a:t>/</a:t>
            </a:r>
            <a:endParaRPr lang="en-GB" dirty="0" smtClean="0"/>
          </a:p>
          <a:p>
            <a:pPr marL="0" indent="0">
              <a:buNone/>
            </a:pPr>
            <a:endParaRPr lang="en-GB" dirty="0"/>
          </a:p>
          <a:p>
            <a:pPr marL="0" indent="0">
              <a:buNone/>
            </a:pPr>
            <a:r>
              <a:rPr lang="en-GB" dirty="0" smtClean="0"/>
              <a:t>Spanish </a:t>
            </a:r>
            <a:r>
              <a:rPr lang="en-GB" dirty="0"/>
              <a:t>artist Miguel </a:t>
            </a:r>
            <a:r>
              <a:rPr lang="en-GB" dirty="0" err="1"/>
              <a:t>Ángel</a:t>
            </a:r>
            <a:r>
              <a:rPr lang="en-GB" dirty="0"/>
              <a:t> </a:t>
            </a:r>
            <a:r>
              <a:rPr lang="en-GB" dirty="0" err="1"/>
              <a:t>Belinchón</a:t>
            </a:r>
            <a:r>
              <a:rPr lang="en-GB" dirty="0"/>
              <a:t> </a:t>
            </a:r>
            <a:r>
              <a:rPr lang="en-GB" dirty="0" err="1"/>
              <a:t>Bujes</a:t>
            </a:r>
            <a:r>
              <a:rPr lang="en-GB" dirty="0"/>
              <a:t>, or </a:t>
            </a:r>
            <a:r>
              <a:rPr lang="en-GB" dirty="0">
                <a:hlinkClick r:id="rId3"/>
              </a:rPr>
              <a:t>Belin</a:t>
            </a:r>
            <a:r>
              <a:rPr lang="en-GB" dirty="0"/>
              <a:t>, has long been known in the graffiti world for his photorealistic murals. After a recent trip to Pablo Picasso’s birthplace however, his work has begun to adopt elements of cubism—now producing creative portraits in a style he’s dubbed </a:t>
            </a:r>
            <a:r>
              <a:rPr lang="en-GB" b="1" i="1" dirty="0" err="1"/>
              <a:t>postneocubismo</a:t>
            </a:r>
            <a:r>
              <a:rPr lang="en-GB" i="1" dirty="0"/>
              <a:t>.</a:t>
            </a:r>
            <a:r>
              <a:rPr lang="en-GB" dirty="0"/>
              <a:t> His works are often based on loved ones, breaking up elements of their faces in order to recompose eyes, ears, and mouths into distorted configurations.</a:t>
            </a:r>
            <a:endParaRPr lang="en-GB" dirty="0" smtClean="0"/>
          </a:p>
          <a:p>
            <a:pPr marL="0" indent="0">
              <a:buNone/>
            </a:pPr>
            <a:endParaRPr lang="en-GB" dirty="0"/>
          </a:p>
        </p:txBody>
      </p:sp>
      <p:pic>
        <p:nvPicPr>
          <p:cNvPr id="4" name="Picture 3"/>
          <p:cNvPicPr>
            <a:picLocks noChangeAspect="1"/>
          </p:cNvPicPr>
          <p:nvPr/>
        </p:nvPicPr>
        <p:blipFill>
          <a:blip r:embed="rId4"/>
          <a:stretch>
            <a:fillRect/>
          </a:stretch>
        </p:blipFill>
        <p:spPr>
          <a:xfrm>
            <a:off x="7217148" y="268941"/>
            <a:ext cx="4479295" cy="5470712"/>
          </a:xfrm>
          <a:prstGeom prst="rect">
            <a:avLst/>
          </a:prstGeom>
        </p:spPr>
      </p:pic>
      <p:pic>
        <p:nvPicPr>
          <p:cNvPr id="5" name="Picture 4"/>
          <p:cNvPicPr>
            <a:picLocks noChangeAspect="1"/>
          </p:cNvPicPr>
          <p:nvPr/>
        </p:nvPicPr>
        <p:blipFill>
          <a:blip r:embed="rId5"/>
          <a:stretch>
            <a:fillRect/>
          </a:stretch>
        </p:blipFill>
        <p:spPr>
          <a:xfrm>
            <a:off x="3428031" y="2112449"/>
            <a:ext cx="4750314" cy="4750314"/>
          </a:xfrm>
          <a:prstGeom prst="rect">
            <a:avLst/>
          </a:prstGeom>
        </p:spPr>
      </p:pic>
    </p:spTree>
    <p:extLst>
      <p:ext uri="{BB962C8B-B14F-4D97-AF65-F5344CB8AC3E}">
        <p14:creationId xmlns:p14="http://schemas.microsoft.com/office/powerpoint/2010/main" val="8791314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D9C647E071ED4D9B7D0BA81432F5C2" ma:contentTypeVersion="17" ma:contentTypeDescription="Create a new document." ma:contentTypeScope="" ma:versionID="48b29fa8638abee717d1fdd10b1328d1">
  <xsd:schema xmlns:xsd="http://www.w3.org/2001/XMLSchema" xmlns:xs="http://www.w3.org/2001/XMLSchema" xmlns:p="http://schemas.microsoft.com/office/2006/metadata/properties" xmlns:ns2="070f71ce-64c7-4b17-bb6b-21ebf0c68387" xmlns:ns3="8c49430d-f190-4cd8-83c3-84bb6a3d29af" targetNamespace="http://schemas.microsoft.com/office/2006/metadata/properties" ma:root="true" ma:fieldsID="e44dfcf108e842c73ed980802cedbc8a" ns2:_="" ns3:_="">
    <xsd:import namespace="070f71ce-64c7-4b17-bb6b-21ebf0c68387"/>
    <xsd:import namespace="8c49430d-f190-4cd8-83c3-84bb6a3d29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Completed"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f71ce-64c7-4b17-bb6b-21ebf0c68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Completed" ma:index="17" nillable="true" ma:displayName="Completed" ma:default="0" ma:format="Dropdown" ma:internalName="Completed">
      <xsd:simpleType>
        <xsd:restriction base="dms:Boolea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72bb472-3a9c-4f56-9e6f-fdae2be011a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Notes" ma:index="24" nillable="true" ma:displayName="Notes" ma:format="Dropdown" ma:internalName="Not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c49430d-f190-4cd8-83c3-84bb6a3d29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199d808-df6e-4fcd-b362-d9c1aab5c644}" ma:internalName="TaxCatchAll" ma:showField="CatchAllData" ma:web="8c49430d-f190-4cd8-83c3-84bb6a3d2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070f71ce-64c7-4b17-bb6b-21ebf0c68387" xsi:nil="true"/>
    <TaxCatchAll xmlns="8c49430d-f190-4cd8-83c3-84bb6a3d29af" xsi:nil="true"/>
    <lcf76f155ced4ddcb4097134ff3c332f xmlns="070f71ce-64c7-4b17-bb6b-21ebf0c68387">
      <Terms xmlns="http://schemas.microsoft.com/office/infopath/2007/PartnerControls"/>
    </lcf76f155ced4ddcb4097134ff3c332f>
    <Completed xmlns="070f71ce-64c7-4b17-bb6b-21ebf0c68387">false</Completed>
  </documentManagement>
</p:properties>
</file>

<file path=customXml/itemProps1.xml><?xml version="1.0" encoding="utf-8"?>
<ds:datastoreItem xmlns:ds="http://schemas.openxmlformats.org/officeDocument/2006/customXml" ds:itemID="{1F98690A-1FA5-49E6-AA1B-69FF1BCB6C46}"/>
</file>

<file path=customXml/itemProps2.xml><?xml version="1.0" encoding="utf-8"?>
<ds:datastoreItem xmlns:ds="http://schemas.openxmlformats.org/officeDocument/2006/customXml" ds:itemID="{589575C5-A2D6-4B28-8CCC-6E58FE6E684F}"/>
</file>

<file path=customXml/itemProps3.xml><?xml version="1.0" encoding="utf-8"?>
<ds:datastoreItem xmlns:ds="http://schemas.openxmlformats.org/officeDocument/2006/customXml" ds:itemID="{953FBA85-FB70-407A-A6D6-FB1892CB1CBF}"/>
</file>

<file path=docProps/app.xml><?xml version="1.0" encoding="utf-8"?>
<Properties xmlns="http://schemas.openxmlformats.org/officeDocument/2006/extended-properties" xmlns:vt="http://schemas.openxmlformats.org/officeDocument/2006/docPropsVTypes">
  <TotalTime>0</TotalTime>
  <Words>898</Words>
  <Application>Microsoft Office PowerPoint</Application>
  <PresentationFormat>Widescreen</PresentationFormat>
  <Paragraphs>115</Paragraphs>
  <Slides>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Wingdings</vt:lpstr>
      <vt:lpstr>Office Theme</vt:lpstr>
      <vt:lpstr>Exploring an Artist </vt:lpstr>
      <vt:lpstr>ARTIST QUESTIONS </vt:lpstr>
      <vt:lpstr>PowerPoint Presentation</vt:lpstr>
      <vt:lpstr>PowerPoint Presentation</vt:lpstr>
      <vt:lpstr>PowerPoint Presentation</vt:lpstr>
      <vt:lpstr>PowerPoint Presentation</vt:lpstr>
      <vt:lpstr>PowerPoint Presentation</vt:lpstr>
      <vt:lpstr>Postneocubismo </vt:lpstr>
    </vt:vector>
  </TitlesOfParts>
  <Company>NCC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an Artist </dc:title>
  <dc:creator>Tait, Kathrine</dc:creator>
  <cp:lastModifiedBy>Tait, Kathrine</cp:lastModifiedBy>
  <cp:revision>1</cp:revision>
  <dcterms:created xsi:type="dcterms:W3CDTF">2023-01-22T21:35:19Z</dcterms:created>
  <dcterms:modified xsi:type="dcterms:W3CDTF">2023-01-22T21:35:41Z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0x0101001ED9C647E071ED4D9B7D0BA81432F5C2</vt:lpwstr>
  </property>
</Properties>
</file>