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5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45AC5-F8BB-4BDF-A743-A6B0D1428EBD}" v="64" dt="2023-01-22T21:28:57.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t, Kathrine" userId="S::kathrine.tait@st-marys.newcastle.sch.uk::66f72f0e-1d7e-434f-9aa9-adc8b64a0a44" providerId="AD" clId="Web-{78545AC5-F8BB-4BDF-A743-A6B0D1428EBD}"/>
    <pc:docChg chg="modSld">
      <pc:chgData name="Tait, Kathrine" userId="S::kathrine.tait@st-marys.newcastle.sch.uk::66f72f0e-1d7e-434f-9aa9-adc8b64a0a44" providerId="AD" clId="Web-{78545AC5-F8BB-4BDF-A743-A6B0D1428EBD}" dt="2023-01-22T21:28:57.311" v="36" actId="20577"/>
      <pc:docMkLst>
        <pc:docMk/>
      </pc:docMkLst>
      <pc:sldChg chg="modSp">
        <pc:chgData name="Tait, Kathrine" userId="S::kathrine.tait@st-marys.newcastle.sch.uk::66f72f0e-1d7e-434f-9aa9-adc8b64a0a44" providerId="AD" clId="Web-{78545AC5-F8BB-4BDF-A743-A6B0D1428EBD}" dt="2023-01-22T21:21:26.121" v="20" actId="20577"/>
        <pc:sldMkLst>
          <pc:docMk/>
          <pc:sldMk cId="1953724043" sldId="256"/>
        </pc:sldMkLst>
        <pc:spChg chg="mod">
          <ac:chgData name="Tait, Kathrine" userId="S::kathrine.tait@st-marys.newcastle.sch.uk::66f72f0e-1d7e-434f-9aa9-adc8b64a0a44" providerId="AD" clId="Web-{78545AC5-F8BB-4BDF-A743-A6B0D1428EBD}" dt="2023-01-22T21:20:31.479" v="13" actId="20577"/>
          <ac:spMkLst>
            <pc:docMk/>
            <pc:sldMk cId="1953724043" sldId="256"/>
            <ac:spMk id="8" creationId="{00000000-0000-0000-0000-000000000000}"/>
          </ac:spMkLst>
        </pc:spChg>
        <pc:spChg chg="mod">
          <ac:chgData name="Tait, Kathrine" userId="S::kathrine.tait@st-marys.newcastle.sch.uk::66f72f0e-1d7e-434f-9aa9-adc8b64a0a44" providerId="AD" clId="Web-{78545AC5-F8BB-4BDF-A743-A6B0D1428EBD}" dt="2023-01-22T21:21:26.121" v="20" actId="20577"/>
          <ac:spMkLst>
            <pc:docMk/>
            <pc:sldMk cId="1953724043" sldId="256"/>
            <ac:spMk id="9" creationId="{00000000-0000-0000-0000-000000000000}"/>
          </ac:spMkLst>
        </pc:spChg>
        <pc:spChg chg="mod">
          <ac:chgData name="Tait, Kathrine" userId="S::kathrine.tait@st-marys.newcastle.sch.uk::66f72f0e-1d7e-434f-9aa9-adc8b64a0a44" providerId="AD" clId="Web-{78545AC5-F8BB-4BDF-A743-A6B0D1428EBD}" dt="2023-01-22T21:18:36.053" v="8" actId="20577"/>
          <ac:spMkLst>
            <pc:docMk/>
            <pc:sldMk cId="1953724043" sldId="256"/>
            <ac:spMk id="10" creationId="{00000000-0000-0000-0000-000000000000}"/>
          </ac:spMkLst>
        </pc:spChg>
      </pc:sldChg>
      <pc:sldChg chg="modSp">
        <pc:chgData name="Tait, Kathrine" userId="S::kathrine.tait@st-marys.newcastle.sch.uk::66f72f0e-1d7e-434f-9aa9-adc8b64a0a44" providerId="AD" clId="Web-{78545AC5-F8BB-4BDF-A743-A6B0D1428EBD}" dt="2023-01-22T21:26:48.990" v="24" actId="20577"/>
        <pc:sldMkLst>
          <pc:docMk/>
          <pc:sldMk cId="2984599692" sldId="257"/>
        </pc:sldMkLst>
        <pc:spChg chg="mod">
          <ac:chgData name="Tait, Kathrine" userId="S::kathrine.tait@st-marys.newcastle.sch.uk::66f72f0e-1d7e-434f-9aa9-adc8b64a0a44" providerId="AD" clId="Web-{78545AC5-F8BB-4BDF-A743-A6B0D1428EBD}" dt="2023-01-22T21:26:48.990" v="24" actId="20577"/>
          <ac:spMkLst>
            <pc:docMk/>
            <pc:sldMk cId="2984599692" sldId="257"/>
            <ac:spMk id="10" creationId="{00000000-0000-0000-0000-000000000000}"/>
          </ac:spMkLst>
        </pc:spChg>
      </pc:sldChg>
      <pc:sldChg chg="modSp">
        <pc:chgData name="Tait, Kathrine" userId="S::kathrine.tait@st-marys.newcastle.sch.uk::66f72f0e-1d7e-434f-9aa9-adc8b64a0a44" providerId="AD" clId="Web-{78545AC5-F8BB-4BDF-A743-A6B0D1428EBD}" dt="2023-01-22T21:28:57.311" v="36" actId="20577"/>
        <pc:sldMkLst>
          <pc:docMk/>
          <pc:sldMk cId="1964789438" sldId="259"/>
        </pc:sldMkLst>
        <pc:spChg chg="mod">
          <ac:chgData name="Tait, Kathrine" userId="S::kathrine.tait@st-marys.newcastle.sch.uk::66f72f0e-1d7e-434f-9aa9-adc8b64a0a44" providerId="AD" clId="Web-{78545AC5-F8BB-4BDF-A743-A6B0D1428EBD}" dt="2023-01-22T21:28:57.311" v="36" actId="20577"/>
          <ac:spMkLst>
            <pc:docMk/>
            <pc:sldMk cId="1964789438" sldId="259"/>
            <ac:spMk id="10"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8521533-54AB-4B82-AC37-47B1B0C38C8A}"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201485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521533-54AB-4B82-AC37-47B1B0C38C8A}"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59610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521533-54AB-4B82-AC37-47B1B0C38C8A}"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248140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521533-54AB-4B82-AC37-47B1B0C38C8A}"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80049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521533-54AB-4B82-AC37-47B1B0C38C8A}"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300269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8521533-54AB-4B82-AC37-47B1B0C38C8A}" type="datetimeFigureOut">
              <a:rPr lang="en-GB" smtClean="0"/>
              <a:t>22/01/2023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19372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8521533-54AB-4B82-AC37-47B1B0C38C8A}" type="datetimeFigureOut">
              <a:rPr lang="en-GB" smtClean="0"/>
              <a:t>22/01/2023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308847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8521533-54AB-4B82-AC37-47B1B0C38C8A}" type="datetimeFigureOut">
              <a:rPr lang="en-GB" smtClean="0"/>
              <a:t>22/01/2023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407730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21533-54AB-4B82-AC37-47B1B0C38C8A}" type="datetimeFigureOut">
              <a:rPr lang="en-GB" smtClean="0"/>
              <a:t>22/01/2023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83326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521533-54AB-4B82-AC37-47B1B0C38C8A}" type="datetimeFigureOut">
              <a:rPr lang="en-GB" smtClean="0"/>
              <a:t>22/01/2023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363714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521533-54AB-4B82-AC37-47B1B0C38C8A}" type="datetimeFigureOut">
              <a:rPr lang="en-GB" smtClean="0"/>
              <a:t>22/01/2023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E1BD67-4309-4180-AE48-EEDC93E4CDEB}" type="slidenum">
              <a:rPr lang="en-GB" smtClean="0"/>
              <a:t>‹#›</a:t>
            </a:fld>
            <a:endParaRPr lang="en-GB"/>
          </a:p>
        </p:txBody>
      </p:sp>
    </p:spTree>
    <p:extLst>
      <p:ext uri="{BB962C8B-B14F-4D97-AF65-F5344CB8AC3E}">
        <p14:creationId xmlns:p14="http://schemas.microsoft.com/office/powerpoint/2010/main" val="305776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21533-54AB-4B82-AC37-47B1B0C38C8A}" type="datetimeFigureOut">
              <a:rPr lang="en-GB" smtClean="0"/>
              <a:t>22/01/2023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1BD67-4309-4180-AE48-EEDC93E4CDEB}" type="slidenum">
              <a:rPr lang="en-GB" smtClean="0"/>
              <a:t>‹#›</a:t>
            </a:fld>
            <a:endParaRPr lang="en-GB"/>
          </a:p>
        </p:txBody>
      </p:sp>
    </p:spTree>
    <p:extLst>
      <p:ext uri="{BB962C8B-B14F-4D97-AF65-F5344CB8AC3E}">
        <p14:creationId xmlns:p14="http://schemas.microsoft.com/office/powerpoint/2010/main" val="2198537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221257" y="2224209"/>
            <a:ext cx="3712786" cy="4950381"/>
          </a:xfrm>
          <a:prstGeom prst="rect">
            <a:avLst/>
          </a:prstGeom>
        </p:spPr>
      </p:pic>
      <p:pic>
        <p:nvPicPr>
          <p:cNvPr id="6" name="Picture 5"/>
          <p:cNvPicPr>
            <a:picLocks noChangeAspect="1"/>
          </p:cNvPicPr>
          <p:nvPr/>
        </p:nvPicPr>
        <p:blipFill>
          <a:blip r:embed="rId3"/>
          <a:stretch>
            <a:fillRect/>
          </a:stretch>
        </p:blipFill>
        <p:spPr>
          <a:xfrm>
            <a:off x="6322807" y="127448"/>
            <a:ext cx="5272655" cy="3948164"/>
          </a:xfrm>
          <a:prstGeom prst="rect">
            <a:avLst/>
          </a:prstGeom>
        </p:spPr>
      </p:pic>
      <p:sp>
        <p:nvSpPr>
          <p:cNvPr id="2" name="Title 1"/>
          <p:cNvSpPr>
            <a:spLocks noGrp="1"/>
          </p:cNvSpPr>
          <p:nvPr>
            <p:ph type="ctrTitle"/>
          </p:nvPr>
        </p:nvSpPr>
        <p:spPr>
          <a:xfrm>
            <a:off x="0" y="0"/>
            <a:ext cx="2782389" cy="692331"/>
          </a:xfrm>
          <a:ln>
            <a:solidFill>
              <a:schemeClr val="accent1"/>
            </a:solidFill>
          </a:ln>
        </p:spPr>
        <p:txBody>
          <a:bodyPr>
            <a:normAutofit fontScale="90000"/>
          </a:bodyPr>
          <a:lstStyle/>
          <a:p>
            <a:r>
              <a:rPr lang="en-GB" dirty="0"/>
              <a:t>Drawing </a:t>
            </a:r>
          </a:p>
        </p:txBody>
      </p:sp>
      <p:sp>
        <p:nvSpPr>
          <p:cNvPr id="3" name="Subtitle 2"/>
          <p:cNvSpPr>
            <a:spLocks noGrp="1"/>
          </p:cNvSpPr>
          <p:nvPr>
            <p:ph type="subTitle" idx="1"/>
          </p:nvPr>
        </p:nvSpPr>
        <p:spPr/>
        <p:txBody>
          <a:bodyPr/>
          <a:lstStyle/>
          <a:p>
            <a:endParaRPr lang="en-GB" dirty="0"/>
          </a:p>
        </p:txBody>
      </p:sp>
      <p:sp>
        <p:nvSpPr>
          <p:cNvPr id="8" name="TextBox 7"/>
          <p:cNvSpPr txBox="1"/>
          <p:nvPr/>
        </p:nvSpPr>
        <p:spPr>
          <a:xfrm>
            <a:off x="0" y="3741843"/>
            <a:ext cx="3095139" cy="2862096"/>
          </a:xfrm>
          <a:prstGeom prst="rect">
            <a:avLst/>
          </a:prstGeom>
          <a:solidFill>
            <a:schemeClr val="accent2"/>
          </a:solidFill>
        </p:spPr>
        <p:txBody>
          <a:bodyPr wrap="square" lIns="91440" tIns="45720" rIns="91440" bIns="45720" rtlCol="0" anchor="t">
            <a:spAutoFit/>
          </a:bodyPr>
          <a:lstStyle/>
          <a:p>
            <a:r>
              <a:rPr lang="en-GB" dirty="0"/>
              <a:t>Confident use of pencil techniques to create a high level of detail and depth in the work. </a:t>
            </a:r>
          </a:p>
          <a:p>
            <a:r>
              <a:rPr lang="en-GB" dirty="0"/>
              <a:t>A mixture of heavy and more subtle line and tonal shading add to the quality of the work.</a:t>
            </a:r>
          </a:p>
          <a:p>
            <a:r>
              <a:rPr lang="en-GB" dirty="0"/>
              <a:t>The student has clearly worked closely from the shells in front of them.</a:t>
            </a:r>
            <a:endParaRPr lang="en-GB" dirty="0">
              <a:cs typeface="Calibri"/>
            </a:endParaRPr>
          </a:p>
        </p:txBody>
      </p:sp>
      <p:sp>
        <p:nvSpPr>
          <p:cNvPr id="9" name="TextBox 8"/>
          <p:cNvSpPr txBox="1"/>
          <p:nvPr/>
        </p:nvSpPr>
        <p:spPr>
          <a:xfrm>
            <a:off x="9381308" y="4471803"/>
            <a:ext cx="2573383" cy="2862322"/>
          </a:xfrm>
          <a:prstGeom prst="rect">
            <a:avLst/>
          </a:prstGeom>
          <a:solidFill>
            <a:schemeClr val="accent2"/>
          </a:solidFill>
        </p:spPr>
        <p:txBody>
          <a:bodyPr wrap="square" lIns="91440" tIns="45720" rIns="91440" bIns="45720" rtlCol="0" anchor="t">
            <a:spAutoFit/>
          </a:bodyPr>
          <a:lstStyle/>
          <a:p>
            <a:r>
              <a:rPr lang="en-GB" dirty="0"/>
              <a:t>Shadows are used to add depth to the fish drawings. The student worked closely from secondary images while creating this page. Subtle pen and pencil marks create the illusion of movement. </a:t>
            </a:r>
          </a:p>
          <a:p>
            <a:endParaRPr lang="en-GB" dirty="0"/>
          </a:p>
        </p:txBody>
      </p:sp>
      <p:sp>
        <p:nvSpPr>
          <p:cNvPr id="10" name="TextBox 9"/>
          <p:cNvSpPr txBox="1"/>
          <p:nvPr/>
        </p:nvSpPr>
        <p:spPr>
          <a:xfrm>
            <a:off x="7764956" y="48386"/>
            <a:ext cx="2903044" cy="1754326"/>
          </a:xfrm>
          <a:prstGeom prst="rect">
            <a:avLst/>
          </a:prstGeom>
          <a:solidFill>
            <a:schemeClr val="accent2"/>
          </a:solidFill>
        </p:spPr>
        <p:txBody>
          <a:bodyPr wrap="square" lIns="91440" tIns="45720" rIns="91440" bIns="45720" rtlCol="0" anchor="t">
            <a:spAutoFit/>
          </a:bodyPr>
          <a:lstStyle/>
          <a:p>
            <a:r>
              <a:rPr lang="en-GB" dirty="0"/>
              <a:t>The shape of the lobster is carefully observed with a mix of dark block shading and cross hatching pen techniques to add interest and depth to the surface.  </a:t>
            </a:r>
          </a:p>
        </p:txBody>
      </p:sp>
      <p:pic>
        <p:nvPicPr>
          <p:cNvPr id="5" name="Picture 4"/>
          <p:cNvPicPr>
            <a:picLocks noChangeAspect="1"/>
          </p:cNvPicPr>
          <p:nvPr/>
        </p:nvPicPr>
        <p:blipFill>
          <a:blip r:embed="rId4"/>
          <a:stretch>
            <a:fillRect/>
          </a:stretch>
        </p:blipFill>
        <p:spPr>
          <a:xfrm>
            <a:off x="35737" y="832136"/>
            <a:ext cx="3683380" cy="2769902"/>
          </a:xfrm>
          <a:prstGeom prst="rect">
            <a:avLst/>
          </a:prstGeom>
        </p:spPr>
      </p:pic>
      <p:pic>
        <p:nvPicPr>
          <p:cNvPr id="12" name="Picture 11"/>
          <p:cNvPicPr>
            <a:picLocks noChangeAspect="1"/>
          </p:cNvPicPr>
          <p:nvPr/>
        </p:nvPicPr>
        <p:blipFill>
          <a:blip r:embed="rId5"/>
          <a:stretch>
            <a:fillRect/>
          </a:stretch>
        </p:blipFill>
        <p:spPr>
          <a:xfrm>
            <a:off x="6934043" y="3959377"/>
            <a:ext cx="2321147" cy="3097749"/>
          </a:xfrm>
          <a:prstGeom prst="rect">
            <a:avLst/>
          </a:prstGeom>
        </p:spPr>
      </p:pic>
    </p:spTree>
    <p:extLst>
      <p:ext uri="{BB962C8B-B14F-4D97-AF65-F5344CB8AC3E}">
        <p14:creationId xmlns:p14="http://schemas.microsoft.com/office/powerpoint/2010/main" val="1953724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204844" y="2468887"/>
            <a:ext cx="4608975" cy="2627604"/>
          </a:xfrm>
          <a:prstGeom prst="rect">
            <a:avLst/>
          </a:prstGeom>
        </p:spPr>
      </p:pic>
      <p:pic>
        <p:nvPicPr>
          <p:cNvPr id="12" name="Picture 11"/>
          <p:cNvPicPr>
            <a:picLocks noChangeAspect="1"/>
          </p:cNvPicPr>
          <p:nvPr/>
        </p:nvPicPr>
        <p:blipFill>
          <a:blip r:embed="rId3"/>
          <a:stretch>
            <a:fillRect/>
          </a:stretch>
        </p:blipFill>
        <p:spPr>
          <a:xfrm>
            <a:off x="9453647" y="1825625"/>
            <a:ext cx="2539981" cy="4667957"/>
          </a:xfrm>
          <a:prstGeom prst="rect">
            <a:avLst/>
          </a:prstGeom>
        </p:spPr>
      </p:pic>
      <p:sp>
        <p:nvSpPr>
          <p:cNvPr id="2" name="Title 1"/>
          <p:cNvSpPr>
            <a:spLocks noGrp="1"/>
          </p:cNvSpPr>
          <p:nvPr>
            <p:ph type="title"/>
          </p:nvPr>
        </p:nvSpPr>
        <p:spPr>
          <a:xfrm>
            <a:off x="250371" y="169182"/>
            <a:ext cx="2793274" cy="640715"/>
          </a:xfrm>
          <a:ln>
            <a:solidFill>
              <a:schemeClr val="accent1"/>
            </a:solidFill>
          </a:ln>
        </p:spPr>
        <p:txBody>
          <a:bodyPr>
            <a:normAutofit fontScale="90000"/>
          </a:bodyPr>
          <a:lstStyle/>
          <a:p>
            <a:r>
              <a:rPr lang="en-GB" dirty="0"/>
              <a:t>Painting </a:t>
            </a:r>
          </a:p>
        </p:txBody>
      </p:sp>
      <p:sp>
        <p:nvSpPr>
          <p:cNvPr id="3" name="Content Placeholder 2"/>
          <p:cNvSpPr>
            <a:spLocks noGrp="1"/>
          </p:cNvSpPr>
          <p:nvPr>
            <p:ph idx="1"/>
          </p:nvPr>
        </p:nvSpPr>
        <p:spPr/>
        <p:txBody>
          <a:bodyPr/>
          <a:lstStyle/>
          <a:p>
            <a:endParaRPr lang="en-GB" dirty="0"/>
          </a:p>
        </p:txBody>
      </p:sp>
      <p:sp>
        <p:nvSpPr>
          <p:cNvPr id="8" name="TextBox 7"/>
          <p:cNvSpPr txBox="1"/>
          <p:nvPr/>
        </p:nvSpPr>
        <p:spPr>
          <a:xfrm>
            <a:off x="9130686" y="500448"/>
            <a:ext cx="2862943" cy="1200329"/>
          </a:xfrm>
          <a:prstGeom prst="rect">
            <a:avLst/>
          </a:prstGeom>
          <a:solidFill>
            <a:schemeClr val="accent2"/>
          </a:solidFill>
        </p:spPr>
        <p:txBody>
          <a:bodyPr wrap="square" rtlCol="0">
            <a:spAutoFit/>
          </a:bodyPr>
          <a:lstStyle/>
          <a:p>
            <a:r>
              <a:rPr lang="en-GB" dirty="0"/>
              <a:t>A broad range of tones used in the red and orange colour palette with subtle changes across the fish. </a:t>
            </a:r>
          </a:p>
        </p:txBody>
      </p:sp>
      <p:sp>
        <p:nvSpPr>
          <p:cNvPr id="9" name="TextBox 8"/>
          <p:cNvSpPr txBox="1"/>
          <p:nvPr/>
        </p:nvSpPr>
        <p:spPr>
          <a:xfrm>
            <a:off x="6400800" y="163599"/>
            <a:ext cx="2235674" cy="2862322"/>
          </a:xfrm>
          <a:prstGeom prst="rect">
            <a:avLst/>
          </a:prstGeom>
          <a:solidFill>
            <a:schemeClr val="accent2"/>
          </a:solidFill>
        </p:spPr>
        <p:txBody>
          <a:bodyPr wrap="square" rtlCol="0">
            <a:spAutoFit/>
          </a:bodyPr>
          <a:lstStyle/>
          <a:p>
            <a:r>
              <a:rPr lang="en-GB" dirty="0"/>
              <a:t>The Student has developed this painting from their chosen artist’s style. They have used fine brush work to create fine line textures.</a:t>
            </a:r>
          </a:p>
          <a:p>
            <a:endParaRPr lang="en-GB" dirty="0"/>
          </a:p>
          <a:p>
            <a:r>
              <a:rPr lang="en-GB" dirty="0"/>
              <a:t>Very controlled brush control.  </a:t>
            </a:r>
          </a:p>
        </p:txBody>
      </p:sp>
      <p:sp>
        <p:nvSpPr>
          <p:cNvPr id="11" name="TextBox 10"/>
          <p:cNvSpPr txBox="1"/>
          <p:nvPr/>
        </p:nvSpPr>
        <p:spPr>
          <a:xfrm>
            <a:off x="7501964" y="4328739"/>
            <a:ext cx="2530309" cy="2031325"/>
          </a:xfrm>
          <a:prstGeom prst="rect">
            <a:avLst/>
          </a:prstGeom>
          <a:solidFill>
            <a:schemeClr val="accent2"/>
          </a:solidFill>
        </p:spPr>
        <p:txBody>
          <a:bodyPr wrap="square" rtlCol="0">
            <a:spAutoFit/>
          </a:bodyPr>
          <a:lstStyle/>
          <a:p>
            <a:r>
              <a:rPr lang="en-GB" dirty="0"/>
              <a:t>After exploring different painting application techniques, the student successfully used the brush to create an interesting surface design. </a:t>
            </a:r>
          </a:p>
        </p:txBody>
      </p:sp>
      <p:pic>
        <p:nvPicPr>
          <p:cNvPr id="13" name="Picture 12"/>
          <p:cNvPicPr>
            <a:picLocks noChangeAspect="1"/>
          </p:cNvPicPr>
          <p:nvPr/>
        </p:nvPicPr>
        <p:blipFill>
          <a:blip r:embed="rId4"/>
          <a:stretch>
            <a:fillRect/>
          </a:stretch>
        </p:blipFill>
        <p:spPr>
          <a:xfrm>
            <a:off x="3353653" y="299687"/>
            <a:ext cx="2905109" cy="2180689"/>
          </a:xfrm>
          <a:prstGeom prst="rect">
            <a:avLst/>
          </a:prstGeom>
        </p:spPr>
      </p:pic>
      <p:pic>
        <p:nvPicPr>
          <p:cNvPr id="14" name="Picture 13"/>
          <p:cNvPicPr>
            <a:picLocks noChangeAspect="1"/>
          </p:cNvPicPr>
          <p:nvPr/>
        </p:nvPicPr>
        <p:blipFill>
          <a:blip r:embed="rId5"/>
          <a:stretch>
            <a:fillRect/>
          </a:stretch>
        </p:blipFill>
        <p:spPr>
          <a:xfrm>
            <a:off x="161107" y="1052650"/>
            <a:ext cx="3260967" cy="2443454"/>
          </a:xfrm>
          <a:prstGeom prst="rect">
            <a:avLst/>
          </a:prstGeom>
        </p:spPr>
      </p:pic>
      <p:pic>
        <p:nvPicPr>
          <p:cNvPr id="15" name="Picture 14"/>
          <p:cNvPicPr>
            <a:picLocks noChangeAspect="1"/>
          </p:cNvPicPr>
          <p:nvPr/>
        </p:nvPicPr>
        <p:blipFill>
          <a:blip r:embed="rId6"/>
          <a:stretch>
            <a:fillRect/>
          </a:stretch>
        </p:blipFill>
        <p:spPr>
          <a:xfrm>
            <a:off x="306100" y="2960196"/>
            <a:ext cx="4316342" cy="2749534"/>
          </a:xfrm>
          <a:prstGeom prst="rect">
            <a:avLst/>
          </a:prstGeom>
        </p:spPr>
      </p:pic>
      <p:sp>
        <p:nvSpPr>
          <p:cNvPr id="10" name="TextBox 9"/>
          <p:cNvSpPr txBox="1"/>
          <p:nvPr/>
        </p:nvSpPr>
        <p:spPr>
          <a:xfrm>
            <a:off x="3565016" y="4962873"/>
            <a:ext cx="3751039" cy="1754326"/>
          </a:xfrm>
          <a:prstGeom prst="rect">
            <a:avLst/>
          </a:prstGeom>
          <a:solidFill>
            <a:schemeClr val="accent2"/>
          </a:solidFill>
        </p:spPr>
        <p:txBody>
          <a:bodyPr wrap="square" lIns="91440" tIns="45720" rIns="91440" bIns="45720" rtlCol="0" anchor="t">
            <a:spAutoFit/>
          </a:bodyPr>
          <a:lstStyle/>
          <a:p>
            <a:r>
              <a:rPr lang="en-GB" dirty="0"/>
              <a:t>The student has developed this painting from a sea life image.  The subtle tone changes add depth to the block areas. Confident ability to mix tonal shades and control pen work is demonstrated. </a:t>
            </a:r>
          </a:p>
        </p:txBody>
      </p:sp>
    </p:spTree>
    <p:extLst>
      <p:ext uri="{BB962C8B-B14F-4D97-AF65-F5344CB8AC3E}">
        <p14:creationId xmlns:p14="http://schemas.microsoft.com/office/powerpoint/2010/main" val="2984599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66877" y="-1019457"/>
            <a:ext cx="9464014" cy="7093686"/>
          </a:xfrm>
          <a:prstGeom prst="rect">
            <a:avLst/>
          </a:prstGeom>
        </p:spPr>
      </p:pic>
      <p:sp>
        <p:nvSpPr>
          <p:cNvPr id="2" name="Title 1"/>
          <p:cNvSpPr>
            <a:spLocks noGrp="1"/>
          </p:cNvSpPr>
          <p:nvPr>
            <p:ph type="title"/>
          </p:nvPr>
        </p:nvSpPr>
        <p:spPr>
          <a:xfrm>
            <a:off x="302621" y="156119"/>
            <a:ext cx="2140133" cy="494395"/>
          </a:xfrm>
          <a:ln>
            <a:solidFill>
              <a:srgbClr val="0070C0"/>
            </a:solidFill>
          </a:ln>
        </p:spPr>
        <p:txBody>
          <a:bodyPr>
            <a:normAutofit/>
          </a:bodyPr>
          <a:lstStyle/>
          <a:p>
            <a:r>
              <a:rPr lang="en-GB" sz="1600" dirty="0"/>
              <a:t>Artist Research </a:t>
            </a:r>
          </a:p>
        </p:txBody>
      </p:sp>
      <p:sp>
        <p:nvSpPr>
          <p:cNvPr id="8" name="TextBox 7"/>
          <p:cNvSpPr txBox="1"/>
          <p:nvPr/>
        </p:nvSpPr>
        <p:spPr>
          <a:xfrm>
            <a:off x="2685043" y="1384662"/>
            <a:ext cx="2540100" cy="5355312"/>
          </a:xfrm>
          <a:prstGeom prst="rect">
            <a:avLst/>
          </a:prstGeom>
          <a:solidFill>
            <a:schemeClr val="accent2"/>
          </a:solidFill>
        </p:spPr>
        <p:txBody>
          <a:bodyPr wrap="square" rtlCol="0">
            <a:spAutoFit/>
          </a:bodyPr>
          <a:lstStyle/>
          <a:p>
            <a:r>
              <a:rPr lang="en-GB" dirty="0"/>
              <a:t>Students have imitated their chosen artist’s style, selecting similar application techniques, themes and compositions. </a:t>
            </a:r>
          </a:p>
          <a:p>
            <a:endParaRPr lang="en-GB" dirty="0"/>
          </a:p>
          <a:p>
            <a:r>
              <a:rPr lang="en-GB" dirty="0"/>
              <a:t>Written analysis also demonstrated the students in depth knowledge of the artist’s work. </a:t>
            </a:r>
          </a:p>
          <a:p>
            <a:endParaRPr lang="en-GB" dirty="0"/>
          </a:p>
          <a:p>
            <a:r>
              <a:rPr lang="en-GB" dirty="0"/>
              <a:t>Key elements of the artist’s work is clearly documented in the written and visual communication. </a:t>
            </a:r>
          </a:p>
          <a:p>
            <a:endParaRPr lang="en-GB" dirty="0"/>
          </a:p>
        </p:txBody>
      </p:sp>
      <p:pic>
        <p:nvPicPr>
          <p:cNvPr id="3" name="Picture 2"/>
          <p:cNvPicPr>
            <a:picLocks noChangeAspect="1"/>
          </p:cNvPicPr>
          <p:nvPr/>
        </p:nvPicPr>
        <p:blipFill>
          <a:blip r:embed="rId3"/>
          <a:stretch>
            <a:fillRect/>
          </a:stretch>
        </p:blipFill>
        <p:spPr>
          <a:xfrm>
            <a:off x="189112" y="887420"/>
            <a:ext cx="2188654" cy="3279932"/>
          </a:xfrm>
          <a:prstGeom prst="rect">
            <a:avLst/>
          </a:prstGeom>
        </p:spPr>
      </p:pic>
      <p:sp>
        <p:nvSpPr>
          <p:cNvPr id="10" name="TextBox 9"/>
          <p:cNvSpPr txBox="1"/>
          <p:nvPr/>
        </p:nvSpPr>
        <p:spPr>
          <a:xfrm>
            <a:off x="302621" y="4310743"/>
            <a:ext cx="1970316" cy="2585323"/>
          </a:xfrm>
          <a:prstGeom prst="rect">
            <a:avLst/>
          </a:prstGeom>
          <a:solidFill>
            <a:schemeClr val="accent1">
              <a:lumMod val="60000"/>
              <a:lumOff val="40000"/>
            </a:schemeClr>
          </a:solidFill>
        </p:spPr>
        <p:txBody>
          <a:bodyPr wrap="square" lIns="91440" tIns="45720" rIns="91440" bIns="45720" rtlCol="0" anchor="t">
            <a:spAutoFit/>
          </a:bodyPr>
          <a:lstStyle/>
          <a:p>
            <a:r>
              <a:rPr lang="en-GB" dirty="0"/>
              <a:t>The student chose to create their artist research on a tower structure. This was in keeping with the artist’s use of the city to inform ideas.</a:t>
            </a:r>
          </a:p>
        </p:txBody>
      </p:sp>
    </p:spTree>
    <p:extLst>
      <p:ext uri="{BB962C8B-B14F-4D97-AF65-F5344CB8AC3E}">
        <p14:creationId xmlns:p14="http://schemas.microsoft.com/office/powerpoint/2010/main" val="1964789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11749" y="1460220"/>
            <a:ext cx="3853006" cy="5133277"/>
          </a:xfrm>
          <a:prstGeom prst="rect">
            <a:avLst/>
          </a:prstGeom>
        </p:spPr>
      </p:pic>
      <p:pic>
        <p:nvPicPr>
          <p:cNvPr id="15" name="Picture 14"/>
          <p:cNvPicPr>
            <a:picLocks noChangeAspect="1"/>
          </p:cNvPicPr>
          <p:nvPr/>
        </p:nvPicPr>
        <p:blipFill>
          <a:blip r:embed="rId3"/>
          <a:stretch>
            <a:fillRect/>
          </a:stretch>
        </p:blipFill>
        <p:spPr>
          <a:xfrm rot="16200000">
            <a:off x="7982872" y="-85849"/>
            <a:ext cx="2437308" cy="3245782"/>
          </a:xfrm>
          <a:prstGeom prst="rect">
            <a:avLst/>
          </a:prstGeom>
        </p:spPr>
      </p:pic>
      <p:sp>
        <p:nvSpPr>
          <p:cNvPr id="2" name="Title 1"/>
          <p:cNvSpPr>
            <a:spLocks noGrp="1"/>
          </p:cNvSpPr>
          <p:nvPr>
            <p:ph type="title"/>
          </p:nvPr>
        </p:nvSpPr>
        <p:spPr>
          <a:xfrm>
            <a:off x="224245" y="260623"/>
            <a:ext cx="2662646" cy="719092"/>
          </a:xfrm>
          <a:ln>
            <a:solidFill>
              <a:schemeClr val="accent1"/>
            </a:solidFill>
          </a:ln>
        </p:spPr>
        <p:txBody>
          <a:bodyPr/>
          <a:lstStyle/>
          <a:p>
            <a:r>
              <a:rPr lang="en-GB" dirty="0"/>
              <a:t>Sculpture </a:t>
            </a:r>
          </a:p>
        </p:txBody>
      </p:sp>
      <p:sp>
        <p:nvSpPr>
          <p:cNvPr id="9" name="TextBox 8"/>
          <p:cNvSpPr txBox="1"/>
          <p:nvPr/>
        </p:nvSpPr>
        <p:spPr>
          <a:xfrm>
            <a:off x="3684442" y="139593"/>
            <a:ext cx="3461656" cy="2308324"/>
          </a:xfrm>
          <a:prstGeom prst="rect">
            <a:avLst/>
          </a:prstGeom>
          <a:solidFill>
            <a:schemeClr val="accent2"/>
          </a:solidFill>
        </p:spPr>
        <p:txBody>
          <a:bodyPr wrap="square" rtlCol="0">
            <a:spAutoFit/>
          </a:bodyPr>
          <a:lstStyle/>
          <a:p>
            <a:r>
              <a:rPr lang="en-GB" dirty="0"/>
              <a:t>A mixture of applied and incise techniques made using different types of tools. Student have clearly manipulated the clay to suit their design drawings. </a:t>
            </a:r>
          </a:p>
          <a:p>
            <a:endParaRPr lang="en-GB" dirty="0"/>
          </a:p>
          <a:p>
            <a:r>
              <a:rPr lang="en-GB" dirty="0"/>
              <a:t>Shape, details and textures have been added to each piece. </a:t>
            </a:r>
          </a:p>
        </p:txBody>
      </p:sp>
      <p:sp>
        <p:nvSpPr>
          <p:cNvPr id="10" name="TextBox 9"/>
          <p:cNvSpPr txBox="1"/>
          <p:nvPr/>
        </p:nvSpPr>
        <p:spPr>
          <a:xfrm>
            <a:off x="291790" y="1302661"/>
            <a:ext cx="1724297" cy="1754326"/>
          </a:xfrm>
          <a:prstGeom prst="rect">
            <a:avLst/>
          </a:prstGeom>
          <a:solidFill>
            <a:schemeClr val="accent2"/>
          </a:solidFill>
        </p:spPr>
        <p:txBody>
          <a:bodyPr wrap="square" rtlCol="0">
            <a:spAutoFit/>
          </a:bodyPr>
          <a:lstStyle/>
          <a:p>
            <a:r>
              <a:rPr lang="en-GB" dirty="0"/>
              <a:t>Students have worked closely from sea life images while forming the shapes.  </a:t>
            </a:r>
          </a:p>
        </p:txBody>
      </p:sp>
      <p:sp>
        <p:nvSpPr>
          <p:cNvPr id="11" name="TextBox 10"/>
          <p:cNvSpPr txBox="1"/>
          <p:nvPr/>
        </p:nvSpPr>
        <p:spPr>
          <a:xfrm>
            <a:off x="10283126" y="5028988"/>
            <a:ext cx="1724297" cy="1200329"/>
          </a:xfrm>
          <a:prstGeom prst="rect">
            <a:avLst/>
          </a:prstGeom>
          <a:solidFill>
            <a:schemeClr val="accent2"/>
          </a:solidFill>
        </p:spPr>
        <p:txBody>
          <a:bodyPr wrap="square" rtlCol="0">
            <a:spAutoFit/>
          </a:bodyPr>
          <a:lstStyle/>
          <a:p>
            <a:r>
              <a:rPr lang="en-GB" dirty="0"/>
              <a:t>Colour work has been adapted to suit the theme Coastal . </a:t>
            </a:r>
          </a:p>
        </p:txBody>
      </p:sp>
      <p:sp>
        <p:nvSpPr>
          <p:cNvPr id="12" name="TextBox 11"/>
          <p:cNvSpPr txBox="1"/>
          <p:nvPr/>
        </p:nvSpPr>
        <p:spPr>
          <a:xfrm>
            <a:off x="5691053" y="2800965"/>
            <a:ext cx="3775165" cy="1200329"/>
          </a:xfrm>
          <a:prstGeom prst="rect">
            <a:avLst/>
          </a:prstGeom>
          <a:solidFill>
            <a:schemeClr val="accent2"/>
          </a:solidFill>
        </p:spPr>
        <p:txBody>
          <a:bodyPr wrap="square" rtlCol="0">
            <a:spAutoFit/>
          </a:bodyPr>
          <a:lstStyle/>
          <a:p>
            <a:r>
              <a:rPr lang="en-GB" dirty="0"/>
              <a:t>The process has been followed closely to ensure each part of the sculpture is secured in place and can withstand the firing process. </a:t>
            </a:r>
          </a:p>
        </p:txBody>
      </p:sp>
      <p:pic>
        <p:nvPicPr>
          <p:cNvPr id="16" name="Picture 15"/>
          <p:cNvPicPr>
            <a:picLocks noChangeAspect="1"/>
          </p:cNvPicPr>
          <p:nvPr/>
        </p:nvPicPr>
        <p:blipFill>
          <a:blip r:embed="rId4"/>
          <a:stretch>
            <a:fillRect/>
          </a:stretch>
        </p:blipFill>
        <p:spPr>
          <a:xfrm rot="5400000">
            <a:off x="6507991" y="3318426"/>
            <a:ext cx="2383191" cy="4379811"/>
          </a:xfrm>
          <a:prstGeom prst="rect">
            <a:avLst/>
          </a:prstGeom>
        </p:spPr>
      </p:pic>
    </p:spTree>
    <p:extLst>
      <p:ext uri="{BB962C8B-B14F-4D97-AF65-F5344CB8AC3E}">
        <p14:creationId xmlns:p14="http://schemas.microsoft.com/office/powerpoint/2010/main" val="4240146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7" ma:contentTypeDescription="Create a new document." ma:contentTypeScope="" ma:versionID="48b29fa8638abee717d1fdd10b1328d1">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e44dfcf108e842c73ed980802cedbc8a"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pleted xmlns="070f71ce-64c7-4b17-bb6b-21ebf0c68387">false</Completed>
    <TaxCatchAll xmlns="8c49430d-f190-4cd8-83c3-84bb6a3d29af" xsi:nil="true"/>
    <lcf76f155ced4ddcb4097134ff3c332f xmlns="070f71ce-64c7-4b17-bb6b-21ebf0c68387">
      <Terms xmlns="http://schemas.microsoft.com/office/infopath/2007/PartnerControls"/>
    </lcf76f155ced4ddcb4097134ff3c332f>
    <Notes xmlns="070f71ce-64c7-4b17-bb6b-21ebf0c683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CFB440-45DE-4B5C-A17D-66E5A62703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0f71ce-64c7-4b17-bb6b-21ebf0c68387"/>
    <ds:schemaRef ds:uri="8c49430d-f190-4cd8-83c3-84bb6a3d2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328FA5-CF76-47DD-AFEF-C55359A48919}">
  <ds:schemaRefs>
    <ds:schemaRef ds:uri="http://schemas.microsoft.com/office/2006/documentManagement/types"/>
    <ds:schemaRef ds:uri="8c49430d-f190-4cd8-83c3-84bb6a3d29af"/>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070f71ce-64c7-4b17-bb6b-21ebf0c68387"/>
    <ds:schemaRef ds:uri="http://www.w3.org/XML/1998/namespace"/>
    <ds:schemaRef ds:uri="http://purl.org/dc/dcmitype/"/>
  </ds:schemaRefs>
</ds:datastoreItem>
</file>

<file path=customXml/itemProps3.xml><?xml version="1.0" encoding="utf-8"?>
<ds:datastoreItem xmlns:ds="http://schemas.openxmlformats.org/officeDocument/2006/customXml" ds:itemID="{99BF055E-64E9-4931-A991-A36CCA1D1D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TotalTime>
  <Words>379</Words>
  <Application>Microsoft Office PowerPoint</Application>
  <PresentationFormat>Widescreen</PresentationFormat>
  <Paragraphs>27</Paragraphs>
  <Slides>4</Slides>
  <Notes>0</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Drawing </vt:lpstr>
      <vt:lpstr>Painting </vt:lpstr>
      <vt:lpstr>Artist Research </vt:lpstr>
      <vt:lpstr>Sculpture </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Drawing</dc:title>
  <dc:creator>Tait, Kathrine</dc:creator>
  <cp:lastModifiedBy>Tait, Kathrine</cp:lastModifiedBy>
  <cp:revision>26</cp:revision>
  <dcterms:created xsi:type="dcterms:W3CDTF">2022-11-11T14:51:01Z</dcterms:created>
  <dcterms:modified xsi:type="dcterms:W3CDTF">2023-01-22T21:28:57Z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y fmtid="{D5CDD505-2E9C-101B-9397-08002B2CF9AE}" pid="3" name="MediaServiceImageTags">
    <vt:lpwstr/>
  </property>
</Properties>
</file>