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72" r:id="rId5"/>
    <p:sldMasterId id="2147483682" r:id="rId6"/>
  </p:sldMasterIdLst>
  <p:notesMasterIdLst>
    <p:notesMasterId r:id="rId12"/>
  </p:notesMasterIdLst>
  <p:sldIdLst>
    <p:sldId id="271" r:id="rId7"/>
    <p:sldId id="265" r:id="rId8"/>
    <p:sldId id="268" r:id="rId9"/>
    <p:sldId id="27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0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91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llian Burrell" initials="GB" lastIdx="29" clrIdx="0">
    <p:extLst/>
  </p:cmAuthor>
  <p:cmAuthor id="2" name="Julie Whatford" initials="JW" lastIdx="11" clrIdx="1">
    <p:extLst/>
  </p:cmAuthor>
  <p:cmAuthor id="3" name="J Whatford" initials="JW" lastIdx="5" clrIdx="2">
    <p:extLst/>
  </p:cmAuthor>
  <p:cmAuthor id="4" name="Mandy Ridd" initials="M" lastIdx="26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0EC"/>
    <a:srgbClr val="F1F1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7" autoAdjust="0"/>
    <p:restoredTop sz="75834" autoAdjust="0"/>
  </p:normalViewPr>
  <p:slideViewPr>
    <p:cSldViewPr snapToGrid="0" snapToObjects="1" showGuides="1">
      <p:cViewPr varScale="1">
        <p:scale>
          <a:sx n="55" d="100"/>
          <a:sy n="55" d="100"/>
        </p:scale>
        <p:origin x="432" y="78"/>
      </p:cViewPr>
      <p:guideLst>
        <p:guide orient="horz" pos="2160"/>
        <p:guide pos="30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82" d="100"/>
          <a:sy n="82" d="100"/>
        </p:scale>
        <p:origin x="2034" y="96"/>
      </p:cViewPr>
      <p:guideLst>
        <p:guide orient="horz" pos="391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9C9D82-4187-488F-920D-D749C2B2B16E}" type="doc">
      <dgm:prSet loTypeId="urn:microsoft.com/office/officeart/2005/8/layout/radial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D190F07E-B068-490C-AE21-3C8CBFA60740}">
      <dgm:prSet phldrT="[Text]" custT="1"/>
      <dgm:spPr>
        <a:solidFill>
          <a:schemeClr val="accent1">
            <a:lumMod val="40000"/>
            <a:lumOff val="60000"/>
          </a:schemeClr>
        </a:solidFill>
        <a:ln>
          <a:noFill/>
        </a:ln>
      </dgm:spPr>
      <dgm:t>
        <a:bodyPr/>
        <a:lstStyle/>
        <a:p>
          <a:r>
            <a:rPr lang="en-GB" sz="1100" b="1" dirty="0">
              <a:solidFill>
                <a:schemeClr val="tx1"/>
              </a:solidFill>
            </a:rPr>
            <a:t>Characteristics of successful entrepreneurs</a:t>
          </a:r>
        </a:p>
      </dgm:t>
    </dgm:pt>
    <dgm:pt modelId="{14E738AC-DAC9-4A67-832C-D01C161419F6}" type="parTrans" cxnId="{B13824CF-D5CA-4593-926C-FA2201DB9CE8}">
      <dgm:prSet/>
      <dgm:spPr/>
      <dgm:t>
        <a:bodyPr/>
        <a:lstStyle/>
        <a:p>
          <a:endParaRPr lang="en-GB" sz="1000"/>
        </a:p>
      </dgm:t>
    </dgm:pt>
    <dgm:pt modelId="{E0705567-5650-4253-87A6-306D38D23443}" type="sibTrans" cxnId="{B13824CF-D5CA-4593-926C-FA2201DB9CE8}">
      <dgm:prSet/>
      <dgm:spPr/>
      <dgm:t>
        <a:bodyPr/>
        <a:lstStyle/>
        <a:p>
          <a:endParaRPr lang="en-GB" sz="1000"/>
        </a:p>
      </dgm:t>
    </dgm:pt>
    <dgm:pt modelId="{1EC600F1-5AF2-42A4-A08D-72C5A1BA857A}">
      <dgm:prSet phldrT="[Text]" custT="1"/>
      <dgm:spPr>
        <a:solidFill>
          <a:schemeClr val="accent2">
            <a:lumMod val="40000"/>
            <a:lumOff val="60000"/>
          </a:schemeClr>
        </a:solidFill>
        <a:ln>
          <a:noFill/>
        </a:ln>
      </dgm:spPr>
      <dgm:t>
        <a:bodyPr/>
        <a:lstStyle/>
        <a:p>
          <a:r>
            <a:rPr lang="en-GB" sz="1100" dirty="0">
              <a:solidFill>
                <a:schemeClr val="tx1"/>
              </a:solidFill>
            </a:rPr>
            <a:t>Creativity</a:t>
          </a:r>
        </a:p>
      </dgm:t>
    </dgm:pt>
    <dgm:pt modelId="{A51F1EA9-DD71-4C0F-8874-2A36980755E0}" type="parTrans" cxnId="{F73FA966-891D-4006-9C03-5E219412B69B}">
      <dgm:prSet custT="1"/>
      <dgm:spPr>
        <a:ln>
          <a:solidFill>
            <a:schemeClr val="tx2"/>
          </a:solidFill>
        </a:ln>
      </dgm:spPr>
      <dgm:t>
        <a:bodyPr/>
        <a:lstStyle/>
        <a:p>
          <a:endParaRPr lang="en-GB" sz="1000"/>
        </a:p>
      </dgm:t>
    </dgm:pt>
    <dgm:pt modelId="{22D7739D-F5C1-483C-95D1-A39C005298D7}" type="sibTrans" cxnId="{F73FA966-891D-4006-9C03-5E219412B69B}">
      <dgm:prSet/>
      <dgm:spPr/>
      <dgm:t>
        <a:bodyPr/>
        <a:lstStyle/>
        <a:p>
          <a:endParaRPr lang="en-GB" sz="1000"/>
        </a:p>
      </dgm:t>
    </dgm:pt>
    <dgm:pt modelId="{C27FE11F-F7D8-4DEA-B152-46E1BD0B8BCF}">
      <dgm:prSet phldrT="[Text]" custT="1"/>
      <dgm:spPr>
        <a:solidFill>
          <a:schemeClr val="accent4">
            <a:lumMod val="40000"/>
            <a:lumOff val="60000"/>
          </a:schemeClr>
        </a:solidFill>
        <a:ln>
          <a:noFill/>
        </a:ln>
      </dgm:spPr>
      <dgm:t>
        <a:bodyPr/>
        <a:lstStyle/>
        <a:p>
          <a:r>
            <a:rPr lang="en-GB" sz="1100" dirty="0" smtClean="0">
              <a:solidFill>
                <a:schemeClr val="tx1"/>
              </a:solidFill>
            </a:rPr>
            <a:t>Risk-taking</a:t>
          </a:r>
          <a:endParaRPr lang="en-GB" sz="1100" dirty="0">
            <a:solidFill>
              <a:schemeClr val="tx1"/>
            </a:solidFill>
          </a:endParaRPr>
        </a:p>
      </dgm:t>
    </dgm:pt>
    <dgm:pt modelId="{0A24C59A-4FC2-4AC6-9C9E-292C00B19088}" type="parTrans" cxnId="{883CAF23-3423-4EAA-BC47-ADDE668793F7}">
      <dgm:prSet custT="1"/>
      <dgm:spPr>
        <a:ln>
          <a:solidFill>
            <a:schemeClr val="tx2"/>
          </a:solidFill>
        </a:ln>
      </dgm:spPr>
      <dgm:t>
        <a:bodyPr/>
        <a:lstStyle/>
        <a:p>
          <a:endParaRPr lang="en-GB" sz="1000"/>
        </a:p>
      </dgm:t>
    </dgm:pt>
    <dgm:pt modelId="{0B80808C-8FA0-409D-A99C-C9C6C1951202}" type="sibTrans" cxnId="{883CAF23-3423-4EAA-BC47-ADDE668793F7}">
      <dgm:prSet/>
      <dgm:spPr/>
      <dgm:t>
        <a:bodyPr/>
        <a:lstStyle/>
        <a:p>
          <a:endParaRPr lang="en-GB" sz="1000"/>
        </a:p>
      </dgm:t>
    </dgm:pt>
    <dgm:pt modelId="{9095106B-EB42-4579-9423-58AFAB0C8D88}">
      <dgm:prSet phldrT="[Text]" custT="1"/>
      <dgm:spPr>
        <a:solidFill>
          <a:schemeClr val="accent5">
            <a:lumMod val="40000"/>
            <a:lumOff val="60000"/>
          </a:schemeClr>
        </a:solidFill>
        <a:ln>
          <a:noFill/>
        </a:ln>
      </dgm:spPr>
      <dgm:t>
        <a:bodyPr/>
        <a:lstStyle/>
        <a:p>
          <a:r>
            <a:rPr lang="en-GB" sz="1100" spc="-30" baseline="0" dirty="0">
              <a:solidFill>
                <a:schemeClr val="tx1"/>
              </a:solidFill>
            </a:rPr>
            <a:t>Communication</a:t>
          </a:r>
        </a:p>
      </dgm:t>
    </dgm:pt>
    <dgm:pt modelId="{74C6DC61-2D04-4127-9E57-F626E6C901DA}" type="parTrans" cxnId="{0A737D07-998C-433C-88EC-57D3F86658D9}">
      <dgm:prSet custT="1"/>
      <dgm:spPr>
        <a:ln>
          <a:solidFill>
            <a:schemeClr val="tx2"/>
          </a:solidFill>
        </a:ln>
      </dgm:spPr>
      <dgm:t>
        <a:bodyPr/>
        <a:lstStyle/>
        <a:p>
          <a:endParaRPr lang="en-GB" sz="1000"/>
        </a:p>
      </dgm:t>
    </dgm:pt>
    <dgm:pt modelId="{FD070C83-3BDD-4902-A2DD-5967F8617CEF}" type="sibTrans" cxnId="{0A737D07-998C-433C-88EC-57D3F86658D9}">
      <dgm:prSet/>
      <dgm:spPr/>
      <dgm:t>
        <a:bodyPr/>
        <a:lstStyle/>
        <a:p>
          <a:endParaRPr lang="en-GB" sz="1000"/>
        </a:p>
      </dgm:t>
    </dgm:pt>
    <dgm:pt modelId="{F6F4D3A0-B8D6-4A32-8B4D-40D6A57D960A}">
      <dgm:prSet phldrT="[Text]" custT="1"/>
      <dgm:spPr>
        <a:solidFill>
          <a:srgbClr val="F1F169"/>
        </a:solidFill>
        <a:ln>
          <a:noFill/>
        </a:ln>
      </dgm:spPr>
      <dgm:t>
        <a:bodyPr/>
        <a:lstStyle/>
        <a:p>
          <a:r>
            <a:rPr lang="en-GB" sz="1100" dirty="0">
              <a:solidFill>
                <a:schemeClr val="tx1"/>
              </a:solidFill>
            </a:rPr>
            <a:t>Confidence</a:t>
          </a:r>
        </a:p>
      </dgm:t>
    </dgm:pt>
    <dgm:pt modelId="{C75FEE3F-C009-42FD-9945-4D0A1CA3385F}" type="parTrans" cxnId="{D074658F-F015-46FF-AB4E-9821281D446E}">
      <dgm:prSet custT="1"/>
      <dgm:spPr>
        <a:ln>
          <a:solidFill>
            <a:schemeClr val="tx2"/>
          </a:solidFill>
        </a:ln>
      </dgm:spPr>
      <dgm:t>
        <a:bodyPr/>
        <a:lstStyle/>
        <a:p>
          <a:endParaRPr lang="en-GB" sz="1000"/>
        </a:p>
      </dgm:t>
    </dgm:pt>
    <dgm:pt modelId="{D995D96B-3940-41C7-8735-6AA802540F8E}" type="sibTrans" cxnId="{D074658F-F015-46FF-AB4E-9821281D446E}">
      <dgm:prSet/>
      <dgm:spPr/>
      <dgm:t>
        <a:bodyPr/>
        <a:lstStyle/>
        <a:p>
          <a:endParaRPr lang="en-GB" sz="1000"/>
        </a:p>
      </dgm:t>
    </dgm:pt>
    <dgm:pt modelId="{9125A1DD-7629-482A-A8D7-FFCBBA32E769}">
      <dgm:prSet phldrT="[Text]" phldr="1"/>
      <dgm:spPr/>
      <dgm:t>
        <a:bodyPr/>
        <a:lstStyle/>
        <a:p>
          <a:endParaRPr lang="en-GB" sz="1000"/>
        </a:p>
      </dgm:t>
    </dgm:pt>
    <dgm:pt modelId="{DB7944D7-AD22-4872-9A5B-B8013878C08D}" type="parTrans" cxnId="{458BE266-BF11-4D53-BC74-4C0592DE23BD}">
      <dgm:prSet/>
      <dgm:spPr/>
      <dgm:t>
        <a:bodyPr/>
        <a:lstStyle/>
        <a:p>
          <a:endParaRPr lang="en-GB" sz="1000"/>
        </a:p>
      </dgm:t>
    </dgm:pt>
    <dgm:pt modelId="{DA897166-3166-4EDD-8F03-F92B8063E8D2}" type="sibTrans" cxnId="{458BE266-BF11-4D53-BC74-4C0592DE23BD}">
      <dgm:prSet/>
      <dgm:spPr/>
      <dgm:t>
        <a:bodyPr/>
        <a:lstStyle/>
        <a:p>
          <a:endParaRPr lang="en-GB" sz="1000"/>
        </a:p>
      </dgm:t>
    </dgm:pt>
    <dgm:pt modelId="{B2465636-5FD8-4E65-9D15-B368372510FE}">
      <dgm:prSet phldrT="[Text]" custT="1"/>
      <dgm:spPr>
        <a:solidFill>
          <a:schemeClr val="accent3">
            <a:lumMod val="40000"/>
            <a:lumOff val="60000"/>
          </a:schemeClr>
        </a:solidFill>
        <a:ln>
          <a:noFill/>
        </a:ln>
      </dgm:spPr>
      <dgm:t>
        <a:bodyPr/>
        <a:lstStyle/>
        <a:p>
          <a:r>
            <a:rPr lang="en-GB" sz="1100" dirty="0">
              <a:solidFill>
                <a:schemeClr val="tx1"/>
              </a:solidFill>
            </a:rPr>
            <a:t>Innovation</a:t>
          </a:r>
        </a:p>
      </dgm:t>
    </dgm:pt>
    <dgm:pt modelId="{E115678D-548E-47B2-9FB4-B0940E59C2CD}" type="parTrans" cxnId="{179ABE43-0B85-4327-A661-1E4CD88D2B5A}">
      <dgm:prSet custT="1"/>
      <dgm:spPr>
        <a:ln>
          <a:solidFill>
            <a:schemeClr val="tx2"/>
          </a:solidFill>
        </a:ln>
      </dgm:spPr>
      <dgm:t>
        <a:bodyPr/>
        <a:lstStyle/>
        <a:p>
          <a:endParaRPr lang="en-GB" sz="1000" dirty="0"/>
        </a:p>
      </dgm:t>
    </dgm:pt>
    <dgm:pt modelId="{4B2D8DDD-0FF7-4DE6-A209-A265EBCCFD33}" type="sibTrans" cxnId="{179ABE43-0B85-4327-A661-1E4CD88D2B5A}">
      <dgm:prSet/>
      <dgm:spPr/>
      <dgm:t>
        <a:bodyPr/>
        <a:lstStyle/>
        <a:p>
          <a:endParaRPr lang="en-GB" sz="1000"/>
        </a:p>
      </dgm:t>
    </dgm:pt>
    <dgm:pt modelId="{197C1637-C0DC-4A8E-92F9-B7A7D0C207AD}">
      <dgm:prSet phldrT="[Text]" custT="1"/>
      <dgm:spPr>
        <a:solidFill>
          <a:schemeClr val="accent6">
            <a:lumMod val="40000"/>
            <a:lumOff val="60000"/>
          </a:schemeClr>
        </a:solidFill>
        <a:ln>
          <a:noFill/>
        </a:ln>
      </dgm:spPr>
      <dgm:t>
        <a:bodyPr/>
        <a:lstStyle/>
        <a:p>
          <a:r>
            <a:rPr lang="en-GB" sz="1100" dirty="0">
              <a:solidFill>
                <a:schemeClr val="tx1"/>
              </a:solidFill>
            </a:rPr>
            <a:t>Negotiation</a:t>
          </a:r>
        </a:p>
      </dgm:t>
    </dgm:pt>
    <dgm:pt modelId="{A0A57ECD-26DF-4936-953A-4FEF42AFAA4E}" type="parTrans" cxnId="{91B5B6A7-1174-4A54-A624-77FAC5BC59CE}">
      <dgm:prSet custT="1"/>
      <dgm:spPr>
        <a:ln>
          <a:solidFill>
            <a:schemeClr val="tx2"/>
          </a:solidFill>
        </a:ln>
      </dgm:spPr>
      <dgm:t>
        <a:bodyPr/>
        <a:lstStyle/>
        <a:p>
          <a:endParaRPr lang="en-GB" sz="1000"/>
        </a:p>
      </dgm:t>
    </dgm:pt>
    <dgm:pt modelId="{4D6ED232-4CC6-43CA-A249-9783787B3D87}" type="sibTrans" cxnId="{91B5B6A7-1174-4A54-A624-77FAC5BC59CE}">
      <dgm:prSet/>
      <dgm:spPr/>
      <dgm:t>
        <a:bodyPr/>
        <a:lstStyle/>
        <a:p>
          <a:endParaRPr lang="en-GB" sz="1000"/>
        </a:p>
      </dgm:t>
    </dgm:pt>
    <dgm:pt modelId="{D85A963C-1343-49B8-BAE0-48252EC8E3CB}">
      <dgm:prSet phldrT="[Text]" custT="1"/>
      <dgm:spPr>
        <a:solidFill>
          <a:schemeClr val="tx2">
            <a:lumMod val="40000"/>
            <a:lumOff val="60000"/>
          </a:schemeClr>
        </a:solidFill>
        <a:ln>
          <a:noFill/>
        </a:ln>
      </dgm:spPr>
      <dgm:t>
        <a:bodyPr/>
        <a:lstStyle/>
        <a:p>
          <a:r>
            <a:rPr lang="en-GB" sz="1100" dirty="0">
              <a:solidFill>
                <a:schemeClr val="tx1"/>
              </a:solidFill>
            </a:rPr>
            <a:t>Determination</a:t>
          </a:r>
        </a:p>
      </dgm:t>
    </dgm:pt>
    <dgm:pt modelId="{F5D59A59-A3BA-47DF-AE45-7C78A79B3B15}" type="parTrans" cxnId="{C206B8BF-1225-4646-A0C2-39816014F3C0}">
      <dgm:prSet custT="1"/>
      <dgm:spPr>
        <a:ln>
          <a:solidFill>
            <a:schemeClr val="tx2"/>
          </a:solidFill>
        </a:ln>
      </dgm:spPr>
      <dgm:t>
        <a:bodyPr/>
        <a:lstStyle/>
        <a:p>
          <a:endParaRPr lang="en-GB" sz="1000"/>
        </a:p>
      </dgm:t>
    </dgm:pt>
    <dgm:pt modelId="{1A477E06-DEDD-45EF-96AA-DCF7E6B70015}" type="sibTrans" cxnId="{C206B8BF-1225-4646-A0C2-39816014F3C0}">
      <dgm:prSet/>
      <dgm:spPr/>
      <dgm:t>
        <a:bodyPr/>
        <a:lstStyle/>
        <a:p>
          <a:endParaRPr lang="en-GB" sz="1000"/>
        </a:p>
      </dgm:t>
    </dgm:pt>
    <dgm:pt modelId="{6F64A179-6CD2-42C7-8409-5DF6DCCBED60}" type="pres">
      <dgm:prSet presAssocID="{0C9C9D82-4187-488F-920D-D749C2B2B16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64BFC4E0-393D-439F-9DB5-4AFB4FEFE59B}" type="pres">
      <dgm:prSet presAssocID="{D190F07E-B068-490C-AE21-3C8CBFA60740}" presName="centerShape" presStyleLbl="node0" presStyleIdx="0" presStyleCnt="1" custScaleX="126151" custScaleY="126151"/>
      <dgm:spPr/>
      <dgm:t>
        <a:bodyPr/>
        <a:lstStyle/>
        <a:p>
          <a:endParaRPr lang="en-GB"/>
        </a:p>
      </dgm:t>
    </dgm:pt>
    <dgm:pt modelId="{7D826B94-D79C-45E1-B2FD-E42CB83C4248}" type="pres">
      <dgm:prSet presAssocID="{A51F1EA9-DD71-4C0F-8874-2A36980755E0}" presName="Name9" presStyleLbl="parChTrans1D2" presStyleIdx="0" presStyleCnt="7"/>
      <dgm:spPr/>
      <dgm:t>
        <a:bodyPr/>
        <a:lstStyle/>
        <a:p>
          <a:endParaRPr lang="en-GB"/>
        </a:p>
      </dgm:t>
    </dgm:pt>
    <dgm:pt modelId="{D57FCB5F-DA22-4E59-892B-35490870DC4A}" type="pres">
      <dgm:prSet presAssocID="{A51F1EA9-DD71-4C0F-8874-2A36980755E0}" presName="connTx" presStyleLbl="parChTrans1D2" presStyleIdx="0" presStyleCnt="7"/>
      <dgm:spPr/>
      <dgm:t>
        <a:bodyPr/>
        <a:lstStyle/>
        <a:p>
          <a:endParaRPr lang="en-GB"/>
        </a:p>
      </dgm:t>
    </dgm:pt>
    <dgm:pt modelId="{7061567C-E98B-4293-AB3F-88AE6D9E4AB3}" type="pres">
      <dgm:prSet presAssocID="{1EC600F1-5AF2-42A4-A08D-72C5A1BA857A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E75F00B-2A6F-409C-8AF6-CC26D36BE204}" type="pres">
      <dgm:prSet presAssocID="{E115678D-548E-47B2-9FB4-B0940E59C2CD}" presName="Name9" presStyleLbl="parChTrans1D2" presStyleIdx="1" presStyleCnt="7"/>
      <dgm:spPr/>
      <dgm:t>
        <a:bodyPr/>
        <a:lstStyle/>
        <a:p>
          <a:endParaRPr lang="en-GB"/>
        </a:p>
      </dgm:t>
    </dgm:pt>
    <dgm:pt modelId="{DB5740AE-B1CD-4278-993B-9D7E441A2071}" type="pres">
      <dgm:prSet presAssocID="{E115678D-548E-47B2-9FB4-B0940E59C2CD}" presName="connTx" presStyleLbl="parChTrans1D2" presStyleIdx="1" presStyleCnt="7"/>
      <dgm:spPr/>
      <dgm:t>
        <a:bodyPr/>
        <a:lstStyle/>
        <a:p>
          <a:endParaRPr lang="en-GB"/>
        </a:p>
      </dgm:t>
    </dgm:pt>
    <dgm:pt modelId="{D8ECDE4A-FF77-4464-8543-556E6753245A}" type="pres">
      <dgm:prSet presAssocID="{B2465636-5FD8-4E65-9D15-B368372510FE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857CF4A-F70E-4428-B28C-58A5B7CB5984}" type="pres">
      <dgm:prSet presAssocID="{0A24C59A-4FC2-4AC6-9C9E-292C00B19088}" presName="Name9" presStyleLbl="parChTrans1D2" presStyleIdx="2" presStyleCnt="7"/>
      <dgm:spPr/>
      <dgm:t>
        <a:bodyPr/>
        <a:lstStyle/>
        <a:p>
          <a:endParaRPr lang="en-GB"/>
        </a:p>
      </dgm:t>
    </dgm:pt>
    <dgm:pt modelId="{08B81EA8-654F-454C-BB3F-F6CFB280DF09}" type="pres">
      <dgm:prSet presAssocID="{0A24C59A-4FC2-4AC6-9C9E-292C00B19088}" presName="connTx" presStyleLbl="parChTrans1D2" presStyleIdx="2" presStyleCnt="7"/>
      <dgm:spPr/>
      <dgm:t>
        <a:bodyPr/>
        <a:lstStyle/>
        <a:p>
          <a:endParaRPr lang="en-GB"/>
        </a:p>
      </dgm:t>
    </dgm:pt>
    <dgm:pt modelId="{980F2DE7-DB01-4089-8248-37CEBA92A49A}" type="pres">
      <dgm:prSet presAssocID="{C27FE11F-F7D8-4DEA-B152-46E1BD0B8BCF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D13BB4E-78AC-402C-AC65-5F2A4BBA08D2}" type="pres">
      <dgm:prSet presAssocID="{74C6DC61-2D04-4127-9E57-F626E6C901DA}" presName="Name9" presStyleLbl="parChTrans1D2" presStyleIdx="3" presStyleCnt="7"/>
      <dgm:spPr/>
      <dgm:t>
        <a:bodyPr/>
        <a:lstStyle/>
        <a:p>
          <a:endParaRPr lang="en-GB"/>
        </a:p>
      </dgm:t>
    </dgm:pt>
    <dgm:pt modelId="{E92FE8DB-799C-4412-96E7-576F3D26FBD1}" type="pres">
      <dgm:prSet presAssocID="{74C6DC61-2D04-4127-9E57-F626E6C901DA}" presName="connTx" presStyleLbl="parChTrans1D2" presStyleIdx="3" presStyleCnt="7"/>
      <dgm:spPr/>
      <dgm:t>
        <a:bodyPr/>
        <a:lstStyle/>
        <a:p>
          <a:endParaRPr lang="en-GB"/>
        </a:p>
      </dgm:t>
    </dgm:pt>
    <dgm:pt modelId="{6B0AF55C-CA54-4DF5-B38E-27B32DAB54FC}" type="pres">
      <dgm:prSet presAssocID="{9095106B-EB42-4579-9423-58AFAB0C8D88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348C006-C441-423D-B39A-322A03A67860}" type="pres">
      <dgm:prSet presAssocID="{A0A57ECD-26DF-4936-953A-4FEF42AFAA4E}" presName="Name9" presStyleLbl="parChTrans1D2" presStyleIdx="4" presStyleCnt="7"/>
      <dgm:spPr/>
      <dgm:t>
        <a:bodyPr/>
        <a:lstStyle/>
        <a:p>
          <a:endParaRPr lang="en-GB"/>
        </a:p>
      </dgm:t>
    </dgm:pt>
    <dgm:pt modelId="{3CBE0AF2-A8F9-4C0E-B478-5EAB9D626BA5}" type="pres">
      <dgm:prSet presAssocID="{A0A57ECD-26DF-4936-953A-4FEF42AFAA4E}" presName="connTx" presStyleLbl="parChTrans1D2" presStyleIdx="4" presStyleCnt="7"/>
      <dgm:spPr/>
      <dgm:t>
        <a:bodyPr/>
        <a:lstStyle/>
        <a:p>
          <a:endParaRPr lang="en-GB"/>
        </a:p>
      </dgm:t>
    </dgm:pt>
    <dgm:pt modelId="{995CA30C-4FBD-47F5-8FB6-6D245859B7D2}" type="pres">
      <dgm:prSet presAssocID="{197C1637-C0DC-4A8E-92F9-B7A7D0C207AD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EE4B0C7-CACB-4885-ABC9-FBB005A58AD4}" type="pres">
      <dgm:prSet presAssocID="{C75FEE3F-C009-42FD-9945-4D0A1CA3385F}" presName="Name9" presStyleLbl="parChTrans1D2" presStyleIdx="5" presStyleCnt="7"/>
      <dgm:spPr/>
      <dgm:t>
        <a:bodyPr/>
        <a:lstStyle/>
        <a:p>
          <a:endParaRPr lang="en-GB"/>
        </a:p>
      </dgm:t>
    </dgm:pt>
    <dgm:pt modelId="{E7F5DDEB-FF1D-410B-943D-A1DB0B63BFD7}" type="pres">
      <dgm:prSet presAssocID="{C75FEE3F-C009-42FD-9945-4D0A1CA3385F}" presName="connTx" presStyleLbl="parChTrans1D2" presStyleIdx="5" presStyleCnt="7"/>
      <dgm:spPr/>
      <dgm:t>
        <a:bodyPr/>
        <a:lstStyle/>
        <a:p>
          <a:endParaRPr lang="en-GB"/>
        </a:p>
      </dgm:t>
    </dgm:pt>
    <dgm:pt modelId="{C2F709A7-3DB2-42F5-BC7F-9DA6DAEDB68A}" type="pres">
      <dgm:prSet presAssocID="{F6F4D3A0-B8D6-4A32-8B4D-40D6A57D960A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2B762F7-B096-4FCD-B9AA-3E80B5FE7514}" type="pres">
      <dgm:prSet presAssocID="{F5D59A59-A3BA-47DF-AE45-7C78A79B3B15}" presName="Name9" presStyleLbl="parChTrans1D2" presStyleIdx="6" presStyleCnt="7"/>
      <dgm:spPr/>
      <dgm:t>
        <a:bodyPr/>
        <a:lstStyle/>
        <a:p>
          <a:endParaRPr lang="en-GB"/>
        </a:p>
      </dgm:t>
    </dgm:pt>
    <dgm:pt modelId="{FD675E0A-E11F-402A-BFB9-C537625671DA}" type="pres">
      <dgm:prSet presAssocID="{F5D59A59-A3BA-47DF-AE45-7C78A79B3B15}" presName="connTx" presStyleLbl="parChTrans1D2" presStyleIdx="6" presStyleCnt="7"/>
      <dgm:spPr/>
      <dgm:t>
        <a:bodyPr/>
        <a:lstStyle/>
        <a:p>
          <a:endParaRPr lang="en-GB"/>
        </a:p>
      </dgm:t>
    </dgm:pt>
    <dgm:pt modelId="{B1ED432D-8B6A-4899-A9E5-2117ED40C178}" type="pres">
      <dgm:prSet presAssocID="{D85A963C-1343-49B8-BAE0-48252EC8E3CB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074658F-F015-46FF-AB4E-9821281D446E}" srcId="{D190F07E-B068-490C-AE21-3C8CBFA60740}" destId="{F6F4D3A0-B8D6-4A32-8B4D-40D6A57D960A}" srcOrd="5" destOrd="0" parTransId="{C75FEE3F-C009-42FD-9945-4D0A1CA3385F}" sibTransId="{D995D96B-3940-41C7-8735-6AA802540F8E}"/>
    <dgm:cxn modelId="{EE15656E-6060-4637-98BE-AF28853C4378}" type="presOf" srcId="{74C6DC61-2D04-4127-9E57-F626E6C901DA}" destId="{ED13BB4E-78AC-402C-AC65-5F2A4BBA08D2}" srcOrd="0" destOrd="0" presId="urn:microsoft.com/office/officeart/2005/8/layout/radial1"/>
    <dgm:cxn modelId="{E75EE2FC-8A25-4BD2-8119-8D50C2B49F5F}" type="presOf" srcId="{A0A57ECD-26DF-4936-953A-4FEF42AFAA4E}" destId="{C348C006-C441-423D-B39A-322A03A67860}" srcOrd="0" destOrd="0" presId="urn:microsoft.com/office/officeart/2005/8/layout/radial1"/>
    <dgm:cxn modelId="{3A5BD65A-B776-48A6-8F7B-CB7D2FE6495D}" type="presOf" srcId="{0A24C59A-4FC2-4AC6-9C9E-292C00B19088}" destId="{D857CF4A-F70E-4428-B28C-58A5B7CB5984}" srcOrd="0" destOrd="0" presId="urn:microsoft.com/office/officeart/2005/8/layout/radial1"/>
    <dgm:cxn modelId="{883CAF23-3423-4EAA-BC47-ADDE668793F7}" srcId="{D190F07E-B068-490C-AE21-3C8CBFA60740}" destId="{C27FE11F-F7D8-4DEA-B152-46E1BD0B8BCF}" srcOrd="2" destOrd="0" parTransId="{0A24C59A-4FC2-4AC6-9C9E-292C00B19088}" sibTransId="{0B80808C-8FA0-409D-A99C-C9C6C1951202}"/>
    <dgm:cxn modelId="{78C4780A-E1F2-48C8-A57F-0B6765ACAA38}" type="presOf" srcId="{C27FE11F-F7D8-4DEA-B152-46E1BD0B8BCF}" destId="{980F2DE7-DB01-4089-8248-37CEBA92A49A}" srcOrd="0" destOrd="0" presId="urn:microsoft.com/office/officeart/2005/8/layout/radial1"/>
    <dgm:cxn modelId="{AC95374A-CDE5-40EF-994B-96102A6021DC}" type="presOf" srcId="{197C1637-C0DC-4A8E-92F9-B7A7D0C207AD}" destId="{995CA30C-4FBD-47F5-8FB6-6D245859B7D2}" srcOrd="0" destOrd="0" presId="urn:microsoft.com/office/officeart/2005/8/layout/radial1"/>
    <dgm:cxn modelId="{2EAC0017-311B-41A6-AC1D-0AC28E9E1FE6}" type="presOf" srcId="{F6F4D3A0-B8D6-4A32-8B4D-40D6A57D960A}" destId="{C2F709A7-3DB2-42F5-BC7F-9DA6DAEDB68A}" srcOrd="0" destOrd="0" presId="urn:microsoft.com/office/officeart/2005/8/layout/radial1"/>
    <dgm:cxn modelId="{425B5F3F-6061-4C71-8DA2-3B1B5F5D416A}" type="presOf" srcId="{D85A963C-1343-49B8-BAE0-48252EC8E3CB}" destId="{B1ED432D-8B6A-4899-A9E5-2117ED40C178}" srcOrd="0" destOrd="0" presId="urn:microsoft.com/office/officeart/2005/8/layout/radial1"/>
    <dgm:cxn modelId="{59D79CD0-D525-44D9-A68E-8E5B11616AC1}" type="presOf" srcId="{E115678D-548E-47B2-9FB4-B0940E59C2CD}" destId="{BE75F00B-2A6F-409C-8AF6-CC26D36BE204}" srcOrd="0" destOrd="0" presId="urn:microsoft.com/office/officeart/2005/8/layout/radial1"/>
    <dgm:cxn modelId="{F73FA966-891D-4006-9C03-5E219412B69B}" srcId="{D190F07E-B068-490C-AE21-3C8CBFA60740}" destId="{1EC600F1-5AF2-42A4-A08D-72C5A1BA857A}" srcOrd="0" destOrd="0" parTransId="{A51F1EA9-DD71-4C0F-8874-2A36980755E0}" sibTransId="{22D7739D-F5C1-483C-95D1-A39C005298D7}"/>
    <dgm:cxn modelId="{143F8195-5037-4FD6-8E3D-9069146A5517}" type="presOf" srcId="{C75FEE3F-C009-42FD-9945-4D0A1CA3385F}" destId="{3EE4B0C7-CACB-4885-ABC9-FBB005A58AD4}" srcOrd="0" destOrd="0" presId="urn:microsoft.com/office/officeart/2005/8/layout/radial1"/>
    <dgm:cxn modelId="{473CC0F3-02DC-4EED-B320-481C14AD7DD3}" type="presOf" srcId="{0C9C9D82-4187-488F-920D-D749C2B2B16E}" destId="{6F64A179-6CD2-42C7-8409-5DF6DCCBED60}" srcOrd="0" destOrd="0" presId="urn:microsoft.com/office/officeart/2005/8/layout/radial1"/>
    <dgm:cxn modelId="{179ABE43-0B85-4327-A661-1E4CD88D2B5A}" srcId="{D190F07E-B068-490C-AE21-3C8CBFA60740}" destId="{B2465636-5FD8-4E65-9D15-B368372510FE}" srcOrd="1" destOrd="0" parTransId="{E115678D-548E-47B2-9FB4-B0940E59C2CD}" sibTransId="{4B2D8DDD-0FF7-4DE6-A209-A265EBCCFD33}"/>
    <dgm:cxn modelId="{EAF86A72-706E-4E5E-ACBB-2C34BEC5B074}" type="presOf" srcId="{E115678D-548E-47B2-9FB4-B0940E59C2CD}" destId="{DB5740AE-B1CD-4278-993B-9D7E441A2071}" srcOrd="1" destOrd="0" presId="urn:microsoft.com/office/officeart/2005/8/layout/radial1"/>
    <dgm:cxn modelId="{3A188409-2C46-4750-9949-A55D830CD9A2}" type="presOf" srcId="{9095106B-EB42-4579-9423-58AFAB0C8D88}" destId="{6B0AF55C-CA54-4DF5-B38E-27B32DAB54FC}" srcOrd="0" destOrd="0" presId="urn:microsoft.com/office/officeart/2005/8/layout/radial1"/>
    <dgm:cxn modelId="{15C9902D-D282-414D-94CA-099611A631B4}" type="presOf" srcId="{F5D59A59-A3BA-47DF-AE45-7C78A79B3B15}" destId="{FD675E0A-E11F-402A-BFB9-C537625671DA}" srcOrd="1" destOrd="0" presId="urn:microsoft.com/office/officeart/2005/8/layout/radial1"/>
    <dgm:cxn modelId="{8562B785-C925-4D26-B77D-F36D77C5BC65}" type="presOf" srcId="{A51F1EA9-DD71-4C0F-8874-2A36980755E0}" destId="{D57FCB5F-DA22-4E59-892B-35490870DC4A}" srcOrd="1" destOrd="0" presId="urn:microsoft.com/office/officeart/2005/8/layout/radial1"/>
    <dgm:cxn modelId="{C7C0072A-94FC-4DC6-B61E-3C162852C509}" type="presOf" srcId="{A0A57ECD-26DF-4936-953A-4FEF42AFAA4E}" destId="{3CBE0AF2-A8F9-4C0E-B478-5EAB9D626BA5}" srcOrd="1" destOrd="0" presId="urn:microsoft.com/office/officeart/2005/8/layout/radial1"/>
    <dgm:cxn modelId="{458BE266-BF11-4D53-BC74-4C0592DE23BD}" srcId="{0C9C9D82-4187-488F-920D-D749C2B2B16E}" destId="{9125A1DD-7629-482A-A8D7-FFCBBA32E769}" srcOrd="1" destOrd="0" parTransId="{DB7944D7-AD22-4872-9A5B-B8013878C08D}" sibTransId="{DA897166-3166-4EDD-8F03-F92B8063E8D2}"/>
    <dgm:cxn modelId="{791CCFE2-579D-469F-A9F7-CD826FDB88C8}" type="presOf" srcId="{D190F07E-B068-490C-AE21-3C8CBFA60740}" destId="{64BFC4E0-393D-439F-9DB5-4AFB4FEFE59B}" srcOrd="0" destOrd="0" presId="urn:microsoft.com/office/officeart/2005/8/layout/radial1"/>
    <dgm:cxn modelId="{2A22BE39-740C-4C1D-8097-0EFD23A8E6A9}" type="presOf" srcId="{F5D59A59-A3BA-47DF-AE45-7C78A79B3B15}" destId="{62B762F7-B096-4FCD-B9AA-3E80B5FE7514}" srcOrd="0" destOrd="0" presId="urn:microsoft.com/office/officeart/2005/8/layout/radial1"/>
    <dgm:cxn modelId="{D7158719-5EC0-487B-8D3A-4759C48F6EB9}" type="presOf" srcId="{1EC600F1-5AF2-42A4-A08D-72C5A1BA857A}" destId="{7061567C-E98B-4293-AB3F-88AE6D9E4AB3}" srcOrd="0" destOrd="0" presId="urn:microsoft.com/office/officeart/2005/8/layout/radial1"/>
    <dgm:cxn modelId="{E81422BE-B75A-4255-BEE0-22C24F43BB1B}" type="presOf" srcId="{C75FEE3F-C009-42FD-9945-4D0A1CA3385F}" destId="{E7F5DDEB-FF1D-410B-943D-A1DB0B63BFD7}" srcOrd="1" destOrd="0" presId="urn:microsoft.com/office/officeart/2005/8/layout/radial1"/>
    <dgm:cxn modelId="{91B5B6A7-1174-4A54-A624-77FAC5BC59CE}" srcId="{D190F07E-B068-490C-AE21-3C8CBFA60740}" destId="{197C1637-C0DC-4A8E-92F9-B7A7D0C207AD}" srcOrd="4" destOrd="0" parTransId="{A0A57ECD-26DF-4936-953A-4FEF42AFAA4E}" sibTransId="{4D6ED232-4CC6-43CA-A249-9783787B3D87}"/>
    <dgm:cxn modelId="{B13824CF-D5CA-4593-926C-FA2201DB9CE8}" srcId="{0C9C9D82-4187-488F-920D-D749C2B2B16E}" destId="{D190F07E-B068-490C-AE21-3C8CBFA60740}" srcOrd="0" destOrd="0" parTransId="{14E738AC-DAC9-4A67-832C-D01C161419F6}" sibTransId="{E0705567-5650-4253-87A6-306D38D23443}"/>
    <dgm:cxn modelId="{5E051C38-8A01-4F15-929D-858185DACEDD}" type="presOf" srcId="{0A24C59A-4FC2-4AC6-9C9E-292C00B19088}" destId="{08B81EA8-654F-454C-BB3F-F6CFB280DF09}" srcOrd="1" destOrd="0" presId="urn:microsoft.com/office/officeart/2005/8/layout/radial1"/>
    <dgm:cxn modelId="{79672054-A918-4DEF-9036-8AC636070D3D}" type="presOf" srcId="{74C6DC61-2D04-4127-9E57-F626E6C901DA}" destId="{E92FE8DB-799C-4412-96E7-576F3D26FBD1}" srcOrd="1" destOrd="0" presId="urn:microsoft.com/office/officeart/2005/8/layout/radial1"/>
    <dgm:cxn modelId="{0A737D07-998C-433C-88EC-57D3F86658D9}" srcId="{D190F07E-B068-490C-AE21-3C8CBFA60740}" destId="{9095106B-EB42-4579-9423-58AFAB0C8D88}" srcOrd="3" destOrd="0" parTransId="{74C6DC61-2D04-4127-9E57-F626E6C901DA}" sibTransId="{FD070C83-3BDD-4902-A2DD-5967F8617CEF}"/>
    <dgm:cxn modelId="{C9411055-27CD-4567-8020-235CA0F206E1}" type="presOf" srcId="{B2465636-5FD8-4E65-9D15-B368372510FE}" destId="{D8ECDE4A-FF77-4464-8543-556E6753245A}" srcOrd="0" destOrd="0" presId="urn:microsoft.com/office/officeart/2005/8/layout/radial1"/>
    <dgm:cxn modelId="{C206B8BF-1225-4646-A0C2-39816014F3C0}" srcId="{D190F07E-B068-490C-AE21-3C8CBFA60740}" destId="{D85A963C-1343-49B8-BAE0-48252EC8E3CB}" srcOrd="6" destOrd="0" parTransId="{F5D59A59-A3BA-47DF-AE45-7C78A79B3B15}" sibTransId="{1A477E06-DEDD-45EF-96AA-DCF7E6B70015}"/>
    <dgm:cxn modelId="{8170F563-4FA8-40F2-990E-CAAA628D064D}" type="presOf" srcId="{A51F1EA9-DD71-4C0F-8874-2A36980755E0}" destId="{7D826B94-D79C-45E1-B2FD-E42CB83C4248}" srcOrd="0" destOrd="0" presId="urn:microsoft.com/office/officeart/2005/8/layout/radial1"/>
    <dgm:cxn modelId="{CD4C06A7-E2A0-4FB4-AF28-614C8E5E4D79}" type="presParOf" srcId="{6F64A179-6CD2-42C7-8409-5DF6DCCBED60}" destId="{64BFC4E0-393D-439F-9DB5-4AFB4FEFE59B}" srcOrd="0" destOrd="0" presId="urn:microsoft.com/office/officeart/2005/8/layout/radial1"/>
    <dgm:cxn modelId="{83E0D44C-027C-4CB8-9283-A297D19D9EAC}" type="presParOf" srcId="{6F64A179-6CD2-42C7-8409-5DF6DCCBED60}" destId="{7D826B94-D79C-45E1-B2FD-E42CB83C4248}" srcOrd="1" destOrd="0" presId="urn:microsoft.com/office/officeart/2005/8/layout/radial1"/>
    <dgm:cxn modelId="{A3778460-BF08-4B4F-844B-7FC8F2AE29B0}" type="presParOf" srcId="{7D826B94-D79C-45E1-B2FD-E42CB83C4248}" destId="{D57FCB5F-DA22-4E59-892B-35490870DC4A}" srcOrd="0" destOrd="0" presId="urn:microsoft.com/office/officeart/2005/8/layout/radial1"/>
    <dgm:cxn modelId="{B77E2CF7-924F-4502-A2A8-80456FA9981D}" type="presParOf" srcId="{6F64A179-6CD2-42C7-8409-5DF6DCCBED60}" destId="{7061567C-E98B-4293-AB3F-88AE6D9E4AB3}" srcOrd="2" destOrd="0" presId="urn:microsoft.com/office/officeart/2005/8/layout/radial1"/>
    <dgm:cxn modelId="{9FD7DFA7-B65C-4FAE-BEA4-3604CBDC94D5}" type="presParOf" srcId="{6F64A179-6CD2-42C7-8409-5DF6DCCBED60}" destId="{BE75F00B-2A6F-409C-8AF6-CC26D36BE204}" srcOrd="3" destOrd="0" presId="urn:microsoft.com/office/officeart/2005/8/layout/radial1"/>
    <dgm:cxn modelId="{F0152A2C-2022-4A9C-B6A1-20C0B65456C9}" type="presParOf" srcId="{BE75F00B-2A6F-409C-8AF6-CC26D36BE204}" destId="{DB5740AE-B1CD-4278-993B-9D7E441A2071}" srcOrd="0" destOrd="0" presId="urn:microsoft.com/office/officeart/2005/8/layout/radial1"/>
    <dgm:cxn modelId="{477F676D-3468-4416-9368-9C0A17AE8CD2}" type="presParOf" srcId="{6F64A179-6CD2-42C7-8409-5DF6DCCBED60}" destId="{D8ECDE4A-FF77-4464-8543-556E6753245A}" srcOrd="4" destOrd="0" presId="urn:microsoft.com/office/officeart/2005/8/layout/radial1"/>
    <dgm:cxn modelId="{D40F8D25-D08A-494F-AD2B-950B56312709}" type="presParOf" srcId="{6F64A179-6CD2-42C7-8409-5DF6DCCBED60}" destId="{D857CF4A-F70E-4428-B28C-58A5B7CB5984}" srcOrd="5" destOrd="0" presId="urn:microsoft.com/office/officeart/2005/8/layout/radial1"/>
    <dgm:cxn modelId="{BEC21DE7-C175-4E54-B34E-6E72BEF646F9}" type="presParOf" srcId="{D857CF4A-F70E-4428-B28C-58A5B7CB5984}" destId="{08B81EA8-654F-454C-BB3F-F6CFB280DF09}" srcOrd="0" destOrd="0" presId="urn:microsoft.com/office/officeart/2005/8/layout/radial1"/>
    <dgm:cxn modelId="{95729924-F684-4070-B824-E7FC7E535143}" type="presParOf" srcId="{6F64A179-6CD2-42C7-8409-5DF6DCCBED60}" destId="{980F2DE7-DB01-4089-8248-37CEBA92A49A}" srcOrd="6" destOrd="0" presId="urn:microsoft.com/office/officeart/2005/8/layout/radial1"/>
    <dgm:cxn modelId="{8DAE27EE-F825-4D7F-B711-62AF4AC51387}" type="presParOf" srcId="{6F64A179-6CD2-42C7-8409-5DF6DCCBED60}" destId="{ED13BB4E-78AC-402C-AC65-5F2A4BBA08D2}" srcOrd="7" destOrd="0" presId="urn:microsoft.com/office/officeart/2005/8/layout/radial1"/>
    <dgm:cxn modelId="{7EEE62F1-9BA2-4DFE-B295-6E91BFA2092D}" type="presParOf" srcId="{ED13BB4E-78AC-402C-AC65-5F2A4BBA08D2}" destId="{E92FE8DB-799C-4412-96E7-576F3D26FBD1}" srcOrd="0" destOrd="0" presId="urn:microsoft.com/office/officeart/2005/8/layout/radial1"/>
    <dgm:cxn modelId="{329BB4B5-F211-415B-94B0-C4BD9982EB72}" type="presParOf" srcId="{6F64A179-6CD2-42C7-8409-5DF6DCCBED60}" destId="{6B0AF55C-CA54-4DF5-B38E-27B32DAB54FC}" srcOrd="8" destOrd="0" presId="urn:microsoft.com/office/officeart/2005/8/layout/radial1"/>
    <dgm:cxn modelId="{84B0527D-1FE7-4D8D-B30C-9BC18020CC9F}" type="presParOf" srcId="{6F64A179-6CD2-42C7-8409-5DF6DCCBED60}" destId="{C348C006-C441-423D-B39A-322A03A67860}" srcOrd="9" destOrd="0" presId="urn:microsoft.com/office/officeart/2005/8/layout/radial1"/>
    <dgm:cxn modelId="{F02C62E7-E09B-4465-9355-B0E0650494C0}" type="presParOf" srcId="{C348C006-C441-423D-B39A-322A03A67860}" destId="{3CBE0AF2-A8F9-4C0E-B478-5EAB9D626BA5}" srcOrd="0" destOrd="0" presId="urn:microsoft.com/office/officeart/2005/8/layout/radial1"/>
    <dgm:cxn modelId="{3C6D7DCE-2C8F-4965-A0C9-0B3F2334BDF3}" type="presParOf" srcId="{6F64A179-6CD2-42C7-8409-5DF6DCCBED60}" destId="{995CA30C-4FBD-47F5-8FB6-6D245859B7D2}" srcOrd="10" destOrd="0" presId="urn:microsoft.com/office/officeart/2005/8/layout/radial1"/>
    <dgm:cxn modelId="{13C013E4-D9AF-40E2-B8E6-1D5C06215A60}" type="presParOf" srcId="{6F64A179-6CD2-42C7-8409-5DF6DCCBED60}" destId="{3EE4B0C7-CACB-4885-ABC9-FBB005A58AD4}" srcOrd="11" destOrd="0" presId="urn:microsoft.com/office/officeart/2005/8/layout/radial1"/>
    <dgm:cxn modelId="{C90024A8-B362-4E70-9B3B-FB9C5BBDCAF7}" type="presParOf" srcId="{3EE4B0C7-CACB-4885-ABC9-FBB005A58AD4}" destId="{E7F5DDEB-FF1D-410B-943D-A1DB0B63BFD7}" srcOrd="0" destOrd="0" presId="urn:microsoft.com/office/officeart/2005/8/layout/radial1"/>
    <dgm:cxn modelId="{6E7267F8-7186-49EE-94DB-482249843E5A}" type="presParOf" srcId="{6F64A179-6CD2-42C7-8409-5DF6DCCBED60}" destId="{C2F709A7-3DB2-42F5-BC7F-9DA6DAEDB68A}" srcOrd="12" destOrd="0" presId="urn:microsoft.com/office/officeart/2005/8/layout/radial1"/>
    <dgm:cxn modelId="{DC10FDAB-8086-46EA-AC47-EBA61ED4C57F}" type="presParOf" srcId="{6F64A179-6CD2-42C7-8409-5DF6DCCBED60}" destId="{62B762F7-B096-4FCD-B9AA-3E80B5FE7514}" srcOrd="13" destOrd="0" presId="urn:microsoft.com/office/officeart/2005/8/layout/radial1"/>
    <dgm:cxn modelId="{6C7987EE-B3E3-411E-8E8F-20FF67CBEFE7}" type="presParOf" srcId="{62B762F7-B096-4FCD-B9AA-3E80B5FE7514}" destId="{FD675E0A-E11F-402A-BFB9-C537625671DA}" srcOrd="0" destOrd="0" presId="urn:microsoft.com/office/officeart/2005/8/layout/radial1"/>
    <dgm:cxn modelId="{ABE0B2F4-FB9E-4519-AC7C-D37897D6F684}" type="presParOf" srcId="{6F64A179-6CD2-42C7-8409-5DF6DCCBED60}" destId="{B1ED432D-8B6A-4899-A9E5-2117ED40C178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369B2D-A6E1-4645-B5E6-ECFC0BB8F412}" type="doc">
      <dgm:prSet loTypeId="urn:microsoft.com/office/officeart/2005/8/layout/hChevron3" loCatId="process" qsTypeId="urn:microsoft.com/office/officeart/2005/8/quickstyle/simple2" qsCatId="simple" csTypeId="urn:microsoft.com/office/officeart/2005/8/colors/colorful4" csCatId="colorful" phldr="1"/>
      <dgm:spPr/>
    </dgm:pt>
    <dgm:pt modelId="{476B6D73-5005-4D5C-8794-2038ECFFAF55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GB" sz="1200" b="1" dirty="0" smtClean="0">
              <a:solidFill>
                <a:schemeClr val="tx1"/>
              </a:solidFill>
            </a:rPr>
            <a:t>1 – very weak</a:t>
          </a:r>
          <a:endParaRPr lang="en-GB" sz="1200" b="1" dirty="0">
            <a:solidFill>
              <a:schemeClr val="tx1"/>
            </a:solidFill>
          </a:endParaRPr>
        </a:p>
      </dgm:t>
    </dgm:pt>
    <dgm:pt modelId="{7739BC7F-3749-457E-B44C-83CF9B973982}" type="parTrans" cxnId="{8B9D953C-7420-4A5C-B831-81D04529CD70}">
      <dgm:prSet/>
      <dgm:spPr/>
      <dgm:t>
        <a:bodyPr/>
        <a:lstStyle/>
        <a:p>
          <a:endParaRPr lang="en-GB"/>
        </a:p>
      </dgm:t>
    </dgm:pt>
    <dgm:pt modelId="{D5D76F2D-7400-44AB-9E85-675C8FE7E553}" type="sibTrans" cxnId="{8B9D953C-7420-4A5C-B831-81D04529CD70}">
      <dgm:prSet/>
      <dgm:spPr/>
      <dgm:t>
        <a:bodyPr/>
        <a:lstStyle/>
        <a:p>
          <a:endParaRPr lang="en-GB"/>
        </a:p>
      </dgm:t>
    </dgm:pt>
    <dgm:pt modelId="{6D15EAF7-D82C-4A1E-BFEE-C95FA6AA177E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GB" sz="1200" b="1" dirty="0">
              <a:solidFill>
                <a:schemeClr val="tx1"/>
              </a:solidFill>
            </a:rPr>
            <a:t>2 </a:t>
          </a:r>
          <a:r>
            <a:rPr lang="en-GB" sz="1200" b="1" dirty="0" smtClean="0">
              <a:solidFill>
                <a:schemeClr val="tx1"/>
              </a:solidFill>
            </a:rPr>
            <a:t>– </a:t>
          </a:r>
          <a:r>
            <a:rPr lang="en-GB" sz="1200" b="1" dirty="0">
              <a:solidFill>
                <a:schemeClr val="tx1"/>
              </a:solidFill>
            </a:rPr>
            <a:t>weak</a:t>
          </a:r>
        </a:p>
      </dgm:t>
    </dgm:pt>
    <dgm:pt modelId="{EBD67E97-EA4C-4979-A703-934C7B4ABD4C}" type="parTrans" cxnId="{654FC2F2-0FE7-4CFE-9FFD-B98FC0E96446}">
      <dgm:prSet/>
      <dgm:spPr/>
      <dgm:t>
        <a:bodyPr/>
        <a:lstStyle/>
        <a:p>
          <a:endParaRPr lang="en-GB"/>
        </a:p>
      </dgm:t>
    </dgm:pt>
    <dgm:pt modelId="{731203B9-96DF-47DC-ABF3-73378B7A3029}" type="sibTrans" cxnId="{654FC2F2-0FE7-4CFE-9FFD-B98FC0E96446}">
      <dgm:prSet/>
      <dgm:spPr/>
      <dgm:t>
        <a:bodyPr/>
        <a:lstStyle/>
        <a:p>
          <a:endParaRPr lang="en-GB"/>
        </a:p>
      </dgm:t>
    </dgm:pt>
    <dgm:pt modelId="{FAD06793-B773-450E-B02E-CF91510A149F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sz="1200" b="1" dirty="0">
              <a:solidFill>
                <a:schemeClr val="tx1"/>
              </a:solidFill>
            </a:rPr>
            <a:t>3 – </a:t>
          </a:r>
          <a:r>
            <a:rPr lang="en-GB" sz="1200" b="1" spc="-40" baseline="0" dirty="0">
              <a:solidFill>
                <a:schemeClr val="tx1"/>
              </a:solidFill>
            </a:rPr>
            <a:t>satisfactory</a:t>
          </a:r>
        </a:p>
      </dgm:t>
    </dgm:pt>
    <dgm:pt modelId="{6A0A25E8-AD1D-4DF6-ABCA-92A034B69677}" type="parTrans" cxnId="{184AAEA3-ACF9-455D-B299-E998E7AAB736}">
      <dgm:prSet/>
      <dgm:spPr/>
      <dgm:t>
        <a:bodyPr/>
        <a:lstStyle/>
        <a:p>
          <a:endParaRPr lang="en-GB"/>
        </a:p>
      </dgm:t>
    </dgm:pt>
    <dgm:pt modelId="{D214E7FE-4ACB-4BB4-866C-E2B4E31F0B61}" type="sibTrans" cxnId="{184AAEA3-ACF9-455D-B299-E998E7AAB736}">
      <dgm:prSet/>
      <dgm:spPr/>
      <dgm:t>
        <a:bodyPr/>
        <a:lstStyle/>
        <a:p>
          <a:endParaRPr lang="en-GB"/>
        </a:p>
      </dgm:t>
    </dgm:pt>
    <dgm:pt modelId="{A866AAB9-3534-4E5F-BFBE-58CCE6245BCA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sz="1200" b="1" dirty="0"/>
            <a:t>4 – good</a:t>
          </a:r>
        </a:p>
      </dgm:t>
    </dgm:pt>
    <dgm:pt modelId="{508099F6-19AD-428B-8C23-E15285DF6995}" type="parTrans" cxnId="{D0C1ED31-8FA0-45F9-8DA2-534C4CCFB62A}">
      <dgm:prSet/>
      <dgm:spPr/>
      <dgm:t>
        <a:bodyPr/>
        <a:lstStyle/>
        <a:p>
          <a:endParaRPr lang="en-GB"/>
        </a:p>
      </dgm:t>
    </dgm:pt>
    <dgm:pt modelId="{590983B5-E370-494F-878C-0C0245B64542}" type="sibTrans" cxnId="{D0C1ED31-8FA0-45F9-8DA2-534C4CCFB62A}">
      <dgm:prSet/>
      <dgm:spPr/>
      <dgm:t>
        <a:bodyPr/>
        <a:lstStyle/>
        <a:p>
          <a:endParaRPr lang="en-GB"/>
        </a:p>
      </dgm:t>
    </dgm:pt>
    <dgm:pt modelId="{EE5F19EB-9CFB-4ADE-846F-1501D06DCAA6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GB" sz="1200" b="1" dirty="0"/>
            <a:t>5 – very strong</a:t>
          </a:r>
        </a:p>
      </dgm:t>
    </dgm:pt>
    <dgm:pt modelId="{A3F3B693-F742-47C5-B34E-07726D15D2F4}" type="parTrans" cxnId="{6F419E1C-BF14-4C71-B209-DC2858151754}">
      <dgm:prSet/>
      <dgm:spPr/>
      <dgm:t>
        <a:bodyPr/>
        <a:lstStyle/>
        <a:p>
          <a:endParaRPr lang="en-GB"/>
        </a:p>
      </dgm:t>
    </dgm:pt>
    <dgm:pt modelId="{C755FA27-8B62-4123-98CD-4C05768F0697}" type="sibTrans" cxnId="{6F419E1C-BF14-4C71-B209-DC2858151754}">
      <dgm:prSet/>
      <dgm:spPr/>
      <dgm:t>
        <a:bodyPr/>
        <a:lstStyle/>
        <a:p>
          <a:endParaRPr lang="en-GB"/>
        </a:p>
      </dgm:t>
    </dgm:pt>
    <dgm:pt modelId="{F39AC3FF-0635-47BC-89FB-725E40999CFA}" type="pres">
      <dgm:prSet presAssocID="{25369B2D-A6E1-4645-B5E6-ECFC0BB8F412}" presName="Name0" presStyleCnt="0">
        <dgm:presLayoutVars>
          <dgm:dir/>
          <dgm:resizeHandles val="exact"/>
        </dgm:presLayoutVars>
      </dgm:prSet>
      <dgm:spPr/>
    </dgm:pt>
    <dgm:pt modelId="{F2800BBE-507F-4325-9B27-056A34E797F4}" type="pres">
      <dgm:prSet presAssocID="{476B6D73-5005-4D5C-8794-2038ECFFAF55}" presName="parTxOnly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9D53FBE-1002-4507-A930-34B08EE4D397}" type="pres">
      <dgm:prSet presAssocID="{D5D76F2D-7400-44AB-9E85-675C8FE7E553}" presName="parSpace" presStyleCnt="0"/>
      <dgm:spPr/>
    </dgm:pt>
    <dgm:pt modelId="{3261D15D-639A-45FE-8DCF-BF5174336EB2}" type="pres">
      <dgm:prSet presAssocID="{6D15EAF7-D82C-4A1E-BFEE-C95FA6AA177E}" presName="parTxOnly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FCE8F6D-2EB9-4641-B8E9-9BBFCC248D70}" type="pres">
      <dgm:prSet presAssocID="{731203B9-96DF-47DC-ABF3-73378B7A3029}" presName="parSpace" presStyleCnt="0"/>
      <dgm:spPr/>
    </dgm:pt>
    <dgm:pt modelId="{A14BB5AA-5810-4D64-8E4E-43EC2638493E}" type="pres">
      <dgm:prSet presAssocID="{FAD06793-B773-450E-B02E-CF91510A149F}" presName="parTxOnly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469AAFB-9A86-4E9B-AB81-3EEF40BF13EA}" type="pres">
      <dgm:prSet presAssocID="{D214E7FE-4ACB-4BB4-866C-E2B4E31F0B61}" presName="parSpace" presStyleCnt="0"/>
      <dgm:spPr/>
    </dgm:pt>
    <dgm:pt modelId="{26463189-B703-4F7F-9298-B03B050C3E9D}" type="pres">
      <dgm:prSet presAssocID="{A866AAB9-3534-4E5F-BFBE-58CCE6245BCA}" presName="parTxOnly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C273275-45EB-45BB-A6AC-387EA8075FFD}" type="pres">
      <dgm:prSet presAssocID="{590983B5-E370-494F-878C-0C0245B64542}" presName="parSpace" presStyleCnt="0"/>
      <dgm:spPr/>
    </dgm:pt>
    <dgm:pt modelId="{FB164AFB-52E7-4F93-B6B0-7430F2793085}" type="pres">
      <dgm:prSet presAssocID="{EE5F19EB-9CFB-4ADE-846F-1501D06DCAA6}" presName="parTxOnly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A4E50EF-CCD7-4BCD-8572-CEC13FEDC43B}" type="presOf" srcId="{FAD06793-B773-450E-B02E-CF91510A149F}" destId="{A14BB5AA-5810-4D64-8E4E-43EC2638493E}" srcOrd="0" destOrd="0" presId="urn:microsoft.com/office/officeart/2005/8/layout/hChevron3"/>
    <dgm:cxn modelId="{C7646765-4D61-433A-9FFB-AD165AF0871B}" type="presOf" srcId="{476B6D73-5005-4D5C-8794-2038ECFFAF55}" destId="{F2800BBE-507F-4325-9B27-056A34E797F4}" srcOrd="0" destOrd="0" presId="urn:microsoft.com/office/officeart/2005/8/layout/hChevron3"/>
    <dgm:cxn modelId="{01F204DE-03DA-4C78-A895-8E0657D11190}" type="presOf" srcId="{6D15EAF7-D82C-4A1E-BFEE-C95FA6AA177E}" destId="{3261D15D-639A-45FE-8DCF-BF5174336EB2}" srcOrd="0" destOrd="0" presId="urn:microsoft.com/office/officeart/2005/8/layout/hChevron3"/>
    <dgm:cxn modelId="{6F419E1C-BF14-4C71-B209-DC2858151754}" srcId="{25369B2D-A6E1-4645-B5E6-ECFC0BB8F412}" destId="{EE5F19EB-9CFB-4ADE-846F-1501D06DCAA6}" srcOrd="4" destOrd="0" parTransId="{A3F3B693-F742-47C5-B34E-07726D15D2F4}" sibTransId="{C755FA27-8B62-4123-98CD-4C05768F0697}"/>
    <dgm:cxn modelId="{8B9D953C-7420-4A5C-B831-81D04529CD70}" srcId="{25369B2D-A6E1-4645-B5E6-ECFC0BB8F412}" destId="{476B6D73-5005-4D5C-8794-2038ECFFAF55}" srcOrd="0" destOrd="0" parTransId="{7739BC7F-3749-457E-B44C-83CF9B973982}" sibTransId="{D5D76F2D-7400-44AB-9E85-675C8FE7E553}"/>
    <dgm:cxn modelId="{D0C1ED31-8FA0-45F9-8DA2-534C4CCFB62A}" srcId="{25369B2D-A6E1-4645-B5E6-ECFC0BB8F412}" destId="{A866AAB9-3534-4E5F-BFBE-58CCE6245BCA}" srcOrd="3" destOrd="0" parTransId="{508099F6-19AD-428B-8C23-E15285DF6995}" sibTransId="{590983B5-E370-494F-878C-0C0245B64542}"/>
    <dgm:cxn modelId="{654FC2F2-0FE7-4CFE-9FFD-B98FC0E96446}" srcId="{25369B2D-A6E1-4645-B5E6-ECFC0BB8F412}" destId="{6D15EAF7-D82C-4A1E-BFEE-C95FA6AA177E}" srcOrd="1" destOrd="0" parTransId="{EBD67E97-EA4C-4979-A703-934C7B4ABD4C}" sibTransId="{731203B9-96DF-47DC-ABF3-73378B7A3029}"/>
    <dgm:cxn modelId="{FACBA070-AF34-4C3F-AC64-F7DDD91B0322}" type="presOf" srcId="{EE5F19EB-9CFB-4ADE-846F-1501D06DCAA6}" destId="{FB164AFB-52E7-4F93-B6B0-7430F2793085}" srcOrd="0" destOrd="0" presId="urn:microsoft.com/office/officeart/2005/8/layout/hChevron3"/>
    <dgm:cxn modelId="{DEABC522-1746-4695-9C7E-45CEAA05BDD0}" type="presOf" srcId="{A866AAB9-3534-4E5F-BFBE-58CCE6245BCA}" destId="{26463189-B703-4F7F-9298-B03B050C3E9D}" srcOrd="0" destOrd="0" presId="urn:microsoft.com/office/officeart/2005/8/layout/hChevron3"/>
    <dgm:cxn modelId="{E129C4D0-E11E-41E1-9687-CB9E7B73FB91}" type="presOf" srcId="{25369B2D-A6E1-4645-B5E6-ECFC0BB8F412}" destId="{F39AC3FF-0635-47BC-89FB-725E40999CFA}" srcOrd="0" destOrd="0" presId="urn:microsoft.com/office/officeart/2005/8/layout/hChevron3"/>
    <dgm:cxn modelId="{184AAEA3-ACF9-455D-B299-E998E7AAB736}" srcId="{25369B2D-A6E1-4645-B5E6-ECFC0BB8F412}" destId="{FAD06793-B773-450E-B02E-CF91510A149F}" srcOrd="2" destOrd="0" parTransId="{6A0A25E8-AD1D-4DF6-ABCA-92A034B69677}" sibTransId="{D214E7FE-4ACB-4BB4-866C-E2B4E31F0B61}"/>
    <dgm:cxn modelId="{50E23333-30BB-49B2-8AA4-5F342AE5956F}" type="presParOf" srcId="{F39AC3FF-0635-47BC-89FB-725E40999CFA}" destId="{F2800BBE-507F-4325-9B27-056A34E797F4}" srcOrd="0" destOrd="0" presId="urn:microsoft.com/office/officeart/2005/8/layout/hChevron3"/>
    <dgm:cxn modelId="{C4FCDB85-5247-4EBA-998E-77445FEFFF11}" type="presParOf" srcId="{F39AC3FF-0635-47BC-89FB-725E40999CFA}" destId="{69D53FBE-1002-4507-A930-34B08EE4D397}" srcOrd="1" destOrd="0" presId="urn:microsoft.com/office/officeart/2005/8/layout/hChevron3"/>
    <dgm:cxn modelId="{C3C06F4B-A0E3-4A01-BDDB-BBFD1DF42279}" type="presParOf" srcId="{F39AC3FF-0635-47BC-89FB-725E40999CFA}" destId="{3261D15D-639A-45FE-8DCF-BF5174336EB2}" srcOrd="2" destOrd="0" presId="urn:microsoft.com/office/officeart/2005/8/layout/hChevron3"/>
    <dgm:cxn modelId="{8BA8A39D-0824-49AD-998F-BE358AFF7A81}" type="presParOf" srcId="{F39AC3FF-0635-47BC-89FB-725E40999CFA}" destId="{6FCE8F6D-2EB9-4641-B8E9-9BBFCC248D70}" srcOrd="3" destOrd="0" presId="urn:microsoft.com/office/officeart/2005/8/layout/hChevron3"/>
    <dgm:cxn modelId="{B35F9558-602B-41B0-A9B6-90C0129ADAA9}" type="presParOf" srcId="{F39AC3FF-0635-47BC-89FB-725E40999CFA}" destId="{A14BB5AA-5810-4D64-8E4E-43EC2638493E}" srcOrd="4" destOrd="0" presId="urn:microsoft.com/office/officeart/2005/8/layout/hChevron3"/>
    <dgm:cxn modelId="{1D3C115F-8E8A-4C9B-86A2-4C40C1F1B81F}" type="presParOf" srcId="{F39AC3FF-0635-47BC-89FB-725E40999CFA}" destId="{9469AAFB-9A86-4E9B-AB81-3EEF40BF13EA}" srcOrd="5" destOrd="0" presId="urn:microsoft.com/office/officeart/2005/8/layout/hChevron3"/>
    <dgm:cxn modelId="{CEB7B305-B863-4ADA-8A38-8B8FC6659698}" type="presParOf" srcId="{F39AC3FF-0635-47BC-89FB-725E40999CFA}" destId="{26463189-B703-4F7F-9298-B03B050C3E9D}" srcOrd="6" destOrd="0" presId="urn:microsoft.com/office/officeart/2005/8/layout/hChevron3"/>
    <dgm:cxn modelId="{CAA366D0-6067-48F5-A0D6-CEDCA503522F}" type="presParOf" srcId="{F39AC3FF-0635-47BC-89FB-725E40999CFA}" destId="{5C273275-45EB-45BB-A6AC-387EA8075FFD}" srcOrd="7" destOrd="0" presId="urn:microsoft.com/office/officeart/2005/8/layout/hChevron3"/>
    <dgm:cxn modelId="{CF6C1B96-5446-4A50-B644-0673EDBFD945}" type="presParOf" srcId="{F39AC3FF-0635-47BC-89FB-725E40999CFA}" destId="{FB164AFB-52E7-4F93-B6B0-7430F2793085}" srcOrd="8" destOrd="0" presId="urn:microsoft.com/office/officeart/2005/8/layout/hChevron3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BFC4E0-393D-439F-9DB5-4AFB4FEFE59B}">
      <dsp:nvSpPr>
        <dsp:cNvPr id="0" name=""/>
        <dsp:cNvSpPr/>
      </dsp:nvSpPr>
      <dsp:spPr>
        <a:xfrm>
          <a:off x="2641371" y="1867642"/>
          <a:ext cx="1700827" cy="1700827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b="1" kern="1200" dirty="0">
              <a:solidFill>
                <a:schemeClr val="tx1"/>
              </a:solidFill>
            </a:rPr>
            <a:t>Characteristics of successful entrepreneurs</a:t>
          </a:r>
        </a:p>
      </dsp:txBody>
      <dsp:txXfrm>
        <a:off x="2890451" y="2116722"/>
        <a:ext cx="1202667" cy="1202667"/>
      </dsp:txXfrm>
    </dsp:sp>
    <dsp:sp modelId="{7D826B94-D79C-45E1-B2FD-E42CB83C4248}">
      <dsp:nvSpPr>
        <dsp:cNvPr id="0" name=""/>
        <dsp:cNvSpPr/>
      </dsp:nvSpPr>
      <dsp:spPr>
        <a:xfrm rot="16200000">
          <a:off x="3242652" y="1601135"/>
          <a:ext cx="498264" cy="34750"/>
        </a:xfrm>
        <a:custGeom>
          <a:avLst/>
          <a:gdLst/>
          <a:ahLst/>
          <a:cxnLst/>
          <a:rect l="0" t="0" r="0" b="0"/>
          <a:pathLst>
            <a:path>
              <a:moveTo>
                <a:pt x="0" y="17375"/>
              </a:moveTo>
              <a:lnTo>
                <a:pt x="498264" y="17375"/>
              </a:lnTo>
            </a:path>
          </a:pathLst>
        </a:custGeom>
        <a:noFill/>
        <a:ln w="127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/>
        </a:p>
      </dsp:txBody>
      <dsp:txXfrm>
        <a:off x="3479328" y="1606053"/>
        <a:ext cx="24913" cy="24913"/>
      </dsp:txXfrm>
    </dsp:sp>
    <dsp:sp modelId="{7061567C-E98B-4293-AB3F-88AE6D9E4AB3}">
      <dsp:nvSpPr>
        <dsp:cNvPr id="0" name=""/>
        <dsp:cNvSpPr/>
      </dsp:nvSpPr>
      <dsp:spPr>
        <a:xfrm>
          <a:off x="2817661" y="21130"/>
          <a:ext cx="1348247" cy="1348247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>
              <a:solidFill>
                <a:schemeClr val="tx1"/>
              </a:solidFill>
            </a:rPr>
            <a:t>Creativity</a:t>
          </a:r>
        </a:p>
      </dsp:txBody>
      <dsp:txXfrm>
        <a:off x="3015107" y="218576"/>
        <a:ext cx="953355" cy="953355"/>
      </dsp:txXfrm>
    </dsp:sp>
    <dsp:sp modelId="{BE75F00B-2A6F-409C-8AF6-CC26D36BE204}">
      <dsp:nvSpPr>
        <dsp:cNvPr id="0" name=""/>
        <dsp:cNvSpPr/>
      </dsp:nvSpPr>
      <dsp:spPr>
        <a:xfrm rot="19285714">
          <a:off x="4102312" y="2015125"/>
          <a:ext cx="498264" cy="34750"/>
        </a:xfrm>
        <a:custGeom>
          <a:avLst/>
          <a:gdLst/>
          <a:ahLst/>
          <a:cxnLst/>
          <a:rect l="0" t="0" r="0" b="0"/>
          <a:pathLst>
            <a:path>
              <a:moveTo>
                <a:pt x="0" y="17375"/>
              </a:moveTo>
              <a:lnTo>
                <a:pt x="498264" y="17375"/>
              </a:lnTo>
            </a:path>
          </a:pathLst>
        </a:custGeom>
        <a:noFill/>
        <a:ln w="127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 dirty="0"/>
        </a:p>
      </dsp:txBody>
      <dsp:txXfrm>
        <a:off x="4338988" y="2020044"/>
        <a:ext cx="24913" cy="24913"/>
      </dsp:txXfrm>
    </dsp:sp>
    <dsp:sp modelId="{D8ECDE4A-FF77-4464-8543-556E6753245A}">
      <dsp:nvSpPr>
        <dsp:cNvPr id="0" name=""/>
        <dsp:cNvSpPr/>
      </dsp:nvSpPr>
      <dsp:spPr>
        <a:xfrm>
          <a:off x="4399151" y="782736"/>
          <a:ext cx="1348247" cy="1348247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>
              <a:solidFill>
                <a:schemeClr val="tx1"/>
              </a:solidFill>
            </a:rPr>
            <a:t>Innovation</a:t>
          </a:r>
        </a:p>
      </dsp:txBody>
      <dsp:txXfrm>
        <a:off x="4596597" y="980182"/>
        <a:ext cx="953355" cy="953355"/>
      </dsp:txXfrm>
    </dsp:sp>
    <dsp:sp modelId="{D857CF4A-F70E-4428-B28C-58A5B7CB5984}">
      <dsp:nvSpPr>
        <dsp:cNvPr id="0" name=""/>
        <dsp:cNvSpPr/>
      </dsp:nvSpPr>
      <dsp:spPr>
        <a:xfrm rot="771429">
          <a:off x="4314630" y="2945353"/>
          <a:ext cx="498264" cy="34750"/>
        </a:xfrm>
        <a:custGeom>
          <a:avLst/>
          <a:gdLst/>
          <a:ahLst/>
          <a:cxnLst/>
          <a:rect l="0" t="0" r="0" b="0"/>
          <a:pathLst>
            <a:path>
              <a:moveTo>
                <a:pt x="0" y="17375"/>
              </a:moveTo>
              <a:lnTo>
                <a:pt x="498264" y="17375"/>
              </a:lnTo>
            </a:path>
          </a:pathLst>
        </a:custGeom>
        <a:noFill/>
        <a:ln w="127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/>
        </a:p>
      </dsp:txBody>
      <dsp:txXfrm>
        <a:off x="4551306" y="2950272"/>
        <a:ext cx="24913" cy="24913"/>
      </dsp:txXfrm>
    </dsp:sp>
    <dsp:sp modelId="{980F2DE7-DB01-4089-8248-37CEBA92A49A}">
      <dsp:nvSpPr>
        <dsp:cNvPr id="0" name=""/>
        <dsp:cNvSpPr/>
      </dsp:nvSpPr>
      <dsp:spPr>
        <a:xfrm>
          <a:off x="4789747" y="2494048"/>
          <a:ext cx="1348247" cy="1348247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>
              <a:solidFill>
                <a:schemeClr val="tx1"/>
              </a:solidFill>
            </a:rPr>
            <a:t>Risk-taking</a:t>
          </a:r>
          <a:endParaRPr lang="en-GB" sz="1100" kern="1200" dirty="0">
            <a:solidFill>
              <a:schemeClr val="tx1"/>
            </a:solidFill>
          </a:endParaRPr>
        </a:p>
      </dsp:txBody>
      <dsp:txXfrm>
        <a:off x="4987193" y="2691494"/>
        <a:ext cx="953355" cy="953355"/>
      </dsp:txXfrm>
    </dsp:sp>
    <dsp:sp modelId="{ED13BB4E-78AC-402C-AC65-5F2A4BBA08D2}">
      <dsp:nvSpPr>
        <dsp:cNvPr id="0" name=""/>
        <dsp:cNvSpPr/>
      </dsp:nvSpPr>
      <dsp:spPr>
        <a:xfrm rot="3857143">
          <a:off x="3719727" y="3691338"/>
          <a:ext cx="498264" cy="34750"/>
        </a:xfrm>
        <a:custGeom>
          <a:avLst/>
          <a:gdLst/>
          <a:ahLst/>
          <a:cxnLst/>
          <a:rect l="0" t="0" r="0" b="0"/>
          <a:pathLst>
            <a:path>
              <a:moveTo>
                <a:pt x="0" y="17375"/>
              </a:moveTo>
              <a:lnTo>
                <a:pt x="498264" y="17375"/>
              </a:lnTo>
            </a:path>
          </a:pathLst>
        </a:custGeom>
        <a:noFill/>
        <a:ln w="127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/>
        </a:p>
      </dsp:txBody>
      <dsp:txXfrm>
        <a:off x="3956403" y="3696257"/>
        <a:ext cx="24913" cy="24913"/>
      </dsp:txXfrm>
    </dsp:sp>
    <dsp:sp modelId="{6B0AF55C-CA54-4DF5-B38E-27B32DAB54FC}">
      <dsp:nvSpPr>
        <dsp:cNvPr id="0" name=""/>
        <dsp:cNvSpPr/>
      </dsp:nvSpPr>
      <dsp:spPr>
        <a:xfrm>
          <a:off x="3695322" y="3866415"/>
          <a:ext cx="1348247" cy="1348247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spc="-30" baseline="0" dirty="0">
              <a:solidFill>
                <a:schemeClr val="tx1"/>
              </a:solidFill>
            </a:rPr>
            <a:t>Communication</a:t>
          </a:r>
        </a:p>
      </dsp:txBody>
      <dsp:txXfrm>
        <a:off x="3892768" y="4063861"/>
        <a:ext cx="953355" cy="953355"/>
      </dsp:txXfrm>
    </dsp:sp>
    <dsp:sp modelId="{C348C006-C441-423D-B39A-322A03A67860}">
      <dsp:nvSpPr>
        <dsp:cNvPr id="0" name=""/>
        <dsp:cNvSpPr/>
      </dsp:nvSpPr>
      <dsp:spPr>
        <a:xfrm rot="6942857">
          <a:off x="2765577" y="3691338"/>
          <a:ext cx="498264" cy="34750"/>
        </a:xfrm>
        <a:custGeom>
          <a:avLst/>
          <a:gdLst/>
          <a:ahLst/>
          <a:cxnLst/>
          <a:rect l="0" t="0" r="0" b="0"/>
          <a:pathLst>
            <a:path>
              <a:moveTo>
                <a:pt x="0" y="17375"/>
              </a:moveTo>
              <a:lnTo>
                <a:pt x="498264" y="17375"/>
              </a:lnTo>
            </a:path>
          </a:pathLst>
        </a:custGeom>
        <a:noFill/>
        <a:ln w="127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/>
        </a:p>
      </dsp:txBody>
      <dsp:txXfrm rot="10800000">
        <a:off x="3002253" y="3696257"/>
        <a:ext cx="24913" cy="24913"/>
      </dsp:txXfrm>
    </dsp:sp>
    <dsp:sp modelId="{995CA30C-4FBD-47F5-8FB6-6D245859B7D2}">
      <dsp:nvSpPr>
        <dsp:cNvPr id="0" name=""/>
        <dsp:cNvSpPr/>
      </dsp:nvSpPr>
      <dsp:spPr>
        <a:xfrm>
          <a:off x="1940000" y="3866415"/>
          <a:ext cx="1348247" cy="1348247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>
              <a:solidFill>
                <a:schemeClr val="tx1"/>
              </a:solidFill>
            </a:rPr>
            <a:t>Negotiation</a:t>
          </a:r>
        </a:p>
      </dsp:txBody>
      <dsp:txXfrm>
        <a:off x="2137446" y="4063861"/>
        <a:ext cx="953355" cy="953355"/>
      </dsp:txXfrm>
    </dsp:sp>
    <dsp:sp modelId="{3EE4B0C7-CACB-4885-ABC9-FBB005A58AD4}">
      <dsp:nvSpPr>
        <dsp:cNvPr id="0" name=""/>
        <dsp:cNvSpPr/>
      </dsp:nvSpPr>
      <dsp:spPr>
        <a:xfrm rot="10028571">
          <a:off x="2170674" y="2945353"/>
          <a:ext cx="498264" cy="34750"/>
        </a:xfrm>
        <a:custGeom>
          <a:avLst/>
          <a:gdLst/>
          <a:ahLst/>
          <a:cxnLst/>
          <a:rect l="0" t="0" r="0" b="0"/>
          <a:pathLst>
            <a:path>
              <a:moveTo>
                <a:pt x="0" y="17375"/>
              </a:moveTo>
              <a:lnTo>
                <a:pt x="498264" y="17375"/>
              </a:lnTo>
            </a:path>
          </a:pathLst>
        </a:custGeom>
        <a:noFill/>
        <a:ln w="127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/>
        </a:p>
      </dsp:txBody>
      <dsp:txXfrm rot="10800000">
        <a:off x="2407349" y="2950272"/>
        <a:ext cx="24913" cy="24913"/>
      </dsp:txXfrm>
    </dsp:sp>
    <dsp:sp modelId="{C2F709A7-3DB2-42F5-BC7F-9DA6DAEDB68A}">
      <dsp:nvSpPr>
        <dsp:cNvPr id="0" name=""/>
        <dsp:cNvSpPr/>
      </dsp:nvSpPr>
      <dsp:spPr>
        <a:xfrm>
          <a:off x="845574" y="2494048"/>
          <a:ext cx="1348247" cy="1348247"/>
        </a:xfrm>
        <a:prstGeom prst="ellipse">
          <a:avLst/>
        </a:prstGeom>
        <a:solidFill>
          <a:srgbClr val="F1F169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>
              <a:solidFill>
                <a:schemeClr val="tx1"/>
              </a:solidFill>
            </a:rPr>
            <a:t>Confidence</a:t>
          </a:r>
        </a:p>
      </dsp:txBody>
      <dsp:txXfrm>
        <a:off x="1043020" y="2691494"/>
        <a:ext cx="953355" cy="953355"/>
      </dsp:txXfrm>
    </dsp:sp>
    <dsp:sp modelId="{62B762F7-B096-4FCD-B9AA-3E80B5FE7514}">
      <dsp:nvSpPr>
        <dsp:cNvPr id="0" name=""/>
        <dsp:cNvSpPr/>
      </dsp:nvSpPr>
      <dsp:spPr>
        <a:xfrm rot="13114286">
          <a:off x="2382992" y="2015125"/>
          <a:ext cx="498264" cy="34750"/>
        </a:xfrm>
        <a:custGeom>
          <a:avLst/>
          <a:gdLst/>
          <a:ahLst/>
          <a:cxnLst/>
          <a:rect l="0" t="0" r="0" b="0"/>
          <a:pathLst>
            <a:path>
              <a:moveTo>
                <a:pt x="0" y="17375"/>
              </a:moveTo>
              <a:lnTo>
                <a:pt x="498264" y="17375"/>
              </a:lnTo>
            </a:path>
          </a:pathLst>
        </a:custGeom>
        <a:noFill/>
        <a:ln w="127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/>
        </a:p>
      </dsp:txBody>
      <dsp:txXfrm rot="10800000">
        <a:off x="2619668" y="2020044"/>
        <a:ext cx="24913" cy="24913"/>
      </dsp:txXfrm>
    </dsp:sp>
    <dsp:sp modelId="{B1ED432D-8B6A-4899-A9E5-2117ED40C178}">
      <dsp:nvSpPr>
        <dsp:cNvPr id="0" name=""/>
        <dsp:cNvSpPr/>
      </dsp:nvSpPr>
      <dsp:spPr>
        <a:xfrm>
          <a:off x="1236170" y="782736"/>
          <a:ext cx="1348247" cy="1348247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>
              <a:solidFill>
                <a:schemeClr val="tx1"/>
              </a:solidFill>
            </a:rPr>
            <a:t>Determination</a:t>
          </a:r>
        </a:p>
      </dsp:txBody>
      <dsp:txXfrm>
        <a:off x="1433616" y="980182"/>
        <a:ext cx="953355" cy="9533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800BBE-507F-4325-9B27-056A34E797F4}">
      <dsp:nvSpPr>
        <dsp:cNvPr id="0" name=""/>
        <dsp:cNvSpPr/>
      </dsp:nvSpPr>
      <dsp:spPr>
        <a:xfrm>
          <a:off x="738" y="1198507"/>
          <a:ext cx="1440297" cy="576119"/>
        </a:xfrm>
        <a:prstGeom prst="homePlate">
          <a:avLst/>
        </a:prstGeom>
        <a:solidFill>
          <a:schemeClr val="accent1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008" tIns="32004" rIns="16002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 smtClean="0">
              <a:solidFill>
                <a:schemeClr val="tx1"/>
              </a:solidFill>
            </a:rPr>
            <a:t>1 – very weak</a:t>
          </a:r>
          <a:endParaRPr lang="en-GB" sz="1200" b="1" kern="1200" dirty="0">
            <a:solidFill>
              <a:schemeClr val="tx1"/>
            </a:solidFill>
          </a:endParaRPr>
        </a:p>
      </dsp:txBody>
      <dsp:txXfrm>
        <a:off x="738" y="1198507"/>
        <a:ext cx="1296267" cy="576119"/>
      </dsp:txXfrm>
    </dsp:sp>
    <dsp:sp modelId="{3261D15D-639A-45FE-8DCF-BF5174336EB2}">
      <dsp:nvSpPr>
        <dsp:cNvPr id="0" name=""/>
        <dsp:cNvSpPr/>
      </dsp:nvSpPr>
      <dsp:spPr>
        <a:xfrm>
          <a:off x="1152976" y="1198507"/>
          <a:ext cx="1440297" cy="576119"/>
        </a:xfrm>
        <a:prstGeom prst="chevron">
          <a:avLst/>
        </a:prstGeom>
        <a:solidFill>
          <a:schemeClr val="accent1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>
              <a:solidFill>
                <a:schemeClr val="tx1"/>
              </a:solidFill>
            </a:rPr>
            <a:t>2 </a:t>
          </a:r>
          <a:r>
            <a:rPr lang="en-GB" sz="1200" b="1" kern="1200" dirty="0" smtClean="0">
              <a:solidFill>
                <a:schemeClr val="tx1"/>
              </a:solidFill>
            </a:rPr>
            <a:t>– </a:t>
          </a:r>
          <a:r>
            <a:rPr lang="en-GB" sz="1200" b="1" kern="1200" dirty="0">
              <a:solidFill>
                <a:schemeClr val="tx1"/>
              </a:solidFill>
            </a:rPr>
            <a:t>weak</a:t>
          </a:r>
        </a:p>
      </dsp:txBody>
      <dsp:txXfrm>
        <a:off x="1441036" y="1198507"/>
        <a:ext cx="864178" cy="576119"/>
      </dsp:txXfrm>
    </dsp:sp>
    <dsp:sp modelId="{A14BB5AA-5810-4D64-8E4E-43EC2638493E}">
      <dsp:nvSpPr>
        <dsp:cNvPr id="0" name=""/>
        <dsp:cNvSpPr/>
      </dsp:nvSpPr>
      <dsp:spPr>
        <a:xfrm>
          <a:off x="2305215" y="1198507"/>
          <a:ext cx="1440297" cy="576119"/>
        </a:xfrm>
        <a:prstGeom prst="chevron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>
              <a:solidFill>
                <a:schemeClr val="tx1"/>
              </a:solidFill>
            </a:rPr>
            <a:t>3 – </a:t>
          </a:r>
          <a:r>
            <a:rPr lang="en-GB" sz="1200" b="1" kern="1200" spc="-40" baseline="0" dirty="0">
              <a:solidFill>
                <a:schemeClr val="tx1"/>
              </a:solidFill>
            </a:rPr>
            <a:t>satisfactory</a:t>
          </a:r>
        </a:p>
      </dsp:txBody>
      <dsp:txXfrm>
        <a:off x="2593275" y="1198507"/>
        <a:ext cx="864178" cy="576119"/>
      </dsp:txXfrm>
    </dsp:sp>
    <dsp:sp modelId="{26463189-B703-4F7F-9298-B03B050C3E9D}">
      <dsp:nvSpPr>
        <dsp:cNvPr id="0" name=""/>
        <dsp:cNvSpPr/>
      </dsp:nvSpPr>
      <dsp:spPr>
        <a:xfrm>
          <a:off x="3457453" y="1198507"/>
          <a:ext cx="1440297" cy="576119"/>
        </a:xfrm>
        <a:prstGeom prst="chevron">
          <a:avLst/>
        </a:prstGeom>
        <a:solidFill>
          <a:schemeClr val="accent1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/>
            <a:t>4 – good</a:t>
          </a:r>
        </a:p>
      </dsp:txBody>
      <dsp:txXfrm>
        <a:off x="3745513" y="1198507"/>
        <a:ext cx="864178" cy="576119"/>
      </dsp:txXfrm>
    </dsp:sp>
    <dsp:sp modelId="{FB164AFB-52E7-4F93-B6B0-7430F2793085}">
      <dsp:nvSpPr>
        <dsp:cNvPr id="0" name=""/>
        <dsp:cNvSpPr/>
      </dsp:nvSpPr>
      <dsp:spPr>
        <a:xfrm>
          <a:off x="4609691" y="1198507"/>
          <a:ext cx="1440297" cy="576119"/>
        </a:xfrm>
        <a:prstGeom prst="chevron">
          <a:avLst/>
        </a:prstGeom>
        <a:solidFill>
          <a:schemeClr val="accent1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/>
            <a:t>5 – very strong</a:t>
          </a:r>
        </a:p>
      </dsp:txBody>
      <dsp:txXfrm>
        <a:off x="4897751" y="1198507"/>
        <a:ext cx="864178" cy="5761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DC7227-5646-6C47-B590-1068F65EAC59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EA1D69-2DF9-A74A-B7C2-339D351A8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26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the image as a stimulus to ask students what the unit might be </a:t>
            </a:r>
            <a:r>
              <a:rPr lang="en-GB" dirty="0" smtClean="0"/>
              <a:t>about. </a:t>
            </a:r>
            <a:r>
              <a:rPr lang="en-GB" dirty="0"/>
              <a:t>What risks might the entrepreneur behind the counter have taken to set up his </a:t>
            </a:r>
            <a:r>
              <a:rPr lang="en-GB" dirty="0" smtClean="0"/>
              <a:t>business? For example, </a:t>
            </a:r>
            <a:r>
              <a:rPr lang="en-GB" dirty="0"/>
              <a:t>he might have taken financial risks.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EA1D69-2DF9-A74A-B7C2-339D351A8165}" type="slidenum">
              <a:rPr lang="en-US" smtClean="0"/>
              <a:t>1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53012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Display the slide and ask students to name any of the famous </a:t>
            </a:r>
            <a:r>
              <a:rPr lang="en-GB" dirty="0" smtClean="0"/>
              <a:t>faces. </a:t>
            </a:r>
            <a:r>
              <a:rPr lang="en-GB" dirty="0"/>
              <a:t>Can they explain what they are famous for, or why they are considered to be an entrepreneur? </a:t>
            </a:r>
          </a:p>
          <a:p>
            <a:r>
              <a:rPr lang="en-GB" dirty="0"/>
              <a:t>From left to right: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Levi Roots – famous for developing Reggae </a:t>
            </a:r>
            <a:r>
              <a:rPr lang="en-GB" dirty="0" err="1"/>
              <a:t>Reggae</a:t>
            </a:r>
            <a:r>
              <a:rPr lang="en-GB" dirty="0"/>
              <a:t> </a:t>
            </a:r>
            <a:r>
              <a:rPr lang="en-GB" dirty="0" smtClean="0"/>
              <a:t>sauce, </a:t>
            </a:r>
            <a:r>
              <a:rPr lang="en-GB" dirty="0"/>
              <a:t>which he famously pitched on </a:t>
            </a:r>
            <a:r>
              <a:rPr lang="en-GB" i="1" dirty="0" smtClean="0"/>
              <a:t>Dragons’ </a:t>
            </a:r>
            <a:r>
              <a:rPr lang="en-GB" i="1" dirty="0"/>
              <a:t>Den</a:t>
            </a:r>
            <a:r>
              <a:rPr lang="en-GB" dirty="0"/>
              <a:t> (you could download a clip of his </a:t>
            </a:r>
            <a:r>
              <a:rPr lang="en-GB" dirty="0" smtClean="0"/>
              <a:t>pitch from YouTube </a:t>
            </a:r>
            <a:r>
              <a:rPr lang="en-GB" dirty="0"/>
              <a:t>to show students)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Deborah </a:t>
            </a:r>
            <a:r>
              <a:rPr lang="en-GB" dirty="0" err="1"/>
              <a:t>Meaden</a:t>
            </a:r>
            <a:r>
              <a:rPr lang="en-GB" dirty="0"/>
              <a:t> – one of the </a:t>
            </a:r>
            <a:r>
              <a:rPr lang="en-GB" dirty="0" smtClean="0"/>
              <a:t>‘dragons’ </a:t>
            </a:r>
            <a:r>
              <a:rPr lang="en-GB" dirty="0"/>
              <a:t>from </a:t>
            </a:r>
            <a:r>
              <a:rPr lang="en-GB" i="1" dirty="0" smtClean="0"/>
              <a:t>Dragons’ Den</a:t>
            </a:r>
            <a:endParaRPr lang="en-GB" i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Mark Zuckerberg – founder of Facebook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Simon Cowell – music entrepreneur and creator of </a:t>
            </a:r>
            <a:r>
              <a:rPr lang="en-GB" i="1" dirty="0"/>
              <a:t>X Factor</a:t>
            </a:r>
            <a:r>
              <a:rPr lang="en-GB" dirty="0"/>
              <a:t> and </a:t>
            </a:r>
            <a:r>
              <a:rPr lang="en-GB" i="1" dirty="0"/>
              <a:t>Britain’s Got </a:t>
            </a:r>
            <a:r>
              <a:rPr lang="en-GB" i="1" dirty="0" smtClean="0"/>
              <a:t>Talent.</a:t>
            </a:r>
            <a:endParaRPr lang="en-GB" i="1" dirty="0"/>
          </a:p>
          <a:p>
            <a:endParaRPr lang="en-GB" dirty="0"/>
          </a:p>
          <a:p>
            <a:r>
              <a:rPr lang="en-GB" dirty="0"/>
              <a:t>After identifying them, </a:t>
            </a:r>
            <a:r>
              <a:rPr lang="en-GB" dirty="0" smtClean="0"/>
              <a:t>students should </a:t>
            </a:r>
            <a:r>
              <a:rPr lang="en-GB" dirty="0"/>
              <a:t>write down three words that describe them, e.g</a:t>
            </a:r>
            <a:r>
              <a:rPr lang="en-GB" dirty="0" smtClean="0"/>
              <a:t>. </a:t>
            </a:r>
            <a:r>
              <a:rPr lang="en-GB" dirty="0"/>
              <a:t>characteristics such as innovative and confident. Probe students’ answers and ask them to explain why these characteristics support their success.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EA1D69-2DF9-A74A-B7C2-339D351A8165}" type="slidenum">
              <a:rPr lang="en-US" smtClean="0"/>
              <a:t>2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1150603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259873"/>
            <a:ext cx="5486400" cy="3600450"/>
          </a:xfrm>
        </p:spPr>
        <p:txBody>
          <a:bodyPr/>
          <a:lstStyle/>
          <a:p>
            <a:r>
              <a:rPr lang="en-GB" dirty="0"/>
              <a:t>Introduce the various characteristics shared by successful entrepreneurs. Some of the characteristics may have been identified by students during the discussion of the well-known entrepreneurs on the previous slide. </a:t>
            </a:r>
          </a:p>
          <a:p>
            <a:endParaRPr lang="en-GB" dirty="0"/>
          </a:p>
          <a:p>
            <a:r>
              <a:rPr lang="en-GB" dirty="0"/>
              <a:t>The characteristics are: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Creativity – using imagination to create or invent something or find new solutions to a </a:t>
            </a:r>
            <a:r>
              <a:rPr lang="en-GB" dirty="0" smtClean="0"/>
              <a:t>problem</a:t>
            </a:r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Innovation – creating a new or different product/service or making a business more productive/efficient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Risk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en-GB" dirty="0" smtClean="0"/>
              <a:t>taking </a:t>
            </a:r>
            <a:r>
              <a:rPr lang="en-GB" dirty="0"/>
              <a:t>– being prepared to take risks </a:t>
            </a:r>
            <a:r>
              <a:rPr lang="en-GB" dirty="0" smtClean="0"/>
              <a:t>in order to </a:t>
            </a:r>
            <a:r>
              <a:rPr lang="en-GB" dirty="0"/>
              <a:t>have a successful business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Communication – being able to share ideas clearly with others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Negotiation – being able to discuss ideas or objectives with others </a:t>
            </a:r>
            <a:r>
              <a:rPr lang="en-GB" dirty="0" smtClean="0"/>
              <a:t>in order to </a:t>
            </a:r>
            <a:r>
              <a:rPr lang="en-GB" dirty="0"/>
              <a:t>reach an agreement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Confidence – believing in themselves and their business idea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Determination – sticking at it despite rejections or setbacks.</a:t>
            </a:r>
          </a:p>
          <a:p>
            <a:endParaRPr lang="en-GB" dirty="0"/>
          </a:p>
          <a:p>
            <a:r>
              <a:rPr lang="en-GB" dirty="0"/>
              <a:t>Explain what each </a:t>
            </a:r>
            <a:r>
              <a:rPr lang="en-GB" dirty="0" smtClean="0"/>
              <a:t>characteristic means </a:t>
            </a:r>
            <a:r>
              <a:rPr lang="en-GB" dirty="0"/>
              <a:t>via a class discussion as some students may not be familiar with the </a:t>
            </a:r>
            <a:r>
              <a:rPr lang="en-GB" dirty="0" smtClean="0"/>
              <a:t>terms. </a:t>
            </a:r>
            <a:endParaRPr lang="en-GB" dirty="0"/>
          </a:p>
          <a:p>
            <a:endParaRPr lang="en-GB" dirty="0"/>
          </a:p>
          <a:p>
            <a:r>
              <a:rPr lang="en-GB" dirty="0"/>
              <a:t>Ask students to </a:t>
            </a:r>
            <a:r>
              <a:rPr lang="en-GB" dirty="0" smtClean="0"/>
              <a:t>consider </a:t>
            </a:r>
            <a:r>
              <a:rPr lang="en-GB" dirty="0"/>
              <a:t>each one in turn and rate themselves </a:t>
            </a:r>
            <a:r>
              <a:rPr lang="en-GB" dirty="0" smtClean="0"/>
              <a:t>according to the characteristic on </a:t>
            </a:r>
            <a:r>
              <a:rPr lang="en-GB" dirty="0"/>
              <a:t>the scale of 1 to </a:t>
            </a:r>
            <a:r>
              <a:rPr lang="en-GB" dirty="0" smtClean="0"/>
              <a:t>5</a:t>
            </a:r>
            <a:r>
              <a:rPr lang="en-GB" baseline="0" dirty="0" smtClean="0"/>
              <a:t> with</a:t>
            </a:r>
            <a:r>
              <a:rPr lang="en-GB" dirty="0" smtClean="0"/>
              <a:t> </a:t>
            </a:r>
            <a:r>
              <a:rPr lang="en-GB" dirty="0"/>
              <a:t>1 </a:t>
            </a:r>
            <a:r>
              <a:rPr lang="en-GB" dirty="0" smtClean="0"/>
              <a:t>being </a:t>
            </a:r>
            <a:r>
              <a:rPr lang="en-GB" dirty="0"/>
              <a:t>very weak </a:t>
            </a:r>
            <a:r>
              <a:rPr lang="en-GB" dirty="0" smtClean="0"/>
              <a:t>and </a:t>
            </a:r>
            <a:r>
              <a:rPr lang="en-GB" dirty="0"/>
              <a:t>5 </a:t>
            </a:r>
            <a:r>
              <a:rPr lang="en-GB" dirty="0" smtClean="0"/>
              <a:t>being </a:t>
            </a:r>
            <a:r>
              <a:rPr lang="en-GB" dirty="0"/>
              <a:t>very strong. They should initially reflect independently. </a:t>
            </a:r>
          </a:p>
          <a:p>
            <a:endParaRPr lang="en-GB" dirty="0"/>
          </a:p>
          <a:p>
            <a:r>
              <a:rPr lang="en-GB" dirty="0" smtClean="0"/>
              <a:t>Then ask </a:t>
            </a:r>
            <a:r>
              <a:rPr lang="en-GB" dirty="0"/>
              <a:t>students to </a:t>
            </a:r>
            <a:r>
              <a:rPr lang="en-GB" dirty="0" smtClean="0"/>
              <a:t>share </a:t>
            </a:r>
            <a:r>
              <a:rPr lang="en-GB" dirty="0"/>
              <a:t>their ratings with another student. Does the other student agree with the </a:t>
            </a:r>
            <a:r>
              <a:rPr lang="en-GB" dirty="0" smtClean="0"/>
              <a:t>ratings? </a:t>
            </a:r>
            <a:r>
              <a:rPr lang="en-GB" dirty="0"/>
              <a:t>How might the results affect their potential success as an entrepreneur? Why is this?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EA1D69-2DF9-A74A-B7C2-339D351A8165}" type="slidenum">
              <a:rPr lang="en-US" smtClean="0"/>
              <a:t>3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872541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Explain the different potential ‘rewards’ for enterprise. Several students will automatically think of the financial rewards, but use this slide to reinforce the fact that many entrepreneurs establish a business for different rewards. </a:t>
            </a:r>
          </a:p>
          <a:p>
            <a:endParaRPr lang="en-GB" dirty="0"/>
          </a:p>
          <a:p>
            <a:r>
              <a:rPr lang="en-GB" dirty="0"/>
              <a:t>Ask students to think about which potential reward appeals to them 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en-GB" dirty="0" smtClean="0"/>
              <a:t> </a:t>
            </a:r>
            <a:r>
              <a:rPr lang="en-GB" dirty="0"/>
              <a:t>most and why.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EA1D69-2DF9-A74A-B7C2-339D351A8165}" type="slidenum">
              <a:rPr lang="en-US" smtClean="0"/>
              <a:t>4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2915611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Consolidate learning about the potential drawbacks to </a:t>
            </a:r>
            <a:r>
              <a:rPr lang="en-GB" dirty="0" smtClean="0"/>
              <a:t>risk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en-GB" dirty="0" smtClean="0"/>
              <a:t>taking </a:t>
            </a:r>
            <a:r>
              <a:rPr lang="en-GB" dirty="0"/>
              <a:t>using the table above.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Recreate an editable version of this table for </a:t>
            </a:r>
            <a:r>
              <a:rPr lang="en-GB" dirty="0" smtClean="0"/>
              <a:t>students </a:t>
            </a:r>
            <a:r>
              <a:rPr lang="en-GB" dirty="0"/>
              <a:t>and ask them to complete the answers for the final three </a:t>
            </a:r>
            <a:r>
              <a:rPr lang="en-GB" dirty="0" smtClean="0"/>
              <a:t>drawbacks:  </a:t>
            </a:r>
            <a:endParaRPr lang="en-GB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 smtClean="0"/>
              <a:t>Health/well-being </a:t>
            </a:r>
            <a:r>
              <a:rPr lang="en-GB" dirty="0"/>
              <a:t>– </a:t>
            </a:r>
            <a:r>
              <a:rPr lang="en-GB" dirty="0" smtClean="0"/>
              <a:t>some </a:t>
            </a:r>
            <a:r>
              <a:rPr lang="en-GB" dirty="0"/>
              <a:t>people may suffer from stress and anxiety </a:t>
            </a:r>
            <a:r>
              <a:rPr lang="en-GB" dirty="0" smtClean="0"/>
              <a:t>as a result of </a:t>
            </a:r>
            <a:r>
              <a:rPr lang="en-GB" dirty="0"/>
              <a:t>taking </a:t>
            </a:r>
            <a:r>
              <a:rPr lang="en-GB" dirty="0" smtClean="0"/>
              <a:t>risks, and this can </a:t>
            </a:r>
            <a:r>
              <a:rPr lang="en-GB" dirty="0"/>
              <a:t>result in poor mental and physical health and </a:t>
            </a:r>
            <a:r>
              <a:rPr lang="en-GB" dirty="0" smtClean="0"/>
              <a:t>well-being</a:t>
            </a:r>
            <a:r>
              <a:rPr lang="en-GB" dirty="0"/>
              <a:t>. As entrepreneurs work </a:t>
            </a:r>
            <a:r>
              <a:rPr lang="en-GB" dirty="0" smtClean="0"/>
              <a:t>alone </a:t>
            </a:r>
            <a:r>
              <a:rPr lang="en-GB" dirty="0"/>
              <a:t>this is quite common as </a:t>
            </a:r>
            <a:r>
              <a:rPr lang="en-GB" dirty="0" smtClean="0"/>
              <a:t>often they do not </a:t>
            </a:r>
            <a:r>
              <a:rPr lang="en-GB" dirty="0"/>
              <a:t>have the opportunity to talk through their </a:t>
            </a:r>
            <a:r>
              <a:rPr lang="en-GB" dirty="0" smtClean="0"/>
              <a:t>problems</a:t>
            </a:r>
            <a:endParaRPr lang="en-GB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 smtClean="0"/>
              <a:t>Work–life balance </a:t>
            </a:r>
            <a:r>
              <a:rPr lang="en-GB" dirty="0"/>
              <a:t>– setting up a business takes a lot of time and </a:t>
            </a:r>
            <a:r>
              <a:rPr lang="en-GB" dirty="0" smtClean="0"/>
              <a:t>commitment and involves </a:t>
            </a:r>
            <a:r>
              <a:rPr lang="en-GB" dirty="0"/>
              <a:t>working long hours. Work may take up a lot of an entrepreneur’s </a:t>
            </a:r>
            <a:r>
              <a:rPr lang="en-GB" dirty="0" smtClean="0"/>
              <a:t>time, </a:t>
            </a:r>
            <a:r>
              <a:rPr lang="en-GB" dirty="0"/>
              <a:t>which </a:t>
            </a:r>
            <a:r>
              <a:rPr lang="en-GB" dirty="0" smtClean="0"/>
              <a:t>can reduce </a:t>
            </a:r>
            <a:r>
              <a:rPr lang="en-GB" dirty="0"/>
              <a:t>the amount of time 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they</a:t>
            </a:r>
            <a:r>
              <a:rPr lang="en-GB" dirty="0" smtClean="0"/>
              <a:t> </a:t>
            </a:r>
            <a:r>
              <a:rPr lang="en-GB" dirty="0"/>
              <a:t>have for </a:t>
            </a:r>
            <a:r>
              <a:rPr lang="en-GB" dirty="0" smtClean="0"/>
              <a:t>relaxation</a:t>
            </a:r>
            <a:r>
              <a:rPr lang="en-GB" baseline="0" dirty="0" smtClean="0"/>
              <a:t> and </a:t>
            </a:r>
            <a:r>
              <a:rPr lang="en-GB" dirty="0" smtClean="0"/>
              <a:t>hobbies</a:t>
            </a:r>
            <a:endParaRPr lang="en-GB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 smtClean="0"/>
              <a:t>Personal relationships </a:t>
            </a:r>
            <a:r>
              <a:rPr lang="en-GB" dirty="0"/>
              <a:t>– long working hours and stress can negatively impact a person’s character. Long hours and commitment to work may impact time spent with families and </a:t>
            </a:r>
            <a:r>
              <a:rPr lang="en-GB" dirty="0" smtClean="0"/>
              <a:t>friends, </a:t>
            </a:r>
            <a:r>
              <a:rPr lang="en-GB" dirty="0"/>
              <a:t>and </a:t>
            </a:r>
            <a:r>
              <a:rPr lang="en-GB" dirty="0" smtClean="0"/>
              <a:t>so </a:t>
            </a:r>
            <a:r>
              <a:rPr lang="en-GB" dirty="0"/>
              <a:t>personal relationships may suffer.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Ensure that all students understand each drawback and how they might relate to an entrepreneur. You could do this via questioning when identifying the various drawbacks.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When the students have completed the table, ask them to share their answers as a class. Students should add any answers suggested by peers so that they have a comprehensive set of notes for their revision.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EA1D69-2DF9-A74A-B7C2-339D351A8165}" type="slidenum">
              <a:rPr lang="en-US" smtClean="0"/>
              <a:t>5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593081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8A493E9-4FEE-204C-8D3A-76504A12B9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1026" y="4622184"/>
            <a:ext cx="4517439" cy="165576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buNone/>
              <a:defRPr sz="220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8F4213F-EA1B-554B-9850-F9BE9787BD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027" y="1122362"/>
            <a:ext cx="4517438" cy="2713367"/>
          </a:xfrm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3400" b="1" spc="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7291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4010E-E5B2-C54B-9861-116C7FCD1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515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132874-2D61-B548-9281-B7609C4FBC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DC8ECB-8B5C-5640-9FBC-BBBAE1DBC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94515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2698AB8A-BFA7-3341-AC0F-6710B1A59AC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440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 baseline="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36E826E9-8746-7E43-A835-4CFF649D00F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9543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B4B5C134-840E-5649-94C2-B5D2A6BE0E9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47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BF7C1D72-F057-054B-A897-32D053186A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3750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79F09353-C2F1-364F-842A-46EBEB64AD2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5854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88EA7034-37FB-D749-854A-5B9ADEC3516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79578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3244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1D5F2-CE6A-1F47-8C59-5D3C7FEF36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418" y="586905"/>
            <a:ext cx="11293200" cy="792000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3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A493E9-4FEE-204C-8D3A-76504A12B9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419" y="3602038"/>
            <a:ext cx="4332365" cy="165576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054141CA-ACE2-684A-939B-ABE75B79EFD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440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 baseline="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8C95DAD7-AA01-5A4F-9572-EBC4E5E2AE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9543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7817310F-1893-F249-8E73-5A6FC4AC077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47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3B9409F0-CA18-D447-9626-F2968C367A9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3750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AD9D6272-2E5A-4C4E-AF53-2D1EF40CC0A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5854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ext Placeholder 13">
            <a:extLst>
              <a:ext uri="{FF2B5EF4-FFF2-40B4-BE49-F238E27FC236}">
                <a16:creationId xmlns:a16="http://schemas.microsoft.com/office/drawing/2014/main" id="{6F2E051D-8539-FE4E-8DB5-5D2A8CC30B3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79578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3891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CC5E5-99BC-9A41-8DE6-FC8346B76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927" y="582839"/>
            <a:ext cx="10515600" cy="1325563"/>
          </a:xfrm>
          <a:prstGeom prst="rect">
            <a:avLst/>
          </a:prstGeo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A9925-70D5-DB44-A3DE-A342FC974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B300B720-E2F6-8843-9B2F-32E677CE1C3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440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 baseline="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3AEB6CA-CE0E-CF4F-8E20-44C8E7483DA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9543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0A17E61F-C3CF-024E-B4E6-6A25C372BA4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47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EFBD492-18EC-494D-BFE0-0CC8788523C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3750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5A1B3554-8D7F-4D4C-B5DA-37F298500F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5854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9CC0E19-9B51-EC46-A588-866408C58BA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79578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966713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2AE62-C5E4-044F-9899-671787356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48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D70CE4-E076-8847-A735-9F2FAC183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248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DBF5EDEF-6EF1-074B-B318-BFA6F13BEA8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440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 baseline="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4A3E6B35-72A3-BD4A-9A6F-F554E846180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9543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556D1E9C-2419-F44B-BB18-83BBE8861C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47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8509BC34-8729-8E47-885D-53327F1D83E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3750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5D0D107-6CA3-A040-9D38-34C5989D61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5854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9378D6E8-5133-AF43-821F-CB2215FF95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79578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1936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37DD0-B97E-884E-B6F4-BB7AF4814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024" y="58283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34308-3B56-EB40-8453-EE398F6CD4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7024" y="1825625"/>
            <a:ext cx="5181600" cy="395497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6B39A3-A842-EC4F-9823-0D4F8EBCD2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5497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CC84CFF-F985-F04E-A9A6-33E2E746593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440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 baseline="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13">
            <a:extLst>
              <a:ext uri="{FF2B5EF4-FFF2-40B4-BE49-F238E27FC236}">
                <a16:creationId xmlns:a16="http://schemas.microsoft.com/office/drawing/2014/main" id="{754F662F-EE21-B54E-8CC2-FF02786F7CD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9543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ext Placeholder 13">
            <a:extLst>
              <a:ext uri="{FF2B5EF4-FFF2-40B4-BE49-F238E27FC236}">
                <a16:creationId xmlns:a16="http://schemas.microsoft.com/office/drawing/2014/main" id="{5FBF5782-C3F7-1E4F-BDD8-967ECAA8DC4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47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24" name="Text Placeholder 13">
            <a:extLst>
              <a:ext uri="{FF2B5EF4-FFF2-40B4-BE49-F238E27FC236}">
                <a16:creationId xmlns:a16="http://schemas.microsoft.com/office/drawing/2014/main" id="{2FDE376B-D345-334F-91EF-7C50AD0FB74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3750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Text Placeholder 13">
            <a:extLst>
              <a:ext uri="{FF2B5EF4-FFF2-40B4-BE49-F238E27FC236}">
                <a16:creationId xmlns:a16="http://schemas.microsoft.com/office/drawing/2014/main" id="{5F5CE314-A13D-894A-8992-0D7C21B214B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5854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26" name="Text Placeholder 13">
            <a:extLst>
              <a:ext uri="{FF2B5EF4-FFF2-40B4-BE49-F238E27FC236}">
                <a16:creationId xmlns:a16="http://schemas.microsoft.com/office/drawing/2014/main" id="{4744C86D-0CCF-AC42-8299-B1E6B951E7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79578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7062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4BF55-DF06-6048-91F7-0D1A8E300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466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C581CA-BF8E-1848-ADDE-4C4CD6E3BB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2466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2B2BB7-56F6-1C47-987F-EF013642A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2466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3B7159-89AC-4542-B6AC-81A9AC838E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F18ED4-5DC9-964D-9705-E3C412758C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39BE3039-F5AF-1B42-A580-06AD71F7C8A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440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 baseline="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0823BB54-6915-4A41-AE97-650188B11B4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9543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59ABD7B0-3727-F942-9945-8FF75396E34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47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B72AAD2-FB8B-444E-805D-3EEE7947B6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3750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3167AFF5-781B-C742-9638-B737A0B953C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5854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7ABA2CF1-2B4E-BF43-B8B9-F08B361D79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79578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57606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05E9E-1EBE-4346-BAF8-260F9AC93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976" y="58283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3">
            <a:extLst>
              <a:ext uri="{FF2B5EF4-FFF2-40B4-BE49-F238E27FC236}">
                <a16:creationId xmlns:a16="http://schemas.microsoft.com/office/drawing/2014/main" id="{08CF1179-FAEB-8C4C-99E5-45E6C528D83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440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 baseline="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A8A6C666-BE9C-6348-92E2-D5B546BC16D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9543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0F507567-2BAA-6E4C-9059-19F1C656C97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47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F1E70076-DBEC-044B-8F59-82660B3726B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3750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1269590F-621E-DD46-B06F-EBF78C178C8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5854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784C194B-8942-1342-88E0-0639D66F4F5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79578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381298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E3442472-EF22-B649-8AD7-5BD6528C868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440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 baseline="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13">
            <a:extLst>
              <a:ext uri="{FF2B5EF4-FFF2-40B4-BE49-F238E27FC236}">
                <a16:creationId xmlns:a16="http://schemas.microsoft.com/office/drawing/2014/main" id="{6E967104-F189-F546-80A3-5FA39F6D2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9543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13">
            <a:extLst>
              <a:ext uri="{FF2B5EF4-FFF2-40B4-BE49-F238E27FC236}">
                <a16:creationId xmlns:a16="http://schemas.microsoft.com/office/drawing/2014/main" id="{C6DD6548-95DD-3B49-83A4-EA6FC3117F3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47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9686261B-F979-5346-8014-A03FEBF4730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3750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C4AC4E19-371C-C64C-B201-940F7BB5BDA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5854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A59C7625-FBA9-CA4E-A2AF-0203F10622D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79578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70008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E6548-7119-704E-B931-3B310E9A3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515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D2541-A10B-4341-A029-116DF31C5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F506B5-2E4B-3342-B00A-93C0EE442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94515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A78FCFDD-7446-EB4D-A05A-DE31E7CD9BA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440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 baseline="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A5CC032C-EC45-424C-919B-E6D7421DF0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9543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499F51EB-0925-774F-AFA6-9A83304508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47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2D7EB4FF-D12A-5749-BB11-FAB9F2DC4A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3750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5173E205-E7C9-4D41-8F6C-0C75DEDF8A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5854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0C62C32F-029E-6745-86B3-8C99F2C0B41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79578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6435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4010E-E5B2-C54B-9861-116C7FCD1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515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132874-2D61-B548-9281-B7609C4FBC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DC8ECB-8B5C-5640-9FBC-BBBAE1DBC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94515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2698AB8A-BFA7-3341-AC0F-6710B1A59AC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440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 baseline="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36E826E9-8746-7E43-A835-4CFF649D00F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9543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B4B5C134-840E-5649-94C2-B5D2A6BE0E9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47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BF7C1D72-F057-054B-A897-32D053186A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3750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79F09353-C2F1-364F-842A-46EBEB64AD2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5854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88EA7034-37FB-D749-854A-5B9ADEC3516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79578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3408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1D5F2-CE6A-1F47-8C59-5D3C7FEF36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420" y="586905"/>
            <a:ext cx="4332364" cy="2387600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35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A493E9-4FEE-204C-8D3A-76504A12B9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419" y="3602038"/>
            <a:ext cx="4332365" cy="165576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054141CA-ACE2-684A-939B-ABE75B79EFD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440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 baseline="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8C95DAD7-AA01-5A4F-9572-EBC4E5E2AE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9543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7817310F-1893-F249-8E73-5A6FC4AC077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47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3B9409F0-CA18-D447-9626-F2968C367A9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3750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AD9D6272-2E5A-4C4E-AF53-2D1EF40CC0A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5854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ext Placeholder 13">
            <a:extLst>
              <a:ext uri="{FF2B5EF4-FFF2-40B4-BE49-F238E27FC236}">
                <a16:creationId xmlns:a16="http://schemas.microsoft.com/office/drawing/2014/main" id="{6F2E051D-8539-FE4E-8DB5-5D2A8CC30B3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79578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0103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CC5E5-99BC-9A41-8DE6-FC8346B76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927" y="582839"/>
            <a:ext cx="10515600" cy="1325563"/>
          </a:xfrm>
          <a:prstGeom prst="rect">
            <a:avLst/>
          </a:prstGeo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A9925-70D5-DB44-A3DE-A342FC974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B300B720-E2F6-8843-9B2F-32E677CE1C3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440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 baseline="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3AEB6CA-CE0E-CF4F-8E20-44C8E7483DA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9543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0A17E61F-C3CF-024E-B4E6-6A25C372BA4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47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EFBD492-18EC-494D-BFE0-0CC8788523C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3750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5A1B3554-8D7F-4D4C-B5DA-37F298500F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5854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9CC0E19-9B51-EC46-A588-866408C58BA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79578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1613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2AE62-C5E4-044F-9899-671787356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48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D70CE4-E076-8847-A735-9F2FAC183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248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DBF5EDEF-6EF1-074B-B318-BFA6F13BEA8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440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 baseline="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4A3E6B35-72A3-BD4A-9A6F-F554E846180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9543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556D1E9C-2419-F44B-BB18-83BBE8861C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47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8509BC34-8729-8E47-885D-53327F1D83E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3750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5D0D107-6CA3-A040-9D38-34C5989D61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5854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9378D6E8-5133-AF43-821F-CB2215FF95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79578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801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37DD0-B97E-884E-B6F4-BB7AF4814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024" y="58283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34308-3B56-EB40-8453-EE398F6CD4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7024" y="1825625"/>
            <a:ext cx="5181600" cy="395497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6B39A3-A842-EC4F-9823-0D4F8EBCD2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5497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CC84CFF-F985-F04E-A9A6-33E2E746593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440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 baseline="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13">
            <a:extLst>
              <a:ext uri="{FF2B5EF4-FFF2-40B4-BE49-F238E27FC236}">
                <a16:creationId xmlns:a16="http://schemas.microsoft.com/office/drawing/2014/main" id="{754F662F-EE21-B54E-8CC2-FF02786F7CD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9543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ext Placeholder 13">
            <a:extLst>
              <a:ext uri="{FF2B5EF4-FFF2-40B4-BE49-F238E27FC236}">
                <a16:creationId xmlns:a16="http://schemas.microsoft.com/office/drawing/2014/main" id="{5FBF5782-C3F7-1E4F-BDD8-967ECAA8DC4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47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24" name="Text Placeholder 13">
            <a:extLst>
              <a:ext uri="{FF2B5EF4-FFF2-40B4-BE49-F238E27FC236}">
                <a16:creationId xmlns:a16="http://schemas.microsoft.com/office/drawing/2014/main" id="{2FDE376B-D345-334F-91EF-7C50AD0FB74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3750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Text Placeholder 13">
            <a:extLst>
              <a:ext uri="{FF2B5EF4-FFF2-40B4-BE49-F238E27FC236}">
                <a16:creationId xmlns:a16="http://schemas.microsoft.com/office/drawing/2014/main" id="{5F5CE314-A13D-894A-8992-0D7C21B214B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5854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26" name="Text Placeholder 13">
            <a:extLst>
              <a:ext uri="{FF2B5EF4-FFF2-40B4-BE49-F238E27FC236}">
                <a16:creationId xmlns:a16="http://schemas.microsoft.com/office/drawing/2014/main" id="{4744C86D-0CCF-AC42-8299-B1E6B951E7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79578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1282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4BF55-DF06-6048-91F7-0D1A8E300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466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C581CA-BF8E-1848-ADDE-4C4CD6E3BB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2466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2B2BB7-56F6-1C47-987F-EF013642A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2466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3B7159-89AC-4542-B6AC-81A9AC838E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F18ED4-5DC9-964D-9705-E3C412758C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39BE3039-F5AF-1B42-A580-06AD71F7C8A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440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 baseline="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0823BB54-6915-4A41-AE97-650188B11B4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9543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59ABD7B0-3727-F942-9945-8FF75396E34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47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B72AAD2-FB8B-444E-805D-3EEE7947B6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3750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3167AFF5-781B-C742-9638-B737A0B953C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5854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7ABA2CF1-2B4E-BF43-B8B9-F08B361D79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79578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7829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05E9E-1EBE-4346-BAF8-260F9AC93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976" y="58283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3">
            <a:extLst>
              <a:ext uri="{FF2B5EF4-FFF2-40B4-BE49-F238E27FC236}">
                <a16:creationId xmlns:a16="http://schemas.microsoft.com/office/drawing/2014/main" id="{08CF1179-FAEB-8C4C-99E5-45E6C528D83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440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 baseline="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A8A6C666-BE9C-6348-92E2-D5B546BC16D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9543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0F507567-2BAA-6E4C-9059-19F1C656C97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47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F1E70076-DBEC-044B-8F59-82660B3726B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3750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1269590F-621E-DD46-B06F-EBF78C178C8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5854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784C194B-8942-1342-88E0-0639D66F4F5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79578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9315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E3442472-EF22-B649-8AD7-5BD6528C868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440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 baseline="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13">
            <a:extLst>
              <a:ext uri="{FF2B5EF4-FFF2-40B4-BE49-F238E27FC236}">
                <a16:creationId xmlns:a16="http://schemas.microsoft.com/office/drawing/2014/main" id="{6E967104-F189-F546-80A3-5FA39F6D2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9543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13">
            <a:extLst>
              <a:ext uri="{FF2B5EF4-FFF2-40B4-BE49-F238E27FC236}">
                <a16:creationId xmlns:a16="http://schemas.microsoft.com/office/drawing/2014/main" id="{C6DD6548-95DD-3B49-83A4-EA6FC3117F3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47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9686261B-F979-5346-8014-A03FEBF4730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3750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C4AC4E19-371C-C64C-B201-940F7BB5BDA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5854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A59C7625-FBA9-CA4E-A2AF-0203F10622D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79578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8088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E6548-7119-704E-B931-3B310E9A3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515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D2541-A10B-4341-A029-116DF31C5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F506B5-2E4B-3342-B00A-93C0EE442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94515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A78FCFDD-7446-EB4D-A05A-DE31E7CD9BA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440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 baseline="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A5CC032C-EC45-424C-919B-E6D7421DF0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9543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spcBef>
                <a:spcPts val="0"/>
              </a:spcBef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499F51EB-0925-774F-AFA6-9A83304508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47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2D7EB4FF-D12A-5749-BB11-FAB9F2DC4A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37507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5173E205-E7C9-4D41-8F6C-0C75DEDF8A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58542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0C62C32F-029E-6745-86B3-8C99F2C0B41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79578" y="6217769"/>
            <a:ext cx="1620000" cy="461327"/>
          </a:xfrm>
        </p:spPr>
        <p:txBody>
          <a:bodyPr>
            <a:normAutofit/>
          </a:bodyPr>
          <a:lstStyle>
            <a:lvl5pPr marL="0" indent="0" algn="ctr">
              <a:buNone/>
              <a:defRPr sz="1200"/>
            </a:lvl5pPr>
          </a:lstStyle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0397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>
            <a:extLst>
              <a:ext uri="{FF2B5EF4-FFF2-40B4-BE49-F238E27FC236}">
                <a16:creationId xmlns:a16="http://schemas.microsoft.com/office/drawing/2014/main" id="{9A142838-B878-C744-AA9A-D4A088E39F1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9341" r="19341"/>
          <a:stretch/>
        </p:blipFill>
        <p:spPr bwMode="auto">
          <a:xfrm>
            <a:off x="1896404" y="0"/>
            <a:ext cx="1029559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16F833A-2677-D648-925D-1BDF940C080E}"/>
              </a:ext>
            </a:extLst>
          </p:cNvPr>
          <p:cNvSpPr/>
          <p:nvPr userDrawn="1"/>
        </p:nvSpPr>
        <p:spPr>
          <a:xfrm>
            <a:off x="-1" y="0"/>
            <a:ext cx="8633361" cy="686483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9000">
                <a:schemeClr val="tx2">
                  <a:lumMod val="20000"/>
                  <a:lumOff val="80000"/>
                </a:schemeClr>
              </a:gs>
              <a:gs pos="100000">
                <a:schemeClr val="tx2">
                  <a:lumMod val="20000"/>
                  <a:lumOff val="8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 Single Corner Rectangle 10">
            <a:extLst>
              <a:ext uri="{FF2B5EF4-FFF2-40B4-BE49-F238E27FC236}">
                <a16:creationId xmlns:a16="http://schemas.microsoft.com/office/drawing/2014/main" id="{5AFBC852-3E3C-DB4E-BA2B-FD6EE51E784D}"/>
              </a:ext>
            </a:extLst>
          </p:cNvPr>
          <p:cNvSpPr/>
          <p:nvPr userDrawn="1"/>
        </p:nvSpPr>
        <p:spPr>
          <a:xfrm>
            <a:off x="-12439" y="136849"/>
            <a:ext cx="2160000" cy="360000"/>
          </a:xfrm>
          <a:prstGeom prst="round1Rect">
            <a:avLst>
              <a:gd name="adj" fmla="val 5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72FFB2F6-AABB-524A-B533-21719CA535FE}"/>
              </a:ext>
            </a:extLst>
          </p:cNvPr>
          <p:cNvSpPr txBox="1">
            <a:spLocks/>
          </p:cNvSpPr>
          <p:nvPr userDrawn="1"/>
        </p:nvSpPr>
        <p:spPr>
          <a:xfrm>
            <a:off x="-12440" y="136850"/>
            <a:ext cx="2376195" cy="360000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180000" algn="l" defTabSz="914400" rtl="0" eaLnBrk="1" latinLnBrk="0" hangingPunct="1">
              <a:defRPr sz="1200" b="1" kern="1200" spc="1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spc="50" baseline="0" dirty="0"/>
              <a:t>CAMBRIDGE NATIONALS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19921B-7249-C448-89B5-790402F7A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039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0685BB-ABD1-2D4D-AABC-B4BB38A706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3089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8564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500" b="1" kern="1200" spc="50" baseline="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00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1800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1800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1800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1877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200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822B5A2-92FD-4040-888F-3A22EEE28527}"/>
              </a:ext>
            </a:extLst>
          </p:cNvPr>
          <p:cNvSpPr/>
          <p:nvPr userDrawn="1"/>
        </p:nvSpPr>
        <p:spPr>
          <a:xfrm>
            <a:off x="-12440" y="0"/>
            <a:ext cx="12204440" cy="4968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A143BE-730E-3046-AD87-478BC013AA08}"/>
              </a:ext>
            </a:extLst>
          </p:cNvPr>
          <p:cNvSpPr/>
          <p:nvPr userDrawn="1"/>
        </p:nvSpPr>
        <p:spPr>
          <a:xfrm>
            <a:off x="0" y="6158090"/>
            <a:ext cx="12204440" cy="6999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 Single Corner Rectangle 28">
            <a:extLst>
              <a:ext uri="{FF2B5EF4-FFF2-40B4-BE49-F238E27FC236}">
                <a16:creationId xmlns:a16="http://schemas.microsoft.com/office/drawing/2014/main" id="{1667131B-CA5E-F34E-BECA-FA28E8268927}"/>
              </a:ext>
            </a:extLst>
          </p:cNvPr>
          <p:cNvSpPr/>
          <p:nvPr userDrawn="1"/>
        </p:nvSpPr>
        <p:spPr>
          <a:xfrm>
            <a:off x="-12439" y="136849"/>
            <a:ext cx="2160000" cy="360000"/>
          </a:xfrm>
          <a:prstGeom prst="round1Rect">
            <a:avLst>
              <a:gd name="adj" fmla="val 5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ooter Placeholder 4">
            <a:extLst>
              <a:ext uri="{FF2B5EF4-FFF2-40B4-BE49-F238E27FC236}">
                <a16:creationId xmlns:a16="http://schemas.microsoft.com/office/drawing/2014/main" id="{2711374E-CD7E-9347-BE9A-1B47E56F89AD}"/>
              </a:ext>
            </a:extLst>
          </p:cNvPr>
          <p:cNvSpPr txBox="1">
            <a:spLocks/>
          </p:cNvSpPr>
          <p:nvPr userDrawn="1"/>
        </p:nvSpPr>
        <p:spPr>
          <a:xfrm>
            <a:off x="-12440" y="136850"/>
            <a:ext cx="2376195" cy="360000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180000" algn="l" defTabSz="914400" rtl="0" eaLnBrk="1" latinLnBrk="0" hangingPunct="1">
              <a:defRPr sz="1200" b="1" kern="1200" spc="1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spc="50" baseline="0" dirty="0"/>
              <a:t>CAMBRIDGE NATIONALS</a:t>
            </a:r>
          </a:p>
        </p:txBody>
      </p:sp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9FE930B2-1803-9B4A-A84E-AE4337D8A395}"/>
              </a:ext>
            </a:extLst>
          </p:cNvPr>
          <p:cNvSpPr txBox="1">
            <a:spLocks/>
          </p:cNvSpPr>
          <p:nvPr userDrawn="1"/>
        </p:nvSpPr>
        <p:spPr>
          <a:xfrm>
            <a:off x="9428124" y="136850"/>
            <a:ext cx="2376195" cy="360000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180000" algn="l" defTabSz="914400" rtl="0" eaLnBrk="1" latinLnBrk="0" hangingPunct="1">
              <a:defRPr sz="1200" b="1" kern="1200" spc="1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r"/>
            <a:r>
              <a:rPr lang="en-US" sz="1200" spc="50" baseline="0" dirty="0">
                <a:solidFill>
                  <a:schemeClr val="tx1"/>
                </a:solidFill>
              </a:rPr>
              <a:t>R067, TA1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0685BB-ABD1-2D4D-AABC-B4BB38A706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444" y="2043339"/>
            <a:ext cx="10515600" cy="3721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itle Placeholder 20">
            <a:extLst>
              <a:ext uri="{FF2B5EF4-FFF2-40B4-BE49-F238E27FC236}">
                <a16:creationId xmlns:a16="http://schemas.microsoft.com/office/drawing/2014/main" id="{3C3C79AE-A3A2-5E44-A9EC-6F0BFADF3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444" y="587548"/>
            <a:ext cx="10515600" cy="108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8957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500" b="1" kern="1200" spc="50" baseline="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00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1800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1800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1800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1877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200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951AF7E-CD9F-5C4F-B9BC-D1573BBC8D17}"/>
              </a:ext>
            </a:extLst>
          </p:cNvPr>
          <p:cNvSpPr/>
          <p:nvPr userDrawn="1"/>
        </p:nvSpPr>
        <p:spPr>
          <a:xfrm>
            <a:off x="0" y="6158090"/>
            <a:ext cx="12204440" cy="6999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8219554-A165-9B49-90F1-4445649DFFCA}"/>
              </a:ext>
            </a:extLst>
          </p:cNvPr>
          <p:cNvSpPr/>
          <p:nvPr userDrawn="1"/>
        </p:nvSpPr>
        <p:spPr>
          <a:xfrm>
            <a:off x="-12440" y="0"/>
            <a:ext cx="12204440" cy="49684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 Single Corner Rectangle 28">
            <a:extLst>
              <a:ext uri="{FF2B5EF4-FFF2-40B4-BE49-F238E27FC236}">
                <a16:creationId xmlns:a16="http://schemas.microsoft.com/office/drawing/2014/main" id="{1667131B-CA5E-F34E-BECA-FA28E8268927}"/>
              </a:ext>
            </a:extLst>
          </p:cNvPr>
          <p:cNvSpPr/>
          <p:nvPr userDrawn="1"/>
        </p:nvSpPr>
        <p:spPr>
          <a:xfrm>
            <a:off x="-12439" y="136849"/>
            <a:ext cx="2160000" cy="360000"/>
          </a:xfrm>
          <a:prstGeom prst="round1Rect">
            <a:avLst>
              <a:gd name="adj" fmla="val 5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ooter Placeholder 4">
            <a:extLst>
              <a:ext uri="{FF2B5EF4-FFF2-40B4-BE49-F238E27FC236}">
                <a16:creationId xmlns:a16="http://schemas.microsoft.com/office/drawing/2014/main" id="{2711374E-CD7E-9347-BE9A-1B47E56F89AD}"/>
              </a:ext>
            </a:extLst>
          </p:cNvPr>
          <p:cNvSpPr txBox="1">
            <a:spLocks/>
          </p:cNvSpPr>
          <p:nvPr userDrawn="1"/>
        </p:nvSpPr>
        <p:spPr>
          <a:xfrm>
            <a:off x="-12440" y="136850"/>
            <a:ext cx="2376195" cy="360000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180000" algn="l" defTabSz="914400" rtl="0" eaLnBrk="1" latinLnBrk="0" hangingPunct="1">
              <a:defRPr sz="1200" b="1" kern="1200" spc="1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spc="50" baseline="0" dirty="0"/>
              <a:t>CAMBRIDGE NATIONALS</a:t>
            </a:r>
          </a:p>
        </p:txBody>
      </p:sp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9FE930B2-1803-9B4A-A84E-AE4337D8A395}"/>
              </a:ext>
            </a:extLst>
          </p:cNvPr>
          <p:cNvSpPr txBox="1">
            <a:spLocks/>
          </p:cNvSpPr>
          <p:nvPr userDrawn="1"/>
        </p:nvSpPr>
        <p:spPr>
          <a:xfrm>
            <a:off x="6547556" y="136850"/>
            <a:ext cx="5256763" cy="36000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180000" algn="l" defTabSz="914400" rtl="0" eaLnBrk="1" latinLnBrk="0" hangingPunct="1">
              <a:defRPr sz="1200" b="1" kern="1200" spc="1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100" b="0" dirty="0">
                <a:solidFill>
                  <a:schemeClr val="tx1"/>
                </a:solidFill>
              </a:rPr>
              <a:t>R067 Enterprise and Marketing Concepts:</a:t>
            </a:r>
          </a:p>
          <a:p>
            <a:pPr algn="r"/>
            <a:r>
              <a:rPr lang="en-US" sz="1100" b="0" dirty="0">
                <a:solidFill>
                  <a:schemeClr val="tx1"/>
                </a:solidFill>
              </a:rPr>
              <a:t> Unit overview</a:t>
            </a:r>
            <a:endParaRPr lang="en-GB" sz="1100" b="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0685BB-ABD1-2D4D-AABC-B4BB38A706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444" y="2043339"/>
            <a:ext cx="10515600" cy="3721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itle Placeholder 20">
            <a:extLst>
              <a:ext uri="{FF2B5EF4-FFF2-40B4-BE49-F238E27FC236}">
                <a16:creationId xmlns:a16="http://schemas.microsoft.com/office/drawing/2014/main" id="{3C3C79AE-A3A2-5E44-A9EC-6F0BFADF3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444" y="587548"/>
            <a:ext cx="10515600" cy="792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85523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400" b="1" kern="1200" spc="50" baseline="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00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1800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1800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1800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1877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200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2.jpg"/><Relationship Id="rId7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slide" Target="slide5.xml"/><Relationship Id="rId4" Type="http://schemas.openxmlformats.org/officeDocument/2006/relationships/image" Target="../media/image3.png"/><Relationship Id="rId9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slide" Target="slide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6" Type="http://schemas.openxmlformats.org/officeDocument/2006/relationships/slide" Target="slide5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slide" Target="slide4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C6249-7934-C24C-9208-5E8D104D3C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9600" y="716400"/>
            <a:ext cx="4752863" cy="1823724"/>
          </a:xfrm>
        </p:spPr>
        <p:txBody>
          <a:bodyPr>
            <a:noAutofit/>
          </a:bodyPr>
          <a:lstStyle/>
          <a:p>
            <a:r>
              <a:rPr lang="en-US" dirty="0"/>
              <a:t>TA1: Characteristics, risk and reward for enterprise</a:t>
            </a:r>
          </a:p>
        </p:txBody>
      </p:sp>
      <p:graphicFrame>
        <p:nvGraphicFramePr>
          <p:cNvPr id="6" name="Table 5" title="What do you know about market research?">
            <a:extLst>
              <a:ext uri="{FF2B5EF4-FFF2-40B4-BE49-F238E27FC236}">
                <a16:creationId xmlns:a16="http://schemas.microsoft.com/office/drawing/2014/main" id="{2E35202F-EC6F-4049-9879-5FF7D9423F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722454"/>
              </p:ext>
            </p:extLst>
          </p:nvPr>
        </p:nvGraphicFramePr>
        <p:xfrm>
          <a:off x="507322" y="2712830"/>
          <a:ext cx="4680000" cy="1440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80000">
                  <a:extLst>
                    <a:ext uri="{9D8B030D-6E8A-4147-A177-3AD203B41FA5}">
                      <a16:colId xmlns:a16="http://schemas.microsoft.com/office/drawing/2014/main" val="2027541178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What you will learn: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01334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180000" marR="0" lvl="0" indent="-180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16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venir LT Std 35 Light"/>
                        </a:rPr>
                        <a:t>the characteristics of successful entrepreneurs</a:t>
                      </a:r>
                      <a:endParaRPr lang="en-IN" sz="16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Avenir LT Std 35 Ligh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0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24544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180000" marR="0" lvl="0" indent="-180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16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venir LT Std 35 Light"/>
                        </a:rPr>
                        <a:t>potential rewards for risk-taking</a:t>
                      </a:r>
                      <a:endParaRPr lang="en-IN" sz="16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Avenir LT Std 35 Ligh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15608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180000" marR="0" lvl="0" indent="-1800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16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venir LT Std 35 Light"/>
                        </a:rPr>
                        <a:t>potential drawbacks for risk-taking.</a:t>
                      </a:r>
                      <a:endParaRPr lang="en-IN" sz="16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Avenir LT Std 35 Ligh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0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4098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5118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1BB51-75EE-1D49-AF7B-A1C1AB13A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023" y="582839"/>
            <a:ext cx="11306475" cy="792000"/>
          </a:xfrm>
        </p:spPr>
        <p:txBody>
          <a:bodyPr anchor="t">
            <a:normAutofit/>
          </a:bodyPr>
          <a:lstStyle/>
          <a:p>
            <a:r>
              <a:rPr lang="en-US" sz="3400" dirty="0" smtClean="0"/>
              <a:t>Quick-fire </a:t>
            </a:r>
            <a:r>
              <a:rPr lang="en-US" sz="3400" dirty="0"/>
              <a:t>entrepreneurs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6508B2D5-1F98-6647-A8AE-FC2D57CED7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7024" y="1383415"/>
            <a:ext cx="4766476" cy="3954973"/>
          </a:xfrm>
        </p:spPr>
        <p:txBody>
          <a:bodyPr>
            <a:normAutofit/>
          </a:bodyPr>
          <a:lstStyle/>
          <a:p>
            <a:r>
              <a:rPr lang="en-US" sz="2000" dirty="0"/>
              <a:t>Can you name any of these people?</a:t>
            </a:r>
          </a:p>
          <a:p>
            <a:r>
              <a:rPr lang="en-US" sz="2000" dirty="0"/>
              <a:t>What are they famous for?</a:t>
            </a:r>
          </a:p>
          <a:p>
            <a:r>
              <a:rPr lang="en-GB" sz="2000" dirty="0"/>
              <a:t>For two of the people</a:t>
            </a:r>
            <a:r>
              <a:rPr lang="en-GB" sz="2000"/>
              <a:t>, </a:t>
            </a:r>
            <a:r>
              <a:rPr lang="en-GB" sz="2000" smtClean="0"/>
              <a:t/>
            </a:r>
            <a:br>
              <a:rPr lang="en-GB" sz="2000" smtClean="0"/>
            </a:br>
            <a:r>
              <a:rPr lang="en-GB" sz="2000" smtClean="0"/>
              <a:t>write </a:t>
            </a:r>
            <a:r>
              <a:rPr lang="en-GB" sz="2000" dirty="0"/>
              <a:t>down three </a:t>
            </a:r>
            <a:r>
              <a:rPr lang="en-GB" sz="2000"/>
              <a:t>words </a:t>
            </a:r>
            <a:r>
              <a:rPr lang="en-GB" sz="2000" smtClean="0"/>
              <a:t/>
            </a:r>
            <a:br>
              <a:rPr lang="en-GB" sz="2000" smtClean="0"/>
            </a:br>
            <a:r>
              <a:rPr lang="en-GB" sz="2000" smtClean="0"/>
              <a:t>that </a:t>
            </a:r>
            <a:r>
              <a:rPr lang="en-GB" sz="2000" dirty="0"/>
              <a:t>describe them.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8442F1EF-CEE8-934F-86E3-5266820246A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908" r="12908"/>
          <a:stretch/>
        </p:blipFill>
        <p:spPr>
          <a:xfrm>
            <a:off x="8151773" y="1554932"/>
            <a:ext cx="3473247" cy="3473247"/>
          </a:xfrm>
          <a:prstGeom prst="ellipse">
            <a:avLst/>
          </a:prstGeom>
          <a:ln w="25400">
            <a:solidFill>
              <a:schemeClr val="tx2"/>
            </a:solidFill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00CCABD7-990A-0649-B6C9-67E3575F75D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6748" b="16748"/>
          <a:stretch/>
        </p:blipFill>
        <p:spPr>
          <a:xfrm>
            <a:off x="4185201" y="2753422"/>
            <a:ext cx="2469928" cy="2469928"/>
          </a:xfrm>
          <a:prstGeom prst="ellipse">
            <a:avLst/>
          </a:prstGeom>
          <a:ln w="25400">
            <a:solidFill>
              <a:schemeClr val="tx2"/>
            </a:solidFill>
          </a:ln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15DB7FAC-0F11-4F42-8B86-FC4DE8825614}"/>
              </a:ext>
            </a:extLst>
          </p:cNvPr>
          <p:cNvPicPr>
            <a:picLocks/>
          </p:cNvPicPr>
          <p:nvPr/>
        </p:nvPicPr>
        <p:blipFill>
          <a:blip r:embed="rId5"/>
          <a:srcRect t="15359" b="15359"/>
          <a:stretch/>
        </p:blipFill>
        <p:spPr>
          <a:xfrm>
            <a:off x="5775315" y="1321902"/>
            <a:ext cx="2469928" cy="2469928"/>
          </a:xfrm>
          <a:prstGeom prst="ellipse">
            <a:avLst/>
          </a:prstGeom>
          <a:ln w="25400">
            <a:solidFill>
              <a:schemeClr val="tx2"/>
            </a:solidFill>
          </a:ln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CE8B5A78-0580-C048-BDBA-279B0CB3E5D1}"/>
              </a:ext>
            </a:extLst>
          </p:cNvPr>
          <p:cNvPicPr>
            <a:picLocks/>
          </p:cNvPicPr>
          <p:nvPr/>
        </p:nvPicPr>
        <p:blipFill>
          <a:blip r:embed="rId6"/>
          <a:srcRect l="16667" r="16667"/>
          <a:stretch/>
        </p:blipFill>
        <p:spPr>
          <a:xfrm>
            <a:off x="6253467" y="3070790"/>
            <a:ext cx="2873601" cy="2873601"/>
          </a:xfrm>
          <a:prstGeom prst="ellipse">
            <a:avLst/>
          </a:prstGeom>
          <a:ln w="25400">
            <a:solidFill>
              <a:schemeClr val="tx2"/>
            </a:solidFill>
          </a:ln>
        </p:spPr>
      </p:pic>
      <p:sp>
        <p:nvSpPr>
          <p:cNvPr id="3" name="TextBox 2">
            <a:hlinkClick r:id="rId7" action="ppaction://hlinksldjump"/>
          </p:cNvPr>
          <p:cNvSpPr txBox="1"/>
          <p:nvPr/>
        </p:nvSpPr>
        <p:spPr>
          <a:xfrm>
            <a:off x="816682" y="6192000"/>
            <a:ext cx="1988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8600" indent="0" algn="ctr">
              <a:buNone/>
            </a:pPr>
            <a:r>
              <a:rPr lang="en-US" sz="1200" b="1" dirty="0"/>
              <a:t>Let’s get </a:t>
            </a:r>
            <a:r>
              <a:rPr lang="en-US" sz="1200" b="1" dirty="0" smtClean="0"/>
              <a:t>started</a:t>
            </a:r>
            <a:endParaRPr lang="en-US" sz="1200" dirty="0"/>
          </a:p>
        </p:txBody>
      </p:sp>
      <p:sp>
        <p:nvSpPr>
          <p:cNvPr id="13" name="TextBox 12">
            <a:hlinkClick r:id="rId8" action="ppaction://hlinksldjump"/>
          </p:cNvPr>
          <p:cNvSpPr txBox="1"/>
          <p:nvPr/>
        </p:nvSpPr>
        <p:spPr>
          <a:xfrm>
            <a:off x="3673408" y="6192000"/>
            <a:ext cx="1988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8600" indent="0" algn="ctr">
              <a:buNone/>
            </a:pPr>
            <a:r>
              <a:rPr lang="en-US" sz="1200" dirty="0"/>
              <a:t>Characteristics of successful entrepreneurs</a:t>
            </a:r>
            <a:endParaRPr lang="en-GB" sz="1200" dirty="0"/>
          </a:p>
        </p:txBody>
      </p:sp>
      <p:sp>
        <p:nvSpPr>
          <p:cNvPr id="14" name="TextBox 13">
            <a:hlinkClick r:id="rId9" action="ppaction://hlinksldjump"/>
          </p:cNvPr>
          <p:cNvSpPr txBox="1"/>
          <p:nvPr/>
        </p:nvSpPr>
        <p:spPr>
          <a:xfrm>
            <a:off x="6530134" y="6192000"/>
            <a:ext cx="1988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8600" indent="0" algn="ctr">
              <a:buFont typeface="Arial" panose="020B0604020202020204" pitchFamily="34" charset="0"/>
              <a:buNone/>
            </a:pPr>
            <a:r>
              <a:rPr lang="en-US" sz="1200" dirty="0"/>
              <a:t>Rewarding enterprise</a:t>
            </a:r>
            <a:endParaRPr lang="en-GB" sz="1200" dirty="0"/>
          </a:p>
        </p:txBody>
      </p:sp>
      <p:sp>
        <p:nvSpPr>
          <p:cNvPr id="16" name="TextBox 15">
            <a:hlinkClick r:id="rId10" action="ppaction://hlinksldjump"/>
          </p:cNvPr>
          <p:cNvSpPr txBox="1"/>
          <p:nvPr/>
        </p:nvSpPr>
        <p:spPr>
          <a:xfrm>
            <a:off x="9386861" y="6192000"/>
            <a:ext cx="1988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8600" indent="0" algn="ctr">
              <a:buNone/>
            </a:pPr>
            <a:r>
              <a:rPr lang="en-US" sz="1200" dirty="0"/>
              <a:t>Drawbacks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498265535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214D8-A3E1-4F34-BA4F-B3B78CB4D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024" y="614401"/>
            <a:ext cx="10515600" cy="1325563"/>
          </a:xfrm>
        </p:spPr>
        <p:txBody>
          <a:bodyPr/>
          <a:lstStyle/>
          <a:p>
            <a:r>
              <a:rPr lang="en-US" sz="3600" dirty="0"/>
              <a:t>Critical characteristics</a:t>
            </a:r>
            <a:endParaRPr lang="en-GB" dirty="0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A08160AE-FE3F-4A45-A865-D2827400D3D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70481778"/>
              </p:ext>
            </p:extLst>
          </p:nvPr>
        </p:nvGraphicFramePr>
        <p:xfrm>
          <a:off x="5671814" y="614401"/>
          <a:ext cx="6983570" cy="52357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Content Placeholder 13">
            <a:extLst>
              <a:ext uri="{FF2B5EF4-FFF2-40B4-BE49-F238E27FC236}">
                <a16:creationId xmlns:a16="http://schemas.microsoft.com/office/drawing/2014/main" id="{F76912C6-0D5A-4E97-87C9-060333E7403E}"/>
              </a:ext>
            </a:extLst>
          </p:cNvPr>
          <p:cNvSpPr txBox="1">
            <a:spLocks/>
          </p:cNvSpPr>
          <p:nvPr/>
        </p:nvSpPr>
        <p:spPr>
          <a:xfrm>
            <a:off x="374402" y="1382400"/>
            <a:ext cx="5883733" cy="16242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00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1800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77400" indent="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/>
              <a:t>Do you have the characteristics to become a successful entrepreneur? </a:t>
            </a:r>
          </a:p>
          <a:p>
            <a:r>
              <a:rPr lang="en-GB" sz="2000" dirty="0"/>
              <a:t>Rate yourself on each of the characteristics in the spider diagram! </a:t>
            </a:r>
          </a:p>
        </p:txBody>
      </p:sp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02E64EEA-3C77-4009-A404-70D40BF31F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8158585"/>
              </p:ext>
            </p:extLst>
          </p:nvPr>
        </p:nvGraphicFramePr>
        <p:xfrm>
          <a:off x="479425" y="3645059"/>
          <a:ext cx="6050728" cy="2973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4" name="TextBox 13">
            <a:hlinkClick r:id="rId13" action="ppaction://hlinksldjump"/>
          </p:cNvPr>
          <p:cNvSpPr txBox="1"/>
          <p:nvPr/>
        </p:nvSpPr>
        <p:spPr>
          <a:xfrm>
            <a:off x="816682" y="6192000"/>
            <a:ext cx="1988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8600" indent="0" algn="ctr">
              <a:buNone/>
            </a:pPr>
            <a:r>
              <a:rPr lang="en-US" sz="1200" dirty="0"/>
              <a:t>Let’s get </a:t>
            </a:r>
            <a:r>
              <a:rPr lang="en-US" sz="1200" dirty="0" smtClean="0"/>
              <a:t>started</a:t>
            </a:r>
            <a:endParaRPr lang="en-US" sz="1200" dirty="0"/>
          </a:p>
        </p:txBody>
      </p:sp>
      <p:sp>
        <p:nvSpPr>
          <p:cNvPr id="15" name="TextBox 14">
            <a:hlinkClick r:id="rId14" action="ppaction://hlinksldjump"/>
          </p:cNvPr>
          <p:cNvSpPr txBox="1"/>
          <p:nvPr/>
        </p:nvSpPr>
        <p:spPr>
          <a:xfrm>
            <a:off x="3571316" y="6192000"/>
            <a:ext cx="21926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8600" indent="0" algn="ctr">
              <a:buNone/>
            </a:pPr>
            <a:r>
              <a:rPr lang="en-US" sz="1200" b="1" dirty="0"/>
              <a:t>Characteristics of successful entrepreneurs</a:t>
            </a:r>
            <a:endParaRPr lang="en-GB" sz="1200" b="1" dirty="0"/>
          </a:p>
        </p:txBody>
      </p:sp>
      <p:sp>
        <p:nvSpPr>
          <p:cNvPr id="18" name="TextBox 17">
            <a:hlinkClick r:id="rId15" action="ppaction://hlinksldjump"/>
          </p:cNvPr>
          <p:cNvSpPr txBox="1"/>
          <p:nvPr/>
        </p:nvSpPr>
        <p:spPr>
          <a:xfrm>
            <a:off x="6530134" y="6192000"/>
            <a:ext cx="1988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8600" indent="0" algn="ctr">
              <a:buFont typeface="Arial" panose="020B0604020202020204" pitchFamily="34" charset="0"/>
              <a:buNone/>
            </a:pPr>
            <a:r>
              <a:rPr lang="en-US" sz="1200" dirty="0"/>
              <a:t>Rewarding enterprise</a:t>
            </a:r>
            <a:endParaRPr lang="en-GB" sz="1200" dirty="0"/>
          </a:p>
        </p:txBody>
      </p:sp>
      <p:sp>
        <p:nvSpPr>
          <p:cNvPr id="19" name="TextBox 18">
            <a:hlinkClick r:id="rId16" action="ppaction://hlinksldjump"/>
          </p:cNvPr>
          <p:cNvSpPr txBox="1"/>
          <p:nvPr/>
        </p:nvSpPr>
        <p:spPr>
          <a:xfrm>
            <a:off x="9386861" y="6192000"/>
            <a:ext cx="1988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8600" indent="0" algn="ctr">
              <a:buNone/>
            </a:pPr>
            <a:r>
              <a:rPr lang="en-US" sz="1200" dirty="0"/>
              <a:t>Drawbacks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060623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9AE75344-CD71-4BF3-8E72-E0AAFCD45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023" y="582839"/>
            <a:ext cx="11306475" cy="792000"/>
          </a:xfrm>
        </p:spPr>
        <p:txBody>
          <a:bodyPr anchor="t">
            <a:normAutofit/>
          </a:bodyPr>
          <a:lstStyle/>
          <a:p>
            <a:r>
              <a:rPr lang="en-US" sz="3400" dirty="0"/>
              <a:t>Rewards for enterprise</a:t>
            </a:r>
          </a:p>
        </p:txBody>
      </p:sp>
      <p:sp>
        <p:nvSpPr>
          <p:cNvPr id="3" name="Freeform 2"/>
          <p:cNvSpPr/>
          <p:nvPr/>
        </p:nvSpPr>
        <p:spPr>
          <a:xfrm>
            <a:off x="467583" y="1424164"/>
            <a:ext cx="2700000" cy="961200"/>
          </a:xfrm>
          <a:custGeom>
            <a:avLst/>
            <a:gdLst>
              <a:gd name="connsiteX0" fmla="*/ 0 w 2522502"/>
              <a:gd name="connsiteY0" fmla="*/ 0 h 1009031"/>
              <a:gd name="connsiteX1" fmla="*/ 2522502 w 2522502"/>
              <a:gd name="connsiteY1" fmla="*/ 0 h 1009031"/>
              <a:gd name="connsiteX2" fmla="*/ 2522502 w 2522502"/>
              <a:gd name="connsiteY2" fmla="*/ 1009031 h 1009031"/>
              <a:gd name="connsiteX3" fmla="*/ 0 w 2522502"/>
              <a:gd name="connsiteY3" fmla="*/ 1009031 h 1009031"/>
              <a:gd name="connsiteX4" fmla="*/ 0 w 2522502"/>
              <a:gd name="connsiteY4" fmla="*/ 0 h 1009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2502" h="1009031">
                <a:moveTo>
                  <a:pt x="0" y="0"/>
                </a:moveTo>
                <a:lnTo>
                  <a:pt x="2522502" y="0"/>
                </a:lnTo>
                <a:lnTo>
                  <a:pt x="2522502" y="1009031"/>
                </a:lnTo>
                <a:lnTo>
                  <a:pt x="0" y="100903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81280" rIns="142240" bIns="81280" numCol="1" spcCol="1270" anchor="ctr" anchorCtr="0">
            <a:noAutofit/>
          </a:bodyPr>
          <a:lstStyle/>
          <a:p>
            <a:pPr lvl="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2000" b="1" kern="1200" dirty="0">
                <a:solidFill>
                  <a:schemeClr val="tx1"/>
                </a:solidFill>
              </a:rPr>
              <a:t>Financial</a:t>
            </a:r>
          </a:p>
        </p:txBody>
      </p:sp>
      <p:sp>
        <p:nvSpPr>
          <p:cNvPr id="4" name="Freeform 3"/>
          <p:cNvSpPr/>
          <p:nvPr/>
        </p:nvSpPr>
        <p:spPr>
          <a:xfrm>
            <a:off x="467583" y="2398979"/>
            <a:ext cx="2700000" cy="3600000"/>
          </a:xfrm>
          <a:custGeom>
            <a:avLst/>
            <a:gdLst>
              <a:gd name="connsiteX0" fmla="*/ 0 w 2522502"/>
              <a:gd name="connsiteY0" fmla="*/ 0 h 3423780"/>
              <a:gd name="connsiteX1" fmla="*/ 2522502 w 2522502"/>
              <a:gd name="connsiteY1" fmla="*/ 0 h 3423780"/>
              <a:gd name="connsiteX2" fmla="*/ 2522502 w 2522502"/>
              <a:gd name="connsiteY2" fmla="*/ 3423780 h 3423780"/>
              <a:gd name="connsiteX3" fmla="*/ 0 w 2522502"/>
              <a:gd name="connsiteY3" fmla="*/ 3423780 h 3423780"/>
              <a:gd name="connsiteX4" fmla="*/ 0 w 2522502"/>
              <a:gd name="connsiteY4" fmla="*/ 0 h 3423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2502" h="3423780">
                <a:moveTo>
                  <a:pt x="0" y="0"/>
                </a:moveTo>
                <a:lnTo>
                  <a:pt x="2522502" y="0"/>
                </a:lnTo>
                <a:lnTo>
                  <a:pt x="2522502" y="3423780"/>
                </a:lnTo>
                <a:lnTo>
                  <a:pt x="0" y="342378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6012" tIns="96012" rIns="128016" bIns="144018" numCol="1" spcCol="1270" anchor="t" anchorCtr="0">
            <a:noAutofit/>
          </a:bodyPr>
          <a:lstStyle/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ts val="1800"/>
              </a:spcAft>
              <a:buChar char="••"/>
            </a:pPr>
            <a:r>
              <a:rPr lang="en-GB" sz="1600" kern="1200" dirty="0"/>
              <a:t>Making a profit</a:t>
            </a:r>
          </a:p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ts val="1800"/>
              </a:spcAft>
              <a:buChar char="••"/>
            </a:pPr>
            <a:r>
              <a:rPr lang="en-GB" sz="1600" kern="1200" dirty="0"/>
              <a:t>Having enough money </a:t>
            </a:r>
            <a:r>
              <a:rPr lang="en-GB" sz="1600" kern="1200" dirty="0" smtClean="0"/>
              <a:t/>
            </a:r>
            <a:br>
              <a:rPr lang="en-GB" sz="1600" kern="1200" dirty="0" smtClean="0"/>
            </a:br>
            <a:r>
              <a:rPr lang="en-GB" sz="1600" kern="1200" dirty="0" smtClean="0"/>
              <a:t>to </a:t>
            </a:r>
            <a:r>
              <a:rPr lang="en-GB" sz="1600" kern="1200" dirty="0"/>
              <a:t>live off and to grow </a:t>
            </a:r>
            <a:r>
              <a:rPr lang="en-GB" sz="1600" kern="1200" dirty="0" smtClean="0"/>
              <a:t/>
            </a:r>
            <a:br>
              <a:rPr lang="en-GB" sz="1600" kern="1200" dirty="0" smtClean="0"/>
            </a:br>
            <a:r>
              <a:rPr lang="en-GB" sz="1600" kern="1200" dirty="0" smtClean="0"/>
              <a:t>the </a:t>
            </a:r>
            <a:r>
              <a:rPr lang="en-GB" sz="1600" kern="1200" dirty="0"/>
              <a:t>business</a:t>
            </a:r>
          </a:p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ts val="1800"/>
              </a:spcAft>
              <a:buChar char="••"/>
            </a:pPr>
            <a:r>
              <a:rPr lang="en-GB" sz="1600" kern="1200" dirty="0"/>
              <a:t>Becoming wealthy</a:t>
            </a:r>
          </a:p>
        </p:txBody>
      </p:sp>
      <p:sp>
        <p:nvSpPr>
          <p:cNvPr id="5" name="Freeform 4"/>
          <p:cNvSpPr/>
          <p:nvPr/>
        </p:nvSpPr>
        <p:spPr>
          <a:xfrm>
            <a:off x="3325319" y="1424165"/>
            <a:ext cx="2700000" cy="962114"/>
          </a:xfrm>
          <a:custGeom>
            <a:avLst/>
            <a:gdLst>
              <a:gd name="connsiteX0" fmla="*/ 0 w 3024354"/>
              <a:gd name="connsiteY0" fmla="*/ 0 h 1015761"/>
              <a:gd name="connsiteX1" fmla="*/ 3024354 w 3024354"/>
              <a:gd name="connsiteY1" fmla="*/ 0 h 1015761"/>
              <a:gd name="connsiteX2" fmla="*/ 3024354 w 3024354"/>
              <a:gd name="connsiteY2" fmla="*/ 1015761 h 1015761"/>
              <a:gd name="connsiteX3" fmla="*/ 0 w 3024354"/>
              <a:gd name="connsiteY3" fmla="*/ 1015761 h 1015761"/>
              <a:gd name="connsiteX4" fmla="*/ 0 w 3024354"/>
              <a:gd name="connsiteY4" fmla="*/ 0 h 101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24354" h="1015761">
                <a:moveTo>
                  <a:pt x="0" y="0"/>
                </a:moveTo>
                <a:lnTo>
                  <a:pt x="3024354" y="0"/>
                </a:lnTo>
                <a:lnTo>
                  <a:pt x="3024354" y="1015761"/>
                </a:lnTo>
                <a:lnTo>
                  <a:pt x="0" y="101576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81280" rIns="142240" bIns="81280" numCol="1" spcCol="1270" anchor="ctr" anchorCtr="0">
            <a:noAutofit/>
          </a:bodyPr>
          <a:lstStyle/>
          <a:p>
            <a:pPr lvl="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2000" b="1" kern="1200" dirty="0">
                <a:solidFill>
                  <a:schemeClr val="tx1"/>
                </a:solidFill>
              </a:rPr>
              <a:t>Independence</a:t>
            </a:r>
          </a:p>
        </p:txBody>
      </p:sp>
      <p:sp>
        <p:nvSpPr>
          <p:cNvPr id="7" name="Freeform 6"/>
          <p:cNvSpPr/>
          <p:nvPr/>
        </p:nvSpPr>
        <p:spPr>
          <a:xfrm>
            <a:off x="3325319" y="2398979"/>
            <a:ext cx="2700000" cy="3600000"/>
          </a:xfrm>
          <a:custGeom>
            <a:avLst/>
            <a:gdLst>
              <a:gd name="connsiteX0" fmla="*/ 0 w 2994790"/>
              <a:gd name="connsiteY0" fmla="*/ 0 h 3298254"/>
              <a:gd name="connsiteX1" fmla="*/ 2994790 w 2994790"/>
              <a:gd name="connsiteY1" fmla="*/ 0 h 3298254"/>
              <a:gd name="connsiteX2" fmla="*/ 2994790 w 2994790"/>
              <a:gd name="connsiteY2" fmla="*/ 3298254 h 3298254"/>
              <a:gd name="connsiteX3" fmla="*/ 0 w 2994790"/>
              <a:gd name="connsiteY3" fmla="*/ 3298254 h 3298254"/>
              <a:gd name="connsiteX4" fmla="*/ 0 w 2994790"/>
              <a:gd name="connsiteY4" fmla="*/ 0 h 3298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94790" h="3298254">
                <a:moveTo>
                  <a:pt x="0" y="0"/>
                </a:moveTo>
                <a:lnTo>
                  <a:pt x="2994790" y="0"/>
                </a:lnTo>
                <a:lnTo>
                  <a:pt x="2994790" y="3298254"/>
                </a:lnTo>
                <a:lnTo>
                  <a:pt x="0" y="329825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  <a:alpha val="90000"/>
            </a:schemeClr>
          </a:solidFill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6012" tIns="96012" rIns="128016" bIns="144018" numCol="1" spcCol="1270" anchor="t" anchorCtr="0">
            <a:noAutofit/>
          </a:bodyPr>
          <a:lstStyle/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har char="••"/>
            </a:pPr>
            <a:r>
              <a:rPr lang="en-GB" sz="1600" kern="1200" dirty="0"/>
              <a:t>Working for themselves</a:t>
            </a:r>
          </a:p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har char="••"/>
            </a:pPr>
            <a:r>
              <a:rPr lang="en-GB" sz="1600" kern="1200" dirty="0"/>
              <a:t>Ability to make their </a:t>
            </a:r>
            <a:r>
              <a:rPr lang="en-GB" sz="1600" kern="1200" dirty="0" smtClean="0"/>
              <a:t/>
            </a:r>
            <a:br>
              <a:rPr lang="en-GB" sz="1600" kern="1200" dirty="0" smtClean="0"/>
            </a:br>
            <a:r>
              <a:rPr lang="en-GB" sz="1600" kern="1200" dirty="0" smtClean="0"/>
              <a:t>own </a:t>
            </a:r>
            <a:r>
              <a:rPr lang="en-GB" sz="1600" kern="1200" dirty="0"/>
              <a:t>decisions</a:t>
            </a:r>
          </a:p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har char="••"/>
            </a:pPr>
            <a:r>
              <a:rPr lang="en-GB" sz="1600" kern="1200" dirty="0"/>
              <a:t>Responsibility for decisions</a:t>
            </a:r>
          </a:p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har char="••"/>
            </a:pPr>
            <a:r>
              <a:rPr lang="en-GB" sz="1600" kern="1200" dirty="0"/>
              <a:t>Flexibility </a:t>
            </a:r>
            <a:r>
              <a:rPr lang="en-GB" sz="1600" kern="1200" dirty="0" smtClean="0"/>
              <a:t/>
            </a:r>
            <a:br>
              <a:rPr lang="en-GB" sz="1600" kern="1200" dirty="0" smtClean="0"/>
            </a:br>
            <a:r>
              <a:rPr lang="en-GB" sz="1600" kern="1200" dirty="0" smtClean="0"/>
              <a:t>(</a:t>
            </a:r>
            <a:r>
              <a:rPr lang="en-GB" sz="1600" kern="1200" dirty="0"/>
              <a:t>e.g</a:t>
            </a:r>
            <a:r>
              <a:rPr lang="en-GB" sz="1600" kern="1200" dirty="0" smtClean="0"/>
              <a:t>. </a:t>
            </a:r>
            <a:r>
              <a:rPr lang="en-GB" sz="1600" kern="1200" dirty="0"/>
              <a:t>the schedule and nature of the business)</a:t>
            </a:r>
          </a:p>
        </p:txBody>
      </p:sp>
      <p:sp>
        <p:nvSpPr>
          <p:cNvPr id="8" name="Freeform 7"/>
          <p:cNvSpPr/>
          <p:nvPr/>
        </p:nvSpPr>
        <p:spPr>
          <a:xfrm>
            <a:off x="6183055" y="1424165"/>
            <a:ext cx="2700000" cy="962114"/>
          </a:xfrm>
          <a:custGeom>
            <a:avLst/>
            <a:gdLst>
              <a:gd name="connsiteX0" fmla="*/ 0 w 2522502"/>
              <a:gd name="connsiteY0" fmla="*/ 0 h 1009071"/>
              <a:gd name="connsiteX1" fmla="*/ 2522502 w 2522502"/>
              <a:gd name="connsiteY1" fmla="*/ 0 h 1009071"/>
              <a:gd name="connsiteX2" fmla="*/ 2522502 w 2522502"/>
              <a:gd name="connsiteY2" fmla="*/ 1009071 h 1009071"/>
              <a:gd name="connsiteX3" fmla="*/ 0 w 2522502"/>
              <a:gd name="connsiteY3" fmla="*/ 1009071 h 1009071"/>
              <a:gd name="connsiteX4" fmla="*/ 0 w 2522502"/>
              <a:gd name="connsiteY4" fmla="*/ 0 h 1009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2502" h="1009071">
                <a:moveTo>
                  <a:pt x="0" y="0"/>
                </a:moveTo>
                <a:lnTo>
                  <a:pt x="2522502" y="0"/>
                </a:lnTo>
                <a:lnTo>
                  <a:pt x="2522502" y="1009071"/>
                </a:lnTo>
                <a:lnTo>
                  <a:pt x="0" y="100907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81280" rIns="142240" bIns="81280" numCol="1" spcCol="1270" anchor="ctr" anchorCtr="0">
            <a:noAutofit/>
          </a:bodyPr>
          <a:lstStyle/>
          <a:p>
            <a:pPr lvl="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2000" b="1" kern="1200" dirty="0">
                <a:solidFill>
                  <a:schemeClr val="tx1"/>
                </a:solidFill>
              </a:rPr>
              <a:t>Self-satisfaction</a:t>
            </a:r>
          </a:p>
        </p:txBody>
      </p:sp>
      <p:sp>
        <p:nvSpPr>
          <p:cNvPr id="12" name="Freeform 11"/>
          <p:cNvSpPr/>
          <p:nvPr/>
        </p:nvSpPr>
        <p:spPr>
          <a:xfrm>
            <a:off x="6183055" y="2398979"/>
            <a:ext cx="2700000" cy="3600000"/>
          </a:xfrm>
          <a:custGeom>
            <a:avLst/>
            <a:gdLst>
              <a:gd name="connsiteX0" fmla="*/ 0 w 2522502"/>
              <a:gd name="connsiteY0" fmla="*/ 0 h 3296790"/>
              <a:gd name="connsiteX1" fmla="*/ 2522502 w 2522502"/>
              <a:gd name="connsiteY1" fmla="*/ 0 h 3296790"/>
              <a:gd name="connsiteX2" fmla="*/ 2522502 w 2522502"/>
              <a:gd name="connsiteY2" fmla="*/ 3296790 h 3296790"/>
              <a:gd name="connsiteX3" fmla="*/ 0 w 2522502"/>
              <a:gd name="connsiteY3" fmla="*/ 3296790 h 3296790"/>
              <a:gd name="connsiteX4" fmla="*/ 0 w 2522502"/>
              <a:gd name="connsiteY4" fmla="*/ 0 h 3296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2502" h="3296790">
                <a:moveTo>
                  <a:pt x="0" y="0"/>
                </a:moveTo>
                <a:lnTo>
                  <a:pt x="2522502" y="0"/>
                </a:lnTo>
                <a:lnTo>
                  <a:pt x="2522502" y="3296790"/>
                </a:lnTo>
                <a:lnTo>
                  <a:pt x="0" y="329679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90000"/>
            </a:schemeClr>
          </a:solidFill>
          <a:ln>
            <a:solidFill>
              <a:schemeClr val="accent4">
                <a:lumMod val="20000"/>
                <a:lumOff val="80000"/>
                <a:alpha val="90000"/>
              </a:schemeClr>
            </a:solidFill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5344" tIns="85344" rIns="113792" bIns="128016" numCol="1" spcCol="1270" anchor="t" anchorCtr="0">
            <a:noAutofit/>
          </a:bodyPr>
          <a:lstStyle/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har char="••"/>
            </a:pPr>
            <a:r>
              <a:rPr lang="en-GB" sz="1600" kern="1200" dirty="0"/>
              <a:t>Having a sense </a:t>
            </a:r>
            <a:r>
              <a:rPr lang="en-GB" sz="1600" kern="1200" dirty="0" smtClean="0"/>
              <a:t/>
            </a:r>
            <a:br>
              <a:rPr lang="en-GB" sz="1600" kern="1200" dirty="0" smtClean="0"/>
            </a:br>
            <a:r>
              <a:rPr lang="en-GB" sz="1600" kern="1200" dirty="0" smtClean="0"/>
              <a:t>of </a:t>
            </a:r>
            <a:r>
              <a:rPr lang="en-GB" sz="1600" kern="12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Arial"/>
              </a:rPr>
              <a:t>achievement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har char="••"/>
            </a:pPr>
            <a:r>
              <a:rPr lang="en-GB" sz="1600" kern="1200" dirty="0"/>
              <a:t>Receiving positive customer feedback </a:t>
            </a:r>
            <a:r>
              <a:rPr lang="en-GB" sz="1600" kern="1200" dirty="0" smtClean="0"/>
              <a:t/>
            </a:r>
            <a:br>
              <a:rPr lang="en-GB" sz="1600" kern="1200" dirty="0" smtClean="0"/>
            </a:br>
            <a:r>
              <a:rPr lang="en-GB" sz="1600" kern="1200" dirty="0" smtClean="0"/>
              <a:t>if </a:t>
            </a:r>
            <a:r>
              <a:rPr lang="en-GB" sz="1600" kern="1200" dirty="0"/>
              <a:t>products meet </a:t>
            </a:r>
            <a:r>
              <a:rPr lang="en-GB" sz="1600" kern="1200" dirty="0" smtClean="0"/>
              <a:t/>
            </a:r>
            <a:br>
              <a:rPr lang="en-GB" sz="1600" kern="1200" dirty="0" smtClean="0"/>
            </a:br>
            <a:r>
              <a:rPr lang="en-GB" sz="1600" kern="1200" dirty="0" smtClean="0"/>
              <a:t>their </a:t>
            </a:r>
            <a:r>
              <a:rPr lang="en-GB" sz="1600" kern="1200" dirty="0"/>
              <a:t>needs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har char="••"/>
            </a:pPr>
            <a:r>
              <a:rPr lang="en-GB" sz="1600" kern="1200" dirty="0"/>
              <a:t>Growing the business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har char="••"/>
            </a:pPr>
            <a:r>
              <a:rPr lang="en-GB" sz="1600" kern="1200" dirty="0"/>
              <a:t>Winning awards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har char="••"/>
            </a:pPr>
            <a:r>
              <a:rPr lang="en-GB" sz="1600" kern="1200" dirty="0"/>
              <a:t>Satisfied and </a:t>
            </a:r>
            <a:r>
              <a:rPr lang="en-GB" sz="1600" kern="1200" dirty="0" smtClean="0"/>
              <a:t/>
            </a:r>
            <a:br>
              <a:rPr lang="en-GB" sz="1600" kern="1200" dirty="0" smtClean="0"/>
            </a:br>
            <a:r>
              <a:rPr lang="en-GB" sz="1600" kern="1200" dirty="0" smtClean="0"/>
              <a:t>loyal </a:t>
            </a:r>
            <a:r>
              <a:rPr lang="en-GB" sz="1600" kern="1200" dirty="0"/>
              <a:t>customers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har char="••"/>
            </a:pPr>
            <a:r>
              <a:rPr lang="en-GB" sz="1600" kern="1200" dirty="0"/>
              <a:t>Gaining the credit if the business is successful</a:t>
            </a:r>
          </a:p>
        </p:txBody>
      </p:sp>
      <p:sp>
        <p:nvSpPr>
          <p:cNvPr id="13" name="Freeform 12"/>
          <p:cNvSpPr/>
          <p:nvPr/>
        </p:nvSpPr>
        <p:spPr>
          <a:xfrm>
            <a:off x="9040792" y="1424165"/>
            <a:ext cx="2700000" cy="962114"/>
          </a:xfrm>
          <a:custGeom>
            <a:avLst/>
            <a:gdLst>
              <a:gd name="connsiteX0" fmla="*/ 0 w 2520038"/>
              <a:gd name="connsiteY0" fmla="*/ 0 h 1009061"/>
              <a:gd name="connsiteX1" fmla="*/ 2520038 w 2520038"/>
              <a:gd name="connsiteY1" fmla="*/ 0 h 1009061"/>
              <a:gd name="connsiteX2" fmla="*/ 2520038 w 2520038"/>
              <a:gd name="connsiteY2" fmla="*/ 1009061 h 1009061"/>
              <a:gd name="connsiteX3" fmla="*/ 0 w 2520038"/>
              <a:gd name="connsiteY3" fmla="*/ 1009061 h 1009061"/>
              <a:gd name="connsiteX4" fmla="*/ 0 w 2520038"/>
              <a:gd name="connsiteY4" fmla="*/ 0 h 1009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0038" h="1009061">
                <a:moveTo>
                  <a:pt x="0" y="0"/>
                </a:moveTo>
                <a:lnTo>
                  <a:pt x="2520038" y="0"/>
                </a:lnTo>
                <a:lnTo>
                  <a:pt x="2520038" y="1009061"/>
                </a:lnTo>
                <a:lnTo>
                  <a:pt x="0" y="1009061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2240" tIns="81280" rIns="142240" bIns="81280" numCol="1" spcCol="1270" anchor="ctr" anchorCtr="0">
            <a:noAutofit/>
          </a:bodyPr>
          <a:lstStyle/>
          <a:p>
            <a:pPr lvl="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2000" b="1" kern="1200" dirty="0">
                <a:solidFill>
                  <a:schemeClr val="tx1"/>
                </a:solidFill>
              </a:rPr>
              <a:t>Making a </a:t>
            </a:r>
            <a:r>
              <a:rPr lang="en-GB" sz="2000" b="1" kern="1200" dirty="0" smtClean="0">
                <a:solidFill>
                  <a:schemeClr val="tx1"/>
                </a:solidFill>
              </a:rPr>
              <a:t>difference/change</a:t>
            </a:r>
            <a:endParaRPr lang="en-GB" sz="2000" b="1" kern="1200" dirty="0">
              <a:solidFill>
                <a:schemeClr val="tx1"/>
              </a:solidFill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9040792" y="2398979"/>
            <a:ext cx="2700000" cy="3600000"/>
          </a:xfrm>
          <a:custGeom>
            <a:avLst/>
            <a:gdLst>
              <a:gd name="connsiteX0" fmla="*/ 0 w 2520038"/>
              <a:gd name="connsiteY0" fmla="*/ 0 h 3329150"/>
              <a:gd name="connsiteX1" fmla="*/ 2520038 w 2520038"/>
              <a:gd name="connsiteY1" fmla="*/ 0 h 3329150"/>
              <a:gd name="connsiteX2" fmla="*/ 2520038 w 2520038"/>
              <a:gd name="connsiteY2" fmla="*/ 3329150 h 3329150"/>
              <a:gd name="connsiteX3" fmla="*/ 0 w 2520038"/>
              <a:gd name="connsiteY3" fmla="*/ 3329150 h 3329150"/>
              <a:gd name="connsiteX4" fmla="*/ 0 w 2520038"/>
              <a:gd name="connsiteY4" fmla="*/ 0 h 332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0038" h="3329150">
                <a:moveTo>
                  <a:pt x="0" y="0"/>
                </a:moveTo>
                <a:lnTo>
                  <a:pt x="2520038" y="0"/>
                </a:lnTo>
                <a:lnTo>
                  <a:pt x="2520038" y="3329150"/>
                </a:lnTo>
                <a:lnTo>
                  <a:pt x="0" y="332915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90000"/>
            </a:schemeClr>
          </a:solidFill>
          <a:ln>
            <a:solidFill>
              <a:schemeClr val="tx2">
                <a:lumMod val="40000"/>
                <a:lumOff val="60000"/>
                <a:alpha val="9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6012" tIns="96012" rIns="128016" bIns="144018" numCol="1" spcCol="1270" anchor="t" anchorCtr="0">
            <a:noAutofit/>
          </a:bodyPr>
          <a:lstStyle/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ts val="1800"/>
              </a:spcAft>
              <a:buChar char="••"/>
            </a:pPr>
            <a:r>
              <a:rPr lang="en-GB" sz="1600" kern="1200" dirty="0"/>
              <a:t>Meeting a need that </a:t>
            </a:r>
            <a:r>
              <a:rPr lang="en-GB" sz="1600" kern="1200" dirty="0" smtClean="0"/>
              <a:t/>
            </a:r>
            <a:br>
              <a:rPr lang="en-GB" sz="1600" kern="1200" dirty="0" smtClean="0"/>
            </a:br>
            <a:r>
              <a:rPr lang="en-GB" sz="1600" kern="1200" dirty="0" smtClean="0"/>
              <a:t>was </a:t>
            </a:r>
            <a:r>
              <a:rPr lang="en-GB" sz="1600" kern="1200" dirty="0"/>
              <a:t>not previously met</a:t>
            </a:r>
          </a:p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ts val="1800"/>
              </a:spcAft>
              <a:buChar char="••"/>
            </a:pPr>
            <a:r>
              <a:rPr lang="en-GB" sz="1600" kern="1200" dirty="0"/>
              <a:t>Sustainability</a:t>
            </a:r>
          </a:p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ts val="1800"/>
              </a:spcAft>
              <a:buChar char="••"/>
            </a:pPr>
            <a:r>
              <a:rPr lang="en-GB" sz="1600" kern="1200" dirty="0"/>
              <a:t>Supporting young entrepreneurs </a:t>
            </a:r>
          </a:p>
        </p:txBody>
      </p:sp>
      <p:sp>
        <p:nvSpPr>
          <p:cNvPr id="16" name="TextBox 15">
            <a:hlinkClick r:id="rId3" action="ppaction://hlinksldjump"/>
          </p:cNvPr>
          <p:cNvSpPr txBox="1"/>
          <p:nvPr/>
        </p:nvSpPr>
        <p:spPr>
          <a:xfrm>
            <a:off x="816682" y="6192000"/>
            <a:ext cx="1988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8600" indent="0" algn="ctr">
              <a:buNone/>
            </a:pPr>
            <a:r>
              <a:rPr lang="en-US" sz="1200" dirty="0"/>
              <a:t>Let’s get </a:t>
            </a:r>
            <a:r>
              <a:rPr lang="en-US" sz="1200" dirty="0" smtClean="0"/>
              <a:t>started</a:t>
            </a:r>
            <a:endParaRPr lang="en-US" sz="1200" dirty="0"/>
          </a:p>
        </p:txBody>
      </p:sp>
      <p:sp>
        <p:nvSpPr>
          <p:cNvPr id="17" name="TextBox 16">
            <a:hlinkClick r:id="rId4" action="ppaction://hlinksldjump"/>
          </p:cNvPr>
          <p:cNvSpPr txBox="1"/>
          <p:nvPr/>
        </p:nvSpPr>
        <p:spPr>
          <a:xfrm>
            <a:off x="3673410" y="6192000"/>
            <a:ext cx="19884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8600" indent="0" algn="ctr">
              <a:buNone/>
            </a:pPr>
            <a:r>
              <a:rPr lang="en-US" sz="1200" dirty="0"/>
              <a:t>Characteristics of successful entrepreneurs</a:t>
            </a:r>
            <a:endParaRPr lang="en-GB" sz="1200" dirty="0"/>
          </a:p>
        </p:txBody>
      </p:sp>
      <p:sp>
        <p:nvSpPr>
          <p:cNvPr id="18" name="TextBox 17">
            <a:hlinkClick r:id="rId5" action="ppaction://hlinksldjump"/>
          </p:cNvPr>
          <p:cNvSpPr txBox="1"/>
          <p:nvPr/>
        </p:nvSpPr>
        <p:spPr>
          <a:xfrm>
            <a:off x="6530134" y="6192000"/>
            <a:ext cx="1988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8600" indent="0" algn="ctr">
              <a:buFont typeface="Arial" panose="020B0604020202020204" pitchFamily="34" charset="0"/>
              <a:buNone/>
            </a:pPr>
            <a:r>
              <a:rPr lang="en-US" sz="1200" b="1" dirty="0"/>
              <a:t>Rewarding enterprise</a:t>
            </a:r>
            <a:endParaRPr lang="en-GB" sz="1200" b="1" dirty="0"/>
          </a:p>
        </p:txBody>
      </p:sp>
      <p:sp>
        <p:nvSpPr>
          <p:cNvPr id="19" name="TextBox 18">
            <a:hlinkClick r:id="rId6" action="ppaction://hlinksldjump"/>
          </p:cNvPr>
          <p:cNvSpPr txBox="1"/>
          <p:nvPr/>
        </p:nvSpPr>
        <p:spPr>
          <a:xfrm>
            <a:off x="9386861" y="6192000"/>
            <a:ext cx="1988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8600" indent="0" algn="ctr">
              <a:buNone/>
            </a:pPr>
            <a:r>
              <a:rPr lang="en-US" sz="1200" dirty="0"/>
              <a:t>Drawbacks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988862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1BB51-75EE-1D49-AF7B-A1C1AB13A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024" y="583200"/>
            <a:ext cx="6287247" cy="675731"/>
          </a:xfrm>
        </p:spPr>
        <p:txBody>
          <a:bodyPr anchor="t">
            <a:normAutofit/>
          </a:bodyPr>
          <a:lstStyle/>
          <a:p>
            <a:r>
              <a:rPr lang="en-US" sz="3400" dirty="0"/>
              <a:t>Drawbacks to </a:t>
            </a:r>
            <a:r>
              <a:rPr lang="en-US" sz="3400" dirty="0" smtClean="0"/>
              <a:t>risk-taking</a:t>
            </a:r>
            <a:endParaRPr lang="en-US" sz="3400" dirty="0"/>
          </a:p>
        </p:txBody>
      </p:sp>
      <p:graphicFrame>
        <p:nvGraphicFramePr>
          <p:cNvPr id="31" name="Table 30" title="Check point: Two types of research">
            <a:extLst>
              <a:ext uri="{FF2B5EF4-FFF2-40B4-BE49-F238E27FC236}">
                <a16:creationId xmlns:a16="http://schemas.microsoft.com/office/drawing/2014/main" id="{BD932472-4080-E447-8086-A49E4E4360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235297"/>
              </p:ext>
            </p:extLst>
          </p:nvPr>
        </p:nvGraphicFramePr>
        <p:xfrm>
          <a:off x="508788" y="1596330"/>
          <a:ext cx="11265172" cy="400898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30537">
                  <a:extLst>
                    <a:ext uri="{9D8B030D-6E8A-4147-A177-3AD203B41FA5}">
                      <a16:colId xmlns:a16="http://schemas.microsoft.com/office/drawing/2014/main" val="2027541178"/>
                    </a:ext>
                  </a:extLst>
                </a:gridCol>
                <a:gridCol w="4975875">
                  <a:extLst>
                    <a:ext uri="{9D8B030D-6E8A-4147-A177-3AD203B41FA5}">
                      <a16:colId xmlns:a16="http://schemas.microsoft.com/office/drawing/2014/main" val="1594926889"/>
                    </a:ext>
                  </a:extLst>
                </a:gridCol>
                <a:gridCol w="4458760">
                  <a:extLst>
                    <a:ext uri="{9D8B030D-6E8A-4147-A177-3AD203B41FA5}">
                      <a16:colId xmlns:a16="http://schemas.microsoft.com/office/drawing/2014/main" val="3793978253"/>
                    </a:ext>
                  </a:extLst>
                </a:gridCol>
              </a:tblGrid>
              <a:tr h="5813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Drawbacks to 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risk-taking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Description of the drawback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Do you think this drawback is very common for new entrepreneurs?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Why/why not? 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013344"/>
                  </a:ext>
                </a:extLst>
              </a:tr>
              <a:tr h="1896276">
                <a:tc>
                  <a:txBody>
                    <a:bodyPr/>
                    <a:lstStyle/>
                    <a:p>
                      <a:r>
                        <a:rPr lang="en-US" sz="1600" dirty="0"/>
                        <a:t>Financial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the business is not financially viable, an entrepreneur may lose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money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used 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set </a:t>
                      </a: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up. </a:t>
                      </a:r>
                    </a:p>
                    <a:p>
                      <a:pPr marL="177800" indent="-17780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They may find themselves in debt. If they run out of money or do not make a profit they may end up owing money to lenders and suppliers. 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Very </a:t>
                      </a:r>
                      <a:r>
                        <a:rPr lang="en-US" sz="1600" dirty="0" smtClean="0"/>
                        <a:t>common. </a:t>
                      </a:r>
                      <a:endParaRPr lang="en-US" sz="1600" dirty="0"/>
                    </a:p>
                    <a:p>
                      <a:pPr marL="177800" indent="-17780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Some new entrepreneurs have never run </a:t>
                      </a:r>
                      <a:r>
                        <a:rPr lang="en-US" sz="1600" dirty="0" smtClean="0"/>
                        <a:t/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a </a:t>
                      </a:r>
                      <a:r>
                        <a:rPr lang="en-US" sz="1600" dirty="0"/>
                        <a:t>business before and lack financial skills and </a:t>
                      </a:r>
                      <a:r>
                        <a:rPr lang="en-US" sz="1600" dirty="0" smtClean="0"/>
                        <a:t>experience. </a:t>
                      </a:r>
                      <a:endParaRPr lang="en-US" sz="1600" dirty="0"/>
                    </a:p>
                    <a:p>
                      <a:pPr marL="177800" indent="-17780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They may have carried out limited or no market </a:t>
                      </a:r>
                      <a:r>
                        <a:rPr lang="en-US" sz="1600" dirty="0" smtClean="0"/>
                        <a:t>research. 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7112058"/>
                  </a:ext>
                </a:extLst>
              </a:tr>
              <a:tr h="47575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Health/well-being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245445"/>
                  </a:ext>
                </a:extLst>
              </a:tr>
              <a:tr h="47427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Work</a:t>
                      </a:r>
                      <a:r>
                        <a:rPr lang="en-GB" sz="1600" dirty="0" smtClean="0"/>
                        <a:t>–</a:t>
                      </a:r>
                      <a:r>
                        <a:rPr lang="en-US" sz="1600" dirty="0" smtClean="0"/>
                        <a:t>life </a:t>
                      </a:r>
                      <a:r>
                        <a:rPr lang="en-US" sz="1600" dirty="0"/>
                        <a:t>balance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156088"/>
                  </a:ext>
                </a:extLst>
              </a:tr>
              <a:tr h="581340">
                <a:tc>
                  <a:txBody>
                    <a:bodyPr/>
                    <a:lstStyle/>
                    <a:p>
                      <a:r>
                        <a:rPr lang="en-US" sz="1600" dirty="0"/>
                        <a:t>Personal relationships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4098130"/>
                  </a:ext>
                </a:extLst>
              </a:tr>
            </a:tbl>
          </a:graphicData>
        </a:graphic>
      </p:graphicFrame>
      <p:sp>
        <p:nvSpPr>
          <p:cNvPr id="12" name="Content Placeholder 14">
            <a:extLst>
              <a:ext uri="{FF2B5EF4-FFF2-40B4-BE49-F238E27FC236}">
                <a16:creationId xmlns:a16="http://schemas.microsoft.com/office/drawing/2014/main" id="{B4508160-8ED1-AD44-973B-E17B116FF5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7022" y="1158589"/>
            <a:ext cx="11647829" cy="519407"/>
          </a:xfrm>
        </p:spPr>
        <p:txBody>
          <a:bodyPr>
            <a:normAutofit/>
          </a:bodyPr>
          <a:lstStyle/>
          <a:p>
            <a:pPr marL="48600" indent="0">
              <a:buNone/>
            </a:pPr>
            <a:r>
              <a:rPr lang="en-US" sz="2000" dirty="0"/>
              <a:t>Think about each of the drawbacks and complete the table. </a:t>
            </a:r>
          </a:p>
        </p:txBody>
      </p:sp>
      <p:sp>
        <p:nvSpPr>
          <p:cNvPr id="10" name="TextBox 9">
            <a:hlinkClick r:id="rId3" action="ppaction://hlinksldjump"/>
          </p:cNvPr>
          <p:cNvSpPr txBox="1"/>
          <p:nvPr/>
        </p:nvSpPr>
        <p:spPr>
          <a:xfrm>
            <a:off x="816682" y="6192000"/>
            <a:ext cx="1988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8600" indent="0" algn="ctr">
              <a:buNone/>
            </a:pPr>
            <a:r>
              <a:rPr lang="en-US" sz="1200" dirty="0"/>
              <a:t>Let’s get </a:t>
            </a:r>
            <a:r>
              <a:rPr lang="en-US" sz="1200" dirty="0" smtClean="0"/>
              <a:t>started</a:t>
            </a:r>
            <a:endParaRPr lang="en-US" sz="1200" dirty="0"/>
          </a:p>
        </p:txBody>
      </p:sp>
      <p:sp>
        <p:nvSpPr>
          <p:cNvPr id="11" name="TextBox 10">
            <a:hlinkClick r:id="rId4" action="ppaction://hlinksldjump"/>
          </p:cNvPr>
          <p:cNvSpPr txBox="1"/>
          <p:nvPr/>
        </p:nvSpPr>
        <p:spPr>
          <a:xfrm>
            <a:off x="3673410" y="6192000"/>
            <a:ext cx="19884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8600" indent="0" algn="ctr">
              <a:buNone/>
            </a:pPr>
            <a:r>
              <a:rPr lang="en-US" sz="1200" dirty="0"/>
              <a:t>Characteristics of successful entrepreneurs</a:t>
            </a:r>
            <a:endParaRPr lang="en-GB" sz="1200" dirty="0"/>
          </a:p>
        </p:txBody>
      </p:sp>
      <p:sp>
        <p:nvSpPr>
          <p:cNvPr id="13" name="TextBox 12">
            <a:hlinkClick r:id="rId5" action="ppaction://hlinksldjump"/>
          </p:cNvPr>
          <p:cNvSpPr txBox="1"/>
          <p:nvPr/>
        </p:nvSpPr>
        <p:spPr>
          <a:xfrm>
            <a:off x="6530134" y="6192000"/>
            <a:ext cx="1988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8600" indent="0" algn="ctr">
              <a:buFont typeface="Arial" panose="020B0604020202020204" pitchFamily="34" charset="0"/>
              <a:buNone/>
            </a:pPr>
            <a:r>
              <a:rPr lang="en-US" sz="1200" dirty="0"/>
              <a:t>Rewarding enterprise</a:t>
            </a:r>
            <a:endParaRPr lang="en-GB" sz="1200" dirty="0"/>
          </a:p>
        </p:txBody>
      </p:sp>
      <p:sp>
        <p:nvSpPr>
          <p:cNvPr id="18" name="TextBox 17">
            <a:hlinkClick r:id="rId6" action="ppaction://hlinksldjump"/>
          </p:cNvPr>
          <p:cNvSpPr txBox="1"/>
          <p:nvPr/>
        </p:nvSpPr>
        <p:spPr>
          <a:xfrm>
            <a:off x="9386861" y="6192000"/>
            <a:ext cx="1988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8600" indent="0" algn="ctr">
              <a:buNone/>
            </a:pPr>
            <a:r>
              <a:rPr lang="en-US" sz="1200" b="1" dirty="0"/>
              <a:t>Drawbacks</a:t>
            </a:r>
            <a:endParaRPr lang="en-GB" sz="1200" b="1" dirty="0"/>
          </a:p>
        </p:txBody>
      </p:sp>
    </p:spTree>
    <p:extLst>
      <p:ext uri="{BB962C8B-B14F-4D97-AF65-F5344CB8AC3E}">
        <p14:creationId xmlns:p14="http://schemas.microsoft.com/office/powerpoint/2010/main" val="1889044874"/>
      </p:ext>
    </p:extLst>
  </p:cSld>
  <p:clrMapOvr>
    <a:masterClrMapping/>
  </p:clrMapOvr>
</p:sld>
</file>

<file path=ppt/theme/theme1.xml><?xml version="1.0" encoding="utf-8"?>
<a:theme xmlns:a="http://schemas.openxmlformats.org/drawingml/2006/main" name="CUP Cam Nats - Title Slides">
  <a:themeElements>
    <a:clrScheme name="CUP Cam Nats 1">
      <a:dk1>
        <a:srgbClr val="000000"/>
      </a:dk1>
      <a:lt1>
        <a:srgbClr val="FFFFFF"/>
      </a:lt1>
      <a:dk2>
        <a:srgbClr val="58679B"/>
      </a:dk2>
      <a:lt2>
        <a:srgbClr val="E7E6E6"/>
      </a:lt2>
      <a:accent1>
        <a:srgbClr val="7D5693"/>
      </a:accent1>
      <a:accent2>
        <a:srgbClr val="457680"/>
      </a:accent2>
      <a:accent3>
        <a:srgbClr val="253A75"/>
      </a:accent3>
      <a:accent4>
        <a:srgbClr val="148442"/>
      </a:accent4>
      <a:accent5>
        <a:srgbClr val="AE224D"/>
      </a:accent5>
      <a:accent6>
        <a:srgbClr val="982067"/>
      </a:accent6>
      <a:hlink>
        <a:srgbClr val="7D5693"/>
      </a:hlink>
      <a:folHlink>
        <a:srgbClr val="C24D2C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UP Cam Nats" id="{2CFD5E1B-E97D-C846-874B-98DFFD02F1E6}" vid="{F48B4E79-D4D0-5243-A8B6-80B29C073D93}"/>
    </a:ext>
  </a:extLst>
</a:theme>
</file>

<file path=ppt/theme/theme2.xml><?xml version="1.0" encoding="utf-8"?>
<a:theme xmlns:a="http://schemas.openxmlformats.org/drawingml/2006/main" name="CUP Cam Nats - Content Slides">
  <a:themeElements>
    <a:clrScheme name="CUP Cam Nats 1">
      <a:dk1>
        <a:srgbClr val="000000"/>
      </a:dk1>
      <a:lt1>
        <a:srgbClr val="FFFFFF"/>
      </a:lt1>
      <a:dk2>
        <a:srgbClr val="58679B"/>
      </a:dk2>
      <a:lt2>
        <a:srgbClr val="E7E6E6"/>
      </a:lt2>
      <a:accent1>
        <a:srgbClr val="7D5693"/>
      </a:accent1>
      <a:accent2>
        <a:srgbClr val="457680"/>
      </a:accent2>
      <a:accent3>
        <a:srgbClr val="253A75"/>
      </a:accent3>
      <a:accent4>
        <a:srgbClr val="148442"/>
      </a:accent4>
      <a:accent5>
        <a:srgbClr val="AE224D"/>
      </a:accent5>
      <a:accent6>
        <a:srgbClr val="982067"/>
      </a:accent6>
      <a:hlink>
        <a:srgbClr val="7D5693"/>
      </a:hlink>
      <a:folHlink>
        <a:srgbClr val="C24D2C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UP Cam Nats" id="{2CFD5E1B-E97D-C846-874B-98DFFD02F1E6}" vid="{F48B4E79-D4D0-5243-A8B6-80B29C073D93}"/>
    </a:ext>
  </a:extLst>
</a:theme>
</file>

<file path=ppt/theme/theme3.xml><?xml version="1.0" encoding="utf-8"?>
<a:theme xmlns:a="http://schemas.openxmlformats.org/drawingml/2006/main" name="1_CUP Cam Nats - Content Slides">
  <a:themeElements>
    <a:clrScheme name="CUP Cam Nats 1">
      <a:dk1>
        <a:srgbClr val="000000"/>
      </a:dk1>
      <a:lt1>
        <a:srgbClr val="FFFFFF"/>
      </a:lt1>
      <a:dk2>
        <a:srgbClr val="58679B"/>
      </a:dk2>
      <a:lt2>
        <a:srgbClr val="E7E6E6"/>
      </a:lt2>
      <a:accent1>
        <a:srgbClr val="7D5693"/>
      </a:accent1>
      <a:accent2>
        <a:srgbClr val="457680"/>
      </a:accent2>
      <a:accent3>
        <a:srgbClr val="253A75"/>
      </a:accent3>
      <a:accent4>
        <a:srgbClr val="148442"/>
      </a:accent4>
      <a:accent5>
        <a:srgbClr val="AE224D"/>
      </a:accent5>
      <a:accent6>
        <a:srgbClr val="982067"/>
      </a:accent6>
      <a:hlink>
        <a:srgbClr val="7D5693"/>
      </a:hlink>
      <a:folHlink>
        <a:srgbClr val="C24D2C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UP Cam Nats" id="{2CFD5E1B-E97D-C846-874B-98DFFD02F1E6}" vid="{F48B4E79-D4D0-5243-A8B6-80B29C073D93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0F3B797-A69D-4BC1-A9FD-E797D2AEE446}"/>
</file>

<file path=customXml/itemProps2.xml><?xml version="1.0" encoding="utf-8"?>
<ds:datastoreItem xmlns:ds="http://schemas.openxmlformats.org/officeDocument/2006/customXml" ds:itemID="{7C9B41BA-BD2D-45B5-A397-95CB3CE45D6C}">
  <ds:schemaRefs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6809f1fa-052d-4fde-b339-4244025700b2"/>
    <ds:schemaRef ds:uri="346c9564-2e3f-4b5d-b414-b0314b479462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47C3808-CFBE-4011-95AC-DD4AC5EDC30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CUP Cam Nats</Template>
  <TotalTime>1238</TotalTime>
  <Words>1082</Words>
  <Application>Microsoft Office PowerPoint</Application>
  <PresentationFormat>Widescreen</PresentationFormat>
  <Paragraphs>119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Avenir LT Std 35 Light</vt:lpstr>
      <vt:lpstr>Calibri</vt:lpstr>
      <vt:lpstr>Times New Roman</vt:lpstr>
      <vt:lpstr>CUP Cam Nats - Title Slides</vt:lpstr>
      <vt:lpstr>CUP Cam Nats - Content Slides</vt:lpstr>
      <vt:lpstr>1_CUP Cam Nats - Content Slides</vt:lpstr>
      <vt:lpstr>TA1: Characteristics, risk and reward for enterprise</vt:lpstr>
      <vt:lpstr>Quick-fire entrepreneurs</vt:lpstr>
      <vt:lpstr>Critical characteristics</vt:lpstr>
      <vt:lpstr>Rewards for enterprise</vt:lpstr>
      <vt:lpstr>Drawbacks to risk-taking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 Young</dc:creator>
  <cp:lastModifiedBy>Holmes, Lee</cp:lastModifiedBy>
  <cp:revision>271</cp:revision>
  <dcterms:created xsi:type="dcterms:W3CDTF">2021-03-10T09:20:53Z</dcterms:created>
  <dcterms:modified xsi:type="dcterms:W3CDTF">2022-12-16T13:46:53Z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