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906000" cy="6858000" type="A4"/>
  <p:notesSz cx="9874250"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115" d="100"/>
          <a:sy n="115" d="100"/>
        </p:scale>
        <p:origin x="10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7A539C-03B0-4859-8027-406A4E54B1FE}"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89019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7A539C-03B0-4859-8027-406A4E54B1FE}"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907525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7A539C-03B0-4859-8027-406A4E54B1FE}"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129366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7A539C-03B0-4859-8027-406A4E54B1FE}"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665422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7A539C-03B0-4859-8027-406A4E54B1FE}" type="datetimeFigureOut">
              <a:rPr lang="en-GB" smtClean="0"/>
              <a:t>15/12/2022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319055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87A539C-03B0-4859-8027-406A4E54B1FE}" type="datetimeFigureOut">
              <a:rPr lang="en-GB" smtClean="0"/>
              <a:t>15/12/2022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22091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87A539C-03B0-4859-8027-406A4E54B1FE}" type="datetimeFigureOut">
              <a:rPr lang="en-GB" smtClean="0"/>
              <a:t>15/12/2022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946710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87A539C-03B0-4859-8027-406A4E54B1FE}" type="datetimeFigureOut">
              <a:rPr lang="en-GB" smtClean="0"/>
              <a:t>15/12/2022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87612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7A539C-03B0-4859-8027-406A4E54B1FE}" type="datetimeFigureOut">
              <a:rPr lang="en-GB" smtClean="0"/>
              <a:t>15/12/2022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905931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7A539C-03B0-4859-8027-406A4E54B1FE}" type="datetimeFigureOut">
              <a:rPr lang="en-GB" smtClean="0"/>
              <a:t>15/12/2022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515206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7A539C-03B0-4859-8027-406A4E54B1FE}" type="datetimeFigureOut">
              <a:rPr lang="en-GB" smtClean="0"/>
              <a:t>15/12/2022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F2EACA-71BC-4C4F-A19E-83CAF8BACD3C}" type="slidenum">
              <a:rPr lang="en-GB" smtClean="0"/>
              <a:t>‹#›</a:t>
            </a:fld>
            <a:endParaRPr lang="en-GB"/>
          </a:p>
        </p:txBody>
      </p:sp>
    </p:spTree>
    <p:extLst>
      <p:ext uri="{BB962C8B-B14F-4D97-AF65-F5344CB8AC3E}">
        <p14:creationId xmlns:p14="http://schemas.microsoft.com/office/powerpoint/2010/main" val="3115401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7A539C-03B0-4859-8027-406A4E54B1FE}" type="datetimeFigureOut">
              <a:rPr lang="en-GB" smtClean="0"/>
              <a:t>15/12/2022</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F2EACA-71BC-4C4F-A19E-83CAF8BACD3C}" type="slidenum">
              <a:rPr lang="en-GB" smtClean="0"/>
              <a:t>‹#›</a:t>
            </a:fld>
            <a:endParaRPr lang="en-GB"/>
          </a:p>
        </p:txBody>
      </p:sp>
    </p:spTree>
    <p:extLst>
      <p:ext uri="{BB962C8B-B14F-4D97-AF65-F5344CB8AC3E}">
        <p14:creationId xmlns:p14="http://schemas.microsoft.com/office/powerpoint/2010/main" val="38473355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8043" y="104504"/>
            <a:ext cx="1273631" cy="2031325"/>
          </a:xfrm>
          <a:prstGeom prst="rect">
            <a:avLst/>
          </a:prstGeom>
          <a:noFill/>
          <a:ln>
            <a:solidFill>
              <a:schemeClr val="tx1"/>
            </a:solidFill>
          </a:ln>
        </p:spPr>
        <p:txBody>
          <a:bodyPr wrap="square" rtlCol="0">
            <a:spAutoFit/>
          </a:bodyPr>
          <a:lstStyle/>
          <a:p>
            <a:r>
              <a:rPr lang="en-GB" sz="1400" b="1" dirty="0" smtClean="0">
                <a:latin typeface="Consolas" panose="020B0609020204030204" pitchFamily="49" charset="0"/>
              </a:rPr>
              <a:t>How useful are sources A and B to an historian studying the Battle of the Somme?</a:t>
            </a:r>
            <a:endParaRPr lang="en-GB" sz="1400" b="1" dirty="0">
              <a:latin typeface="Consolas" panose="020B0609020204030204" pitchFamily="49" charset="0"/>
            </a:endParaRPr>
          </a:p>
        </p:txBody>
      </p:sp>
      <p:sp>
        <p:nvSpPr>
          <p:cNvPr id="5" name="Rectangle 4"/>
          <p:cNvSpPr/>
          <p:nvPr/>
        </p:nvSpPr>
        <p:spPr>
          <a:xfrm>
            <a:off x="215153" y="104504"/>
            <a:ext cx="3605730" cy="2644075"/>
          </a:xfrm>
          <a:prstGeom prst="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GB" sz="1050" b="0" i="1"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Source A:  </a:t>
            </a:r>
            <a:r>
              <a:rPr kumimoji="0" lang="en-GB" sz="1050" b="1" i="1"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Memoirs of George Copper, published in 1969.  Copper was a machine gunner for the British army during the Battle of the Somme. </a:t>
            </a:r>
            <a:endParaRPr kumimoji="0" lang="en-GB" sz="105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7000"/>
              </a:lnSpc>
              <a:spcBef>
                <a:spcPts val="0"/>
              </a:spcBef>
              <a:spcAft>
                <a:spcPts val="800"/>
              </a:spcAft>
              <a:buClrTx/>
              <a:buSzTx/>
              <a:buFontTx/>
              <a:buNone/>
              <a:tabLst/>
              <a:defRPr/>
            </a:pPr>
            <a:r>
              <a:rPr kumimoji="0" lang="en-GB" sz="105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The next morning (July 2nd) we gunners surveyed the dreadful scene in front of us......it became clear that the Germans always had a commanding view of No Man's Land. (The British) attack had been brutally repulsed. Hundreds of dead were strung out like wreckage washed up to a high water-mark. Quite as many died on the enemy wire as on the ground, like fish caught in the net. They hung there in grotesque postures. Some looked as if they were praying; they had died on their knees and the wire had prevented their fall. Machine gun fire had done its terrible work. </a:t>
            </a:r>
            <a:r>
              <a:rPr kumimoji="0" lang="en-GB" sz="11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 </a:t>
            </a:r>
          </a:p>
        </p:txBody>
      </p:sp>
      <p:sp>
        <p:nvSpPr>
          <p:cNvPr id="6" name="Rectangle 5"/>
          <p:cNvSpPr/>
          <p:nvPr/>
        </p:nvSpPr>
        <p:spPr>
          <a:xfrm>
            <a:off x="5368834" y="104505"/>
            <a:ext cx="4428309" cy="2644074"/>
          </a:xfrm>
          <a:prstGeom prst="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GB" sz="900" b="0" i="1"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Source B:  </a:t>
            </a:r>
            <a:r>
              <a:rPr kumimoji="0" lang="en-GB" sz="900" b="1" i="1"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Extracts from General Haig’s summary of the Battle of the Somme, 1916. </a:t>
            </a:r>
            <a:endPar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7000"/>
              </a:lnSpc>
              <a:spcBef>
                <a:spcPts val="0"/>
              </a:spcBef>
              <a:spcAft>
                <a:spcPts val="800"/>
              </a:spcAft>
              <a:buClrTx/>
              <a:buSzTx/>
              <a:buFontTx/>
              <a:buNone/>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The effect of the offensive on Germany may therefore be summed up as follows:</a:t>
            </a:r>
          </a:p>
          <a:p>
            <a:pPr marL="342900" marR="0" lvl="0" indent="-342900" defTabSz="914400" eaLnBrk="1" fontAlgn="auto" latinLnBrk="0" hangingPunct="1">
              <a:lnSpc>
                <a:spcPct val="107000"/>
              </a:lnSpc>
              <a:spcBef>
                <a:spcPts val="0"/>
              </a:spcBef>
              <a:spcAft>
                <a:spcPts val="0"/>
              </a:spcAft>
              <a:buClrTx/>
              <a:buSzTx/>
              <a:buFont typeface="+mj-lt"/>
              <a:buAutoNum type="alphaLcParenR"/>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Germany has had to draw troops from the whole extent of her Western from to meet the threats.</a:t>
            </a:r>
          </a:p>
          <a:p>
            <a:pPr marL="342900" marR="0" lvl="0" indent="-342900" defTabSz="914400" eaLnBrk="1" fontAlgn="auto" latinLnBrk="0" hangingPunct="1">
              <a:lnSpc>
                <a:spcPct val="107000"/>
              </a:lnSpc>
              <a:spcBef>
                <a:spcPts val="0"/>
              </a:spcBef>
              <a:spcAft>
                <a:spcPts val="0"/>
              </a:spcAft>
              <a:buClrTx/>
              <a:buSzTx/>
              <a:buFont typeface="+mj-lt"/>
              <a:buAutoNum type="alphaLcParenR"/>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She has been forced to employ defensive tactics through a strength in men per year exceeding that which she was able to employ in the offensive in Verdun.</a:t>
            </a:r>
          </a:p>
          <a:p>
            <a:pPr marL="342900" marR="0" lvl="0" indent="-342900" defTabSz="914400" eaLnBrk="1" fontAlgn="auto" latinLnBrk="0" hangingPunct="1">
              <a:lnSpc>
                <a:spcPct val="107000"/>
              </a:lnSpc>
              <a:spcBef>
                <a:spcPts val="0"/>
              </a:spcBef>
              <a:spcAft>
                <a:spcPts val="0"/>
              </a:spcAft>
              <a:buClrTx/>
              <a:buSzTx/>
              <a:buFont typeface="+mj-lt"/>
              <a:buAutoNum type="alphaLcParenR"/>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In spite of such reinforcements it has been possible for the Allies to maintain a superiority in numbers and guns in the battle.  </a:t>
            </a:r>
          </a:p>
          <a:p>
            <a:pPr marL="342900" marR="0" lvl="0" indent="-342900" defTabSz="914400" eaLnBrk="1" fontAlgn="auto" latinLnBrk="0" hangingPunct="1">
              <a:lnSpc>
                <a:spcPct val="107000"/>
              </a:lnSpc>
              <a:spcBef>
                <a:spcPts val="0"/>
              </a:spcBef>
              <a:spcAft>
                <a:spcPts val="0"/>
              </a:spcAft>
              <a:buClrTx/>
              <a:buSzTx/>
              <a:buFont typeface="+mj-lt"/>
              <a:buAutoNum type="alphaLcParenR"/>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Owing to the battle, Germany has been unable to move troops to meet the Russian offensive in the East.</a:t>
            </a:r>
          </a:p>
          <a:p>
            <a:pPr marL="342900" marR="0" lvl="0" indent="-342900" defTabSz="914400" eaLnBrk="1" fontAlgn="auto" latinLnBrk="0" hangingPunct="1">
              <a:lnSpc>
                <a:spcPct val="107000"/>
              </a:lnSpc>
              <a:spcBef>
                <a:spcPts val="0"/>
              </a:spcBef>
              <a:spcAft>
                <a:spcPts val="0"/>
              </a:spcAft>
              <a:buClrTx/>
              <a:buSzTx/>
              <a:buFont typeface="+mj-lt"/>
              <a:buAutoNum type="alphaLcParenR"/>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The German offensive on the Verdun front appears to be definitively postponed, if not entirely abandoned. </a:t>
            </a:r>
          </a:p>
          <a:p>
            <a:pPr marL="342900" marR="0" lvl="0" indent="-342900" defTabSz="914400" eaLnBrk="1" fontAlgn="auto" latinLnBrk="0" hangingPunct="1">
              <a:lnSpc>
                <a:spcPct val="107000"/>
              </a:lnSpc>
              <a:spcBef>
                <a:spcPts val="0"/>
              </a:spcBef>
              <a:spcAft>
                <a:spcPts val="0"/>
              </a:spcAft>
              <a:buClrTx/>
              <a:buSzTx/>
              <a:buFont typeface="+mj-lt"/>
              <a:buAutoNum type="alphaLcParenR"/>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Germany has exceeded losses far in excess of the drafts which she can make available to the front</a:t>
            </a:r>
          </a:p>
          <a:p>
            <a:pPr marL="342900" marR="0" lvl="0" indent="-342900" defTabSz="914400" eaLnBrk="1" fontAlgn="auto" latinLnBrk="0" hangingPunct="1">
              <a:lnSpc>
                <a:spcPct val="107000"/>
              </a:lnSpc>
              <a:spcBef>
                <a:spcPts val="0"/>
              </a:spcBef>
              <a:spcAft>
                <a:spcPts val="800"/>
              </a:spcAft>
              <a:buClrTx/>
              <a:buSzTx/>
              <a:buFont typeface="+mj-lt"/>
              <a:buAutoNum type="alphaLcParenR"/>
              <a:tabLst/>
              <a:defRPr/>
            </a:pPr>
            <a:r>
              <a:rPr kumimoji="0" lang="en-GB" sz="90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If the battle continues for another six weeks it appears probable that German losses will be more than she will be able to make good by the end of the year</a:t>
            </a:r>
            <a:r>
              <a:rPr kumimoji="0" lang="en-GB" sz="900" b="0" i="0" u="none" strike="noStrike" kern="0" cap="none" spc="0" normalizeH="0" baseline="0" noProof="0" dirty="0" smtClean="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a:t>
            </a:r>
            <a:r>
              <a:rPr kumimoji="0" lang="en-GB" sz="1050" b="0"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 </a:t>
            </a:r>
          </a:p>
        </p:txBody>
      </p:sp>
      <p:sp>
        <p:nvSpPr>
          <p:cNvPr id="7" name="TextBox 6"/>
          <p:cNvSpPr txBox="1"/>
          <p:nvPr/>
        </p:nvSpPr>
        <p:spPr>
          <a:xfrm>
            <a:off x="215153" y="2865792"/>
            <a:ext cx="3664516" cy="1754326"/>
          </a:xfrm>
          <a:prstGeom prst="rect">
            <a:avLst/>
          </a:prstGeom>
          <a:noFill/>
          <a:ln>
            <a:solidFill>
              <a:schemeClr val="tx1"/>
            </a:solidFill>
          </a:ln>
        </p:spPr>
        <p:txBody>
          <a:bodyPr wrap="square" rtlCol="0">
            <a:spAutoFit/>
          </a:bodyPr>
          <a:lstStyle/>
          <a:p>
            <a:r>
              <a:rPr lang="en-GB" sz="1200" b="1" dirty="0" smtClean="0"/>
              <a:t>Content</a:t>
            </a:r>
          </a:p>
          <a:p>
            <a:endParaRPr lang="en-GB" sz="1200" b="1" dirty="0"/>
          </a:p>
          <a:p>
            <a:endParaRPr lang="en-GB" sz="1200" b="1" dirty="0" smtClean="0"/>
          </a:p>
          <a:p>
            <a:endParaRPr lang="en-GB" sz="1200" b="1" dirty="0"/>
          </a:p>
          <a:p>
            <a:endParaRPr lang="en-GB" sz="1200" b="1" dirty="0" smtClean="0"/>
          </a:p>
          <a:p>
            <a:endParaRPr lang="en-GB" sz="1200" b="1" dirty="0"/>
          </a:p>
          <a:p>
            <a:endParaRPr lang="en-GB" sz="1200" b="1" dirty="0"/>
          </a:p>
          <a:p>
            <a:endParaRPr lang="en-GB" sz="1200" b="1" dirty="0" smtClean="0"/>
          </a:p>
          <a:p>
            <a:endParaRPr lang="en-GB" sz="1200" b="1" dirty="0"/>
          </a:p>
        </p:txBody>
      </p:sp>
      <p:sp>
        <p:nvSpPr>
          <p:cNvPr id="8" name="TextBox 7"/>
          <p:cNvSpPr txBox="1"/>
          <p:nvPr/>
        </p:nvSpPr>
        <p:spPr>
          <a:xfrm>
            <a:off x="5355772" y="2831630"/>
            <a:ext cx="4332770" cy="1754326"/>
          </a:xfrm>
          <a:prstGeom prst="rect">
            <a:avLst/>
          </a:prstGeom>
          <a:noFill/>
          <a:ln>
            <a:solidFill>
              <a:schemeClr val="tx1"/>
            </a:solidFill>
          </a:ln>
        </p:spPr>
        <p:txBody>
          <a:bodyPr wrap="square" rtlCol="0">
            <a:spAutoFit/>
          </a:bodyPr>
          <a:lstStyle/>
          <a:p>
            <a:r>
              <a:rPr lang="en-GB" sz="1200" b="1" dirty="0" smtClean="0"/>
              <a:t>Content</a:t>
            </a:r>
          </a:p>
          <a:p>
            <a:endParaRPr lang="en-GB" sz="1200" b="1" dirty="0" smtClean="0"/>
          </a:p>
          <a:p>
            <a:endParaRPr lang="en-GB" sz="1200" b="1" dirty="0"/>
          </a:p>
          <a:p>
            <a:endParaRPr lang="en-GB" sz="1200" b="1" dirty="0" smtClean="0"/>
          </a:p>
          <a:p>
            <a:endParaRPr lang="en-GB" sz="1200" b="1" dirty="0"/>
          </a:p>
          <a:p>
            <a:endParaRPr lang="en-GB" sz="1200" b="1" dirty="0" smtClean="0"/>
          </a:p>
          <a:p>
            <a:endParaRPr lang="en-GB" sz="1200" b="1" dirty="0"/>
          </a:p>
          <a:p>
            <a:endParaRPr lang="en-GB" sz="1200" b="1" dirty="0" smtClean="0"/>
          </a:p>
          <a:p>
            <a:endParaRPr lang="en-GB" sz="1200" b="1" dirty="0"/>
          </a:p>
        </p:txBody>
      </p:sp>
      <p:sp>
        <p:nvSpPr>
          <p:cNvPr id="9" name="TextBox 8"/>
          <p:cNvSpPr txBox="1"/>
          <p:nvPr/>
        </p:nvSpPr>
        <p:spPr>
          <a:xfrm>
            <a:off x="215153" y="4659725"/>
            <a:ext cx="3664514" cy="2123658"/>
          </a:xfrm>
          <a:prstGeom prst="rect">
            <a:avLst/>
          </a:prstGeom>
          <a:noFill/>
          <a:ln>
            <a:solidFill>
              <a:schemeClr val="tx1"/>
            </a:solidFill>
          </a:ln>
        </p:spPr>
        <p:txBody>
          <a:bodyPr wrap="square" rtlCol="0">
            <a:spAutoFit/>
          </a:bodyPr>
          <a:lstStyle/>
          <a:p>
            <a:r>
              <a:rPr lang="en-GB" sz="1200" b="1" dirty="0" smtClean="0"/>
              <a:t>Provenance</a:t>
            </a:r>
          </a:p>
          <a:p>
            <a:endParaRPr lang="en-GB" sz="1200" b="1" dirty="0"/>
          </a:p>
          <a:p>
            <a:endParaRPr lang="en-GB" sz="1200" b="1" dirty="0" smtClean="0"/>
          </a:p>
          <a:p>
            <a:endParaRPr lang="en-GB" sz="1200" b="1" dirty="0"/>
          </a:p>
          <a:p>
            <a:endParaRPr lang="en-GB" sz="1200" b="1" dirty="0" smtClean="0"/>
          </a:p>
          <a:p>
            <a:endParaRPr lang="en-GB" sz="1200" b="1" dirty="0"/>
          </a:p>
          <a:p>
            <a:endParaRPr lang="en-GB" sz="1200" b="1" dirty="0" smtClean="0"/>
          </a:p>
          <a:p>
            <a:endParaRPr lang="en-GB" sz="1200" b="1" dirty="0"/>
          </a:p>
          <a:p>
            <a:endParaRPr lang="en-GB" sz="1200" b="1" dirty="0" smtClean="0"/>
          </a:p>
          <a:p>
            <a:endParaRPr lang="en-GB" sz="1200" b="1" dirty="0" smtClean="0"/>
          </a:p>
          <a:p>
            <a:endParaRPr lang="en-GB" sz="1200" b="1" dirty="0"/>
          </a:p>
        </p:txBody>
      </p:sp>
      <p:sp>
        <p:nvSpPr>
          <p:cNvPr id="10" name="TextBox 9"/>
          <p:cNvSpPr txBox="1"/>
          <p:nvPr/>
        </p:nvSpPr>
        <p:spPr>
          <a:xfrm>
            <a:off x="5349241" y="4659725"/>
            <a:ext cx="4345832" cy="2123658"/>
          </a:xfrm>
          <a:prstGeom prst="rect">
            <a:avLst/>
          </a:prstGeom>
          <a:noFill/>
          <a:ln>
            <a:solidFill>
              <a:schemeClr val="tx1"/>
            </a:solidFill>
          </a:ln>
        </p:spPr>
        <p:txBody>
          <a:bodyPr wrap="square" rtlCol="0">
            <a:spAutoFit/>
          </a:bodyPr>
          <a:lstStyle/>
          <a:p>
            <a:r>
              <a:rPr lang="en-GB" sz="1200" b="1" dirty="0" smtClean="0"/>
              <a:t>Provenance</a:t>
            </a:r>
          </a:p>
          <a:p>
            <a:endParaRPr lang="en-GB" sz="1200" b="1" dirty="0"/>
          </a:p>
          <a:p>
            <a:endParaRPr lang="en-GB" sz="1200" b="1" dirty="0" smtClean="0"/>
          </a:p>
          <a:p>
            <a:endParaRPr lang="en-GB" sz="1200" b="1" dirty="0"/>
          </a:p>
          <a:p>
            <a:endParaRPr lang="en-GB" sz="1200" b="1" dirty="0" smtClean="0"/>
          </a:p>
          <a:p>
            <a:endParaRPr lang="en-GB" sz="1200" b="1" dirty="0"/>
          </a:p>
          <a:p>
            <a:endParaRPr lang="en-GB" sz="1200" b="1" dirty="0" smtClean="0"/>
          </a:p>
          <a:p>
            <a:endParaRPr lang="en-GB" sz="1200" b="1" dirty="0"/>
          </a:p>
          <a:p>
            <a:endParaRPr lang="en-GB" sz="1200" b="1" dirty="0" smtClean="0"/>
          </a:p>
          <a:p>
            <a:endParaRPr lang="en-GB" sz="1200" b="1" dirty="0" smtClean="0"/>
          </a:p>
          <a:p>
            <a:endParaRPr lang="en-GB" sz="1200" b="1" dirty="0"/>
          </a:p>
        </p:txBody>
      </p:sp>
      <p:sp>
        <p:nvSpPr>
          <p:cNvPr id="13" name="TextBox 12"/>
          <p:cNvSpPr txBox="1"/>
          <p:nvPr/>
        </p:nvSpPr>
        <p:spPr>
          <a:xfrm>
            <a:off x="3964575" y="2259068"/>
            <a:ext cx="1267099" cy="4524315"/>
          </a:xfrm>
          <a:prstGeom prst="rect">
            <a:avLst/>
          </a:prstGeom>
          <a:noFill/>
          <a:ln>
            <a:solidFill>
              <a:schemeClr val="tx1"/>
            </a:solidFill>
          </a:ln>
        </p:spPr>
        <p:txBody>
          <a:bodyPr wrap="square" rtlCol="0">
            <a:spAutoFit/>
          </a:bodyPr>
          <a:lstStyle/>
          <a:p>
            <a:r>
              <a:rPr lang="en-GB" sz="1200" b="1" u="sng" dirty="0" smtClean="0"/>
              <a:t>What do you know about the Battle of the Somme?</a:t>
            </a:r>
            <a:endParaRPr lang="en-GB" sz="1200" b="1" u="sng" dirty="0"/>
          </a:p>
          <a:p>
            <a:endParaRPr lang="en-GB" sz="1200" b="1" u="sng" dirty="0" smtClean="0"/>
          </a:p>
          <a:p>
            <a:endParaRPr lang="en-GB" sz="1200" b="1" u="sng" dirty="0" smtClean="0"/>
          </a:p>
          <a:p>
            <a:endParaRPr lang="en-GB" sz="1200" b="1" u="sng" dirty="0"/>
          </a:p>
          <a:p>
            <a:endParaRPr lang="en-GB" sz="1200" b="1" u="sng" dirty="0" smtClean="0"/>
          </a:p>
          <a:p>
            <a:endParaRPr lang="en-GB" sz="1200" b="1" u="sng" dirty="0"/>
          </a:p>
          <a:p>
            <a:endParaRPr lang="en-GB" sz="1200" b="1" u="sng" dirty="0" smtClean="0"/>
          </a:p>
          <a:p>
            <a:endParaRPr lang="en-GB" sz="1200" b="1" u="sng" dirty="0"/>
          </a:p>
          <a:p>
            <a:endParaRPr lang="en-GB" sz="1200" b="1" u="sng" dirty="0" smtClean="0"/>
          </a:p>
          <a:p>
            <a:endParaRPr lang="en-GB" sz="1200" b="1" u="sng" dirty="0"/>
          </a:p>
          <a:p>
            <a:endParaRPr lang="en-GB" sz="1200" b="1" u="sng" dirty="0" smtClean="0"/>
          </a:p>
          <a:p>
            <a:endParaRPr lang="en-GB" sz="1200" b="1" u="sng" dirty="0"/>
          </a:p>
          <a:p>
            <a:endParaRPr lang="en-GB" sz="1200" b="1" u="sng" dirty="0" smtClean="0"/>
          </a:p>
          <a:p>
            <a:endParaRPr lang="en-GB" sz="1200" b="1" u="sng" dirty="0"/>
          </a:p>
          <a:p>
            <a:endParaRPr lang="en-GB" sz="1200" b="1" u="sng" dirty="0" smtClean="0"/>
          </a:p>
          <a:p>
            <a:endParaRPr lang="en-GB" sz="1200" b="1" u="sng" dirty="0"/>
          </a:p>
          <a:p>
            <a:endParaRPr lang="en-GB" sz="1200" b="1" u="sng" dirty="0" smtClean="0"/>
          </a:p>
          <a:p>
            <a:endParaRPr lang="en-GB" sz="1200" b="1" u="sng" dirty="0"/>
          </a:p>
          <a:p>
            <a:endParaRPr lang="en-GB" sz="1200" b="1" u="sng" dirty="0" smtClean="0"/>
          </a:p>
          <a:p>
            <a:endParaRPr lang="en-GB" sz="1200" b="1" u="sng" dirty="0"/>
          </a:p>
          <a:p>
            <a:endParaRPr lang="en-GB" sz="1200" b="1" u="sng" dirty="0"/>
          </a:p>
        </p:txBody>
      </p:sp>
    </p:spTree>
    <p:extLst>
      <p:ext uri="{BB962C8B-B14F-4D97-AF65-F5344CB8AC3E}">
        <p14:creationId xmlns:p14="http://schemas.microsoft.com/office/powerpoint/2010/main" val="20929821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Props1.xml><?xml version="1.0" encoding="utf-8"?>
<ds:datastoreItem xmlns:ds="http://schemas.openxmlformats.org/officeDocument/2006/customXml" ds:itemID="{88A6C6B2-5F5B-4A0D-9E38-285FD0168DED}"/>
</file>

<file path=customXml/itemProps2.xml><?xml version="1.0" encoding="utf-8"?>
<ds:datastoreItem xmlns:ds="http://schemas.openxmlformats.org/officeDocument/2006/customXml" ds:itemID="{6DE9288B-EAD5-4FBB-9337-FA678E67BE4B}"/>
</file>

<file path=customXml/itemProps3.xml><?xml version="1.0" encoding="utf-8"?>
<ds:datastoreItem xmlns:ds="http://schemas.openxmlformats.org/officeDocument/2006/customXml" ds:itemID="{66BC8CB0-8B4D-490A-AF98-B32F85090A75}"/>
</file>

<file path=docProps/app.xml><?xml version="1.0" encoding="utf-8"?>
<Properties xmlns="http://schemas.openxmlformats.org/officeDocument/2006/extended-properties" xmlns:vt="http://schemas.openxmlformats.org/officeDocument/2006/docPropsVTypes">
  <Template>Office Theme</Template>
  <TotalTime>215</TotalTime>
  <Words>373</Words>
  <Application>Microsoft Office PowerPoint</Application>
  <PresentationFormat>A4 Paper (210x297 mm)</PresentationFormat>
  <Paragraphs>63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Consolas</vt:lpstr>
      <vt:lpstr>Times New Roman</vt:lpstr>
      <vt:lpstr>Office Theme</vt:lpstr>
      <vt:lpstr>PowerPoint Presentation</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Lamb, Helen</dc:creator>
  <cp:lastModifiedBy>Feekins, Hannah</cp:lastModifiedBy>
  <cp:revision>5</cp:revision>
  <cp:lastPrinted>2022-11-10T12:10:07Z</cp:lastPrinted>
  <dcterms:created xsi:type="dcterms:W3CDTF">2019-10-10T05:48:46Z</dcterms:created>
  <dcterms:modified xsi:type="dcterms:W3CDTF">2022-12-15T12:10:49Z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