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handoutMasters/handoutMaster1.xml" ContentType="application/vnd.openxmlformats-officedocument.presentationml.handout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handoutMasterIdLst>
    <p:handoutMasterId r:id="rId4"/>
  </p:handoutMasterIdLst>
  <p:sldIdLst>
    <p:sldId id="256" r:id="rId2"/>
  </p:sldIdLst>
  <p:sldSz cx="12801600" cy="9601200" type="A3"/>
  <p:notesSz cx="6858000" cy="9144000"/>
  <p:defaultTextStyle>
    <a:defPPr>
      <a:defRPr lang="en-US"/>
    </a:defPPr>
    <a:lvl1pPr marL="0" algn="l" defTabSz="1075334" rtl="0" eaLnBrk="1" latinLnBrk="0" hangingPunct="1">
      <a:defRPr sz="2117" kern="1200">
        <a:solidFill>
          <a:schemeClr val="tx1"/>
        </a:solidFill>
        <a:latin typeface="+mn-lt"/>
        <a:ea typeface="+mn-ea"/>
        <a:cs typeface="+mn-cs"/>
      </a:defRPr>
    </a:lvl1pPr>
    <a:lvl2pPr marL="537667" algn="l" defTabSz="1075334" rtl="0" eaLnBrk="1" latinLnBrk="0" hangingPunct="1">
      <a:defRPr sz="2117" kern="1200">
        <a:solidFill>
          <a:schemeClr val="tx1"/>
        </a:solidFill>
        <a:latin typeface="+mn-lt"/>
        <a:ea typeface="+mn-ea"/>
        <a:cs typeface="+mn-cs"/>
      </a:defRPr>
    </a:lvl2pPr>
    <a:lvl3pPr marL="1075334" algn="l" defTabSz="1075334" rtl="0" eaLnBrk="1" latinLnBrk="0" hangingPunct="1">
      <a:defRPr sz="2117" kern="1200">
        <a:solidFill>
          <a:schemeClr val="tx1"/>
        </a:solidFill>
        <a:latin typeface="+mn-lt"/>
        <a:ea typeface="+mn-ea"/>
        <a:cs typeface="+mn-cs"/>
      </a:defRPr>
    </a:lvl3pPr>
    <a:lvl4pPr marL="1613002" algn="l" defTabSz="1075334" rtl="0" eaLnBrk="1" latinLnBrk="0" hangingPunct="1">
      <a:defRPr sz="2117" kern="1200">
        <a:solidFill>
          <a:schemeClr val="tx1"/>
        </a:solidFill>
        <a:latin typeface="+mn-lt"/>
        <a:ea typeface="+mn-ea"/>
        <a:cs typeface="+mn-cs"/>
      </a:defRPr>
    </a:lvl4pPr>
    <a:lvl5pPr marL="2150669" algn="l" defTabSz="1075334" rtl="0" eaLnBrk="1" latinLnBrk="0" hangingPunct="1">
      <a:defRPr sz="2117" kern="1200">
        <a:solidFill>
          <a:schemeClr val="tx1"/>
        </a:solidFill>
        <a:latin typeface="+mn-lt"/>
        <a:ea typeface="+mn-ea"/>
        <a:cs typeface="+mn-cs"/>
      </a:defRPr>
    </a:lvl5pPr>
    <a:lvl6pPr marL="2688336" algn="l" defTabSz="1075334" rtl="0" eaLnBrk="1" latinLnBrk="0" hangingPunct="1">
      <a:defRPr sz="2117" kern="1200">
        <a:solidFill>
          <a:schemeClr val="tx1"/>
        </a:solidFill>
        <a:latin typeface="+mn-lt"/>
        <a:ea typeface="+mn-ea"/>
        <a:cs typeface="+mn-cs"/>
      </a:defRPr>
    </a:lvl6pPr>
    <a:lvl7pPr marL="3226003" algn="l" defTabSz="1075334" rtl="0" eaLnBrk="1" latinLnBrk="0" hangingPunct="1">
      <a:defRPr sz="2117" kern="1200">
        <a:solidFill>
          <a:schemeClr val="tx1"/>
        </a:solidFill>
        <a:latin typeface="+mn-lt"/>
        <a:ea typeface="+mn-ea"/>
        <a:cs typeface="+mn-cs"/>
      </a:defRPr>
    </a:lvl7pPr>
    <a:lvl8pPr marL="3763670" algn="l" defTabSz="1075334" rtl="0" eaLnBrk="1" latinLnBrk="0" hangingPunct="1">
      <a:defRPr sz="2117" kern="1200">
        <a:solidFill>
          <a:schemeClr val="tx1"/>
        </a:solidFill>
        <a:latin typeface="+mn-lt"/>
        <a:ea typeface="+mn-ea"/>
        <a:cs typeface="+mn-cs"/>
      </a:defRPr>
    </a:lvl8pPr>
    <a:lvl9pPr marL="4301338" algn="l" defTabSz="1075334" rtl="0" eaLnBrk="1" latinLnBrk="0" hangingPunct="1">
      <a:defRPr sz="2117"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95"/>
    <p:restoredTop sz="94705"/>
  </p:normalViewPr>
  <p:slideViewPr>
    <p:cSldViewPr snapToGrid="0">
      <p:cViewPr>
        <p:scale>
          <a:sx n="110" d="100"/>
          <a:sy n="110" d="100"/>
        </p:scale>
        <p:origin x="462" y="90"/>
      </p:cViewPr>
      <p:guideLst/>
    </p:cSldViewPr>
  </p:slideViewPr>
  <p:notesTextViewPr>
    <p:cViewPr>
      <p:scale>
        <a:sx n="1" d="1"/>
        <a:sy n="1" d="1"/>
      </p:scale>
      <p:origin x="0" y="0"/>
    </p:cViewPr>
  </p:notesTextViewPr>
  <p:notesViewPr>
    <p:cSldViewPr snapToGrid="0">
      <p:cViewPr varScale="1">
        <p:scale>
          <a:sx n="87" d="100"/>
          <a:sy n="87" d="100"/>
        </p:scale>
        <p:origin x="3904"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handoutMaster" Target="handoutMasters/handoutMaster1.xml"/><Relationship Id="rId9"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CF12EFC-1C88-4D4D-ACBC-48AFD26B382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AA954E8-E4DC-9E47-AF15-B5158ED433C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10D2D96-8768-AA41-A13E-A5A8AD588E76}" type="datetimeFigureOut">
              <a:rPr lang="en-US" smtClean="0"/>
              <a:t>12/15/2022</a:t>
            </a:fld>
            <a:endParaRPr lang="en-US"/>
          </a:p>
        </p:txBody>
      </p:sp>
      <p:sp>
        <p:nvSpPr>
          <p:cNvPr id="4" name="Footer Placeholder 3">
            <a:extLst>
              <a:ext uri="{FF2B5EF4-FFF2-40B4-BE49-F238E27FC236}">
                <a16:creationId xmlns:a16="http://schemas.microsoft.com/office/drawing/2014/main" id="{EF22327B-D8F7-0949-ADA9-872E31FCFA7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FF32071-8CEB-FD4D-A43E-11ED34E71CB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63110DD-7199-C249-ACC1-F519DFEF6754}" type="slidenum">
              <a:rPr lang="en-US" smtClean="0"/>
              <a:t>‹#›</a:t>
            </a:fld>
            <a:endParaRPr lang="en-US"/>
          </a:p>
        </p:txBody>
      </p:sp>
    </p:spTree>
    <p:extLst>
      <p:ext uri="{BB962C8B-B14F-4D97-AF65-F5344CB8AC3E}">
        <p14:creationId xmlns:p14="http://schemas.microsoft.com/office/powerpoint/2010/main" val="12261438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033A0E-DD43-4CC6-830B-5076D45A6E63}" type="datetimeFigureOut">
              <a:rPr lang="en-GB" smtClean="0"/>
              <a:t>15/12/2022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A9081E-5A51-42CB-AEBD-505B6CB99036}" type="slidenum">
              <a:rPr lang="en-GB" smtClean="0"/>
              <a:t>‹#›</a:t>
            </a:fld>
            <a:endParaRPr lang="en-GB"/>
          </a:p>
        </p:txBody>
      </p:sp>
    </p:spTree>
    <p:extLst>
      <p:ext uri="{BB962C8B-B14F-4D97-AF65-F5344CB8AC3E}">
        <p14:creationId xmlns:p14="http://schemas.microsoft.com/office/powerpoint/2010/main" val="133430902"/>
      </p:ext>
    </p:extLst>
  </p:cSld>
  <p:clrMap bg1="lt1" tx1="dk1" bg2="lt2" tx2="dk2" accent1="accent1" accent2="accent2" accent3="accent3" accent4="accent4" accent5="accent5" accent6="accent6" hlink="hlink" folHlink="folHlink"/>
  <p:notesStyle>
    <a:lvl1pPr marL="0" algn="l" defTabSz="1075334" rtl="0" eaLnBrk="1" latinLnBrk="0" hangingPunct="1">
      <a:defRPr sz="1411" kern="1200">
        <a:solidFill>
          <a:schemeClr val="tx1"/>
        </a:solidFill>
        <a:latin typeface="+mn-lt"/>
        <a:ea typeface="+mn-ea"/>
        <a:cs typeface="+mn-cs"/>
      </a:defRPr>
    </a:lvl1pPr>
    <a:lvl2pPr marL="537667" algn="l" defTabSz="1075334" rtl="0" eaLnBrk="1" latinLnBrk="0" hangingPunct="1">
      <a:defRPr sz="1411" kern="1200">
        <a:solidFill>
          <a:schemeClr val="tx1"/>
        </a:solidFill>
        <a:latin typeface="+mn-lt"/>
        <a:ea typeface="+mn-ea"/>
        <a:cs typeface="+mn-cs"/>
      </a:defRPr>
    </a:lvl2pPr>
    <a:lvl3pPr marL="1075334" algn="l" defTabSz="1075334" rtl="0" eaLnBrk="1" latinLnBrk="0" hangingPunct="1">
      <a:defRPr sz="1411" kern="1200">
        <a:solidFill>
          <a:schemeClr val="tx1"/>
        </a:solidFill>
        <a:latin typeface="+mn-lt"/>
        <a:ea typeface="+mn-ea"/>
        <a:cs typeface="+mn-cs"/>
      </a:defRPr>
    </a:lvl3pPr>
    <a:lvl4pPr marL="1613002" algn="l" defTabSz="1075334" rtl="0" eaLnBrk="1" latinLnBrk="0" hangingPunct="1">
      <a:defRPr sz="1411" kern="1200">
        <a:solidFill>
          <a:schemeClr val="tx1"/>
        </a:solidFill>
        <a:latin typeface="+mn-lt"/>
        <a:ea typeface="+mn-ea"/>
        <a:cs typeface="+mn-cs"/>
      </a:defRPr>
    </a:lvl4pPr>
    <a:lvl5pPr marL="2150669" algn="l" defTabSz="1075334" rtl="0" eaLnBrk="1" latinLnBrk="0" hangingPunct="1">
      <a:defRPr sz="1411" kern="1200">
        <a:solidFill>
          <a:schemeClr val="tx1"/>
        </a:solidFill>
        <a:latin typeface="+mn-lt"/>
        <a:ea typeface="+mn-ea"/>
        <a:cs typeface="+mn-cs"/>
      </a:defRPr>
    </a:lvl5pPr>
    <a:lvl6pPr marL="2688336" algn="l" defTabSz="1075334" rtl="0" eaLnBrk="1" latinLnBrk="0" hangingPunct="1">
      <a:defRPr sz="1411" kern="1200">
        <a:solidFill>
          <a:schemeClr val="tx1"/>
        </a:solidFill>
        <a:latin typeface="+mn-lt"/>
        <a:ea typeface="+mn-ea"/>
        <a:cs typeface="+mn-cs"/>
      </a:defRPr>
    </a:lvl6pPr>
    <a:lvl7pPr marL="3226003" algn="l" defTabSz="1075334" rtl="0" eaLnBrk="1" latinLnBrk="0" hangingPunct="1">
      <a:defRPr sz="1411" kern="1200">
        <a:solidFill>
          <a:schemeClr val="tx1"/>
        </a:solidFill>
        <a:latin typeface="+mn-lt"/>
        <a:ea typeface="+mn-ea"/>
        <a:cs typeface="+mn-cs"/>
      </a:defRPr>
    </a:lvl7pPr>
    <a:lvl8pPr marL="3763670" algn="l" defTabSz="1075334" rtl="0" eaLnBrk="1" latinLnBrk="0" hangingPunct="1">
      <a:defRPr sz="1411" kern="1200">
        <a:solidFill>
          <a:schemeClr val="tx1"/>
        </a:solidFill>
        <a:latin typeface="+mn-lt"/>
        <a:ea typeface="+mn-ea"/>
        <a:cs typeface="+mn-cs"/>
      </a:defRPr>
    </a:lvl8pPr>
    <a:lvl9pPr marL="4301338" algn="l" defTabSz="1075334" rtl="0" eaLnBrk="1" latinLnBrk="0" hangingPunct="1">
      <a:defRPr sz="141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a:t>Print A3 </a:t>
            </a:r>
          </a:p>
        </p:txBody>
      </p:sp>
      <p:sp>
        <p:nvSpPr>
          <p:cNvPr id="4" name="Slide Number Placeholder 3"/>
          <p:cNvSpPr>
            <a:spLocks noGrp="1"/>
          </p:cNvSpPr>
          <p:nvPr>
            <p:ph type="sldNum" sz="quarter" idx="10"/>
          </p:nvPr>
        </p:nvSpPr>
        <p:spPr/>
        <p:txBody>
          <a:bodyPr/>
          <a:lstStyle/>
          <a:p>
            <a:fld id="{8DA9081E-5A51-42CB-AEBD-505B6CB99036}" type="slidenum">
              <a:rPr lang="en-GB" smtClean="0"/>
              <a:t>1</a:t>
            </a:fld>
            <a:endParaRPr lang="en-GB"/>
          </a:p>
        </p:txBody>
      </p:sp>
    </p:spTree>
    <p:extLst>
      <p:ext uri="{BB962C8B-B14F-4D97-AF65-F5344CB8AC3E}">
        <p14:creationId xmlns:p14="http://schemas.microsoft.com/office/powerpoint/2010/main" val="3891142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US"/>
              <a:t>Click to edit Master title style</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615903-0A5B-4D1B-B57C-CF90CD2EFE64}" type="datetimeFigureOut">
              <a:rPr lang="en-GB" smtClean="0"/>
              <a:t>15/12/2022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F0EC67E-D7F0-45FA-94D3-BD89E71D7BEA}" type="slidenum">
              <a:rPr lang="en-GB" smtClean="0"/>
              <a:t>‹#›</a:t>
            </a:fld>
            <a:endParaRPr lang="en-GB"/>
          </a:p>
        </p:txBody>
      </p:sp>
    </p:spTree>
    <p:extLst>
      <p:ext uri="{BB962C8B-B14F-4D97-AF65-F5344CB8AC3E}">
        <p14:creationId xmlns:p14="http://schemas.microsoft.com/office/powerpoint/2010/main" val="1984333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615903-0A5B-4D1B-B57C-CF90CD2EFE64}" type="datetimeFigureOut">
              <a:rPr lang="en-GB" smtClean="0"/>
              <a:t>15/12/2022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F0EC67E-D7F0-45FA-94D3-BD89E71D7BEA}" type="slidenum">
              <a:rPr lang="en-GB" smtClean="0"/>
              <a:t>‹#›</a:t>
            </a:fld>
            <a:endParaRPr lang="en-GB"/>
          </a:p>
        </p:txBody>
      </p:sp>
    </p:spTree>
    <p:extLst>
      <p:ext uri="{BB962C8B-B14F-4D97-AF65-F5344CB8AC3E}">
        <p14:creationId xmlns:p14="http://schemas.microsoft.com/office/powerpoint/2010/main" val="1408172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615903-0A5B-4D1B-B57C-CF90CD2EFE64}" type="datetimeFigureOut">
              <a:rPr lang="en-GB" smtClean="0"/>
              <a:t>15/12/2022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F0EC67E-D7F0-45FA-94D3-BD89E71D7BEA}" type="slidenum">
              <a:rPr lang="en-GB" smtClean="0"/>
              <a:t>‹#›</a:t>
            </a:fld>
            <a:endParaRPr lang="en-GB"/>
          </a:p>
        </p:txBody>
      </p:sp>
    </p:spTree>
    <p:extLst>
      <p:ext uri="{BB962C8B-B14F-4D97-AF65-F5344CB8AC3E}">
        <p14:creationId xmlns:p14="http://schemas.microsoft.com/office/powerpoint/2010/main" val="2796826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615903-0A5B-4D1B-B57C-CF90CD2EFE64}" type="datetimeFigureOut">
              <a:rPr lang="en-GB" smtClean="0"/>
              <a:t>15/12/2022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F0EC67E-D7F0-45FA-94D3-BD89E71D7BEA}" type="slidenum">
              <a:rPr lang="en-GB" smtClean="0"/>
              <a:t>‹#›</a:t>
            </a:fld>
            <a:endParaRPr lang="en-GB"/>
          </a:p>
        </p:txBody>
      </p:sp>
    </p:spTree>
    <p:extLst>
      <p:ext uri="{BB962C8B-B14F-4D97-AF65-F5344CB8AC3E}">
        <p14:creationId xmlns:p14="http://schemas.microsoft.com/office/powerpoint/2010/main" val="2582116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US"/>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615903-0A5B-4D1B-B57C-CF90CD2EFE64}" type="datetimeFigureOut">
              <a:rPr lang="en-GB" smtClean="0"/>
              <a:t>15/12/2022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F0EC67E-D7F0-45FA-94D3-BD89E71D7BEA}" type="slidenum">
              <a:rPr lang="en-GB" smtClean="0"/>
              <a:t>‹#›</a:t>
            </a:fld>
            <a:endParaRPr lang="en-GB"/>
          </a:p>
        </p:txBody>
      </p:sp>
    </p:spTree>
    <p:extLst>
      <p:ext uri="{BB962C8B-B14F-4D97-AF65-F5344CB8AC3E}">
        <p14:creationId xmlns:p14="http://schemas.microsoft.com/office/powerpoint/2010/main" val="301909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615903-0A5B-4D1B-B57C-CF90CD2EFE64}" type="datetimeFigureOut">
              <a:rPr lang="en-GB" smtClean="0"/>
              <a:t>15/12/2022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F0EC67E-D7F0-45FA-94D3-BD89E71D7BEA}" type="slidenum">
              <a:rPr lang="en-GB" smtClean="0"/>
              <a:t>‹#›</a:t>
            </a:fld>
            <a:endParaRPr lang="en-GB"/>
          </a:p>
        </p:txBody>
      </p:sp>
    </p:spTree>
    <p:extLst>
      <p:ext uri="{BB962C8B-B14F-4D97-AF65-F5344CB8AC3E}">
        <p14:creationId xmlns:p14="http://schemas.microsoft.com/office/powerpoint/2010/main" val="816600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a:t>Click to 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a:t>Click to 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615903-0A5B-4D1B-B57C-CF90CD2EFE64}" type="datetimeFigureOut">
              <a:rPr lang="en-GB" smtClean="0"/>
              <a:t>15/12/2022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F0EC67E-D7F0-45FA-94D3-BD89E71D7BEA}" type="slidenum">
              <a:rPr lang="en-GB" smtClean="0"/>
              <a:t>‹#›</a:t>
            </a:fld>
            <a:endParaRPr lang="en-GB"/>
          </a:p>
        </p:txBody>
      </p:sp>
    </p:spTree>
    <p:extLst>
      <p:ext uri="{BB962C8B-B14F-4D97-AF65-F5344CB8AC3E}">
        <p14:creationId xmlns:p14="http://schemas.microsoft.com/office/powerpoint/2010/main" val="606624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615903-0A5B-4D1B-B57C-CF90CD2EFE64}" type="datetimeFigureOut">
              <a:rPr lang="en-GB" smtClean="0"/>
              <a:t>15/12/2022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F0EC67E-D7F0-45FA-94D3-BD89E71D7BEA}" type="slidenum">
              <a:rPr lang="en-GB" smtClean="0"/>
              <a:t>‹#›</a:t>
            </a:fld>
            <a:endParaRPr lang="en-GB"/>
          </a:p>
        </p:txBody>
      </p:sp>
    </p:spTree>
    <p:extLst>
      <p:ext uri="{BB962C8B-B14F-4D97-AF65-F5344CB8AC3E}">
        <p14:creationId xmlns:p14="http://schemas.microsoft.com/office/powerpoint/2010/main" val="2332916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615903-0A5B-4D1B-B57C-CF90CD2EFE64}" type="datetimeFigureOut">
              <a:rPr lang="en-GB" smtClean="0"/>
              <a:t>15/12/2022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F0EC67E-D7F0-45FA-94D3-BD89E71D7BEA}" type="slidenum">
              <a:rPr lang="en-GB" smtClean="0"/>
              <a:t>‹#›</a:t>
            </a:fld>
            <a:endParaRPr lang="en-GB"/>
          </a:p>
        </p:txBody>
      </p:sp>
    </p:spTree>
    <p:extLst>
      <p:ext uri="{BB962C8B-B14F-4D97-AF65-F5344CB8AC3E}">
        <p14:creationId xmlns:p14="http://schemas.microsoft.com/office/powerpoint/2010/main" val="30530891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a:t>Click to edit Master title style</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82615903-0A5B-4D1B-B57C-CF90CD2EFE64}" type="datetimeFigureOut">
              <a:rPr lang="en-GB" smtClean="0"/>
              <a:t>15/12/2022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F0EC67E-D7F0-45FA-94D3-BD89E71D7BEA}" type="slidenum">
              <a:rPr lang="en-GB" smtClean="0"/>
              <a:t>‹#›</a:t>
            </a:fld>
            <a:endParaRPr lang="en-GB"/>
          </a:p>
        </p:txBody>
      </p:sp>
    </p:spTree>
    <p:extLst>
      <p:ext uri="{BB962C8B-B14F-4D97-AF65-F5344CB8AC3E}">
        <p14:creationId xmlns:p14="http://schemas.microsoft.com/office/powerpoint/2010/main" val="25159530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US"/>
              <a:t>Click icon to add picture</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82615903-0A5B-4D1B-B57C-CF90CD2EFE64}" type="datetimeFigureOut">
              <a:rPr lang="en-GB" smtClean="0"/>
              <a:t>15/12/2022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F0EC67E-D7F0-45FA-94D3-BD89E71D7BEA}" type="slidenum">
              <a:rPr lang="en-GB" smtClean="0"/>
              <a:t>‹#›</a:t>
            </a:fld>
            <a:endParaRPr lang="en-GB"/>
          </a:p>
        </p:txBody>
      </p:sp>
    </p:spTree>
    <p:extLst>
      <p:ext uri="{BB962C8B-B14F-4D97-AF65-F5344CB8AC3E}">
        <p14:creationId xmlns:p14="http://schemas.microsoft.com/office/powerpoint/2010/main" val="1266170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82615903-0A5B-4D1B-B57C-CF90CD2EFE64}" type="datetimeFigureOut">
              <a:rPr lang="en-GB" smtClean="0"/>
              <a:t>15/12/2022</a:t>
            </a:fld>
            <a:endParaRPr lang="en-GB"/>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FF0EC67E-D7F0-45FA-94D3-BD89E71D7BEA}" type="slidenum">
              <a:rPr lang="en-GB" smtClean="0"/>
              <a:t>‹#›</a:t>
            </a:fld>
            <a:endParaRPr lang="en-GB"/>
          </a:p>
        </p:txBody>
      </p:sp>
    </p:spTree>
    <p:extLst>
      <p:ext uri="{BB962C8B-B14F-4D97-AF65-F5344CB8AC3E}">
        <p14:creationId xmlns:p14="http://schemas.microsoft.com/office/powerpoint/2010/main" val="12102228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s://storysourcescholarship.wordpress.com/20th-century/" TargetMode="Externa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5" name="Picture 1" descr="page10image9330192">
            <a:extLst>
              <a:ext uri="{FF2B5EF4-FFF2-40B4-BE49-F238E27FC236}">
                <a16:creationId xmlns:a16="http://schemas.microsoft.com/office/drawing/2014/main" id="{22F27082-A2D5-384B-B912-0F8C4FC1A9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54664" y="479695"/>
            <a:ext cx="4635645" cy="3213668"/>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page10image7252480">
            <a:extLst>
              <a:ext uri="{FF2B5EF4-FFF2-40B4-BE49-F238E27FC236}">
                <a16:creationId xmlns:a16="http://schemas.microsoft.com/office/drawing/2014/main" id="{715BC798-09CD-6648-A1F4-A75C5B09BE1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24266" y="218174"/>
            <a:ext cx="701509" cy="218037"/>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0" y="0"/>
            <a:ext cx="12801600" cy="276999"/>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en-GB" sz="1200" b="1" dirty="0" smtClean="0"/>
              <a:t>		          	                  The </a:t>
            </a:r>
            <a:r>
              <a:rPr lang="en-GB" sz="1200" b="1" dirty="0"/>
              <a:t>causes of the First World War: was war inevitable </a:t>
            </a:r>
            <a:r>
              <a:rPr lang="en-GB" sz="1200" b="1" dirty="0" smtClean="0"/>
              <a:t>in 1914?             </a:t>
            </a:r>
            <a:r>
              <a:rPr lang="en-GB" sz="1050" b="1" dirty="0" smtClean="0"/>
              <a:t>(adapted from: </a:t>
            </a:r>
            <a:r>
              <a:rPr lang="en-GB" sz="1050" b="1" dirty="0" smtClean="0">
                <a:hlinkClick r:id="rId5"/>
              </a:rPr>
              <a:t>https</a:t>
            </a:r>
            <a:r>
              <a:rPr lang="en-GB" sz="1050" b="1" dirty="0">
                <a:hlinkClick r:id="rId5"/>
              </a:rPr>
              <a:t>://storysourcescholarship.wordpress.com/20th-century</a:t>
            </a:r>
            <a:r>
              <a:rPr lang="en-GB" sz="1050" b="1" dirty="0" smtClean="0">
                <a:hlinkClick r:id="rId5"/>
              </a:rPr>
              <a:t>/</a:t>
            </a:r>
            <a:r>
              <a:rPr lang="en-GB" sz="1050" b="1" dirty="0"/>
              <a:t>)</a:t>
            </a:r>
          </a:p>
        </p:txBody>
      </p:sp>
      <p:sp>
        <p:nvSpPr>
          <p:cNvPr id="6" name="Rounded Rectangle 5"/>
          <p:cNvSpPr/>
          <p:nvPr/>
        </p:nvSpPr>
        <p:spPr>
          <a:xfrm>
            <a:off x="12357" y="264562"/>
            <a:ext cx="6268732" cy="587802"/>
          </a:xfrm>
          <a:prstGeom prst="roundRect">
            <a:avLst/>
          </a:prstGeom>
          <a:solidFill>
            <a:schemeClr val="tx2">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b="1" dirty="0" smtClean="0"/>
              <a:t>Story (Task One</a:t>
            </a:r>
            <a:r>
              <a:rPr lang="en-GB" sz="1200" b="1" dirty="0" smtClean="0"/>
              <a:t>) Read through the ke</a:t>
            </a:r>
            <a:r>
              <a:rPr lang="en-GB" sz="1200" b="1" dirty="0" smtClean="0"/>
              <a:t>y information on causes and complete the titles and summaries in each column</a:t>
            </a:r>
            <a:endParaRPr lang="en-GB" sz="1200" b="1" dirty="0"/>
          </a:p>
        </p:txBody>
      </p:sp>
      <p:sp>
        <p:nvSpPr>
          <p:cNvPr id="7" name="Rounded Rectangle 6"/>
          <p:cNvSpPr/>
          <p:nvPr/>
        </p:nvSpPr>
        <p:spPr>
          <a:xfrm>
            <a:off x="6399211" y="402919"/>
            <a:ext cx="2675282" cy="267047"/>
          </a:xfrm>
          <a:prstGeom prst="roundRect">
            <a:avLst/>
          </a:prstGeom>
          <a:solidFill>
            <a:schemeClr val="tx2">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b="1" dirty="0"/>
              <a:t>Source</a:t>
            </a:r>
          </a:p>
        </p:txBody>
      </p:sp>
      <p:graphicFrame>
        <p:nvGraphicFramePr>
          <p:cNvPr id="9" name="Table 8"/>
          <p:cNvGraphicFramePr>
            <a:graphicFrameLocks noGrp="1"/>
          </p:cNvGraphicFramePr>
          <p:nvPr>
            <p:extLst>
              <p:ext uri="{D42A27DB-BD31-4B8C-83A1-F6EECF244321}">
                <p14:modId xmlns:p14="http://schemas.microsoft.com/office/powerpoint/2010/main" val="3262754453"/>
              </p:ext>
            </p:extLst>
          </p:nvPr>
        </p:nvGraphicFramePr>
        <p:xfrm>
          <a:off x="34253" y="852364"/>
          <a:ext cx="6246836" cy="7894320"/>
        </p:xfrm>
        <a:graphic>
          <a:graphicData uri="http://schemas.openxmlformats.org/drawingml/2006/table">
            <a:tbl>
              <a:tblPr firstRow="1" bandRow="1">
                <a:tableStyleId>{5940675A-B579-460E-94D1-54222C63F5DA}</a:tableStyleId>
              </a:tblPr>
              <a:tblGrid>
                <a:gridCol w="1060687">
                  <a:extLst>
                    <a:ext uri="{9D8B030D-6E8A-4147-A177-3AD203B41FA5}">
                      <a16:colId xmlns:a16="http://schemas.microsoft.com/office/drawing/2014/main" val="20000"/>
                    </a:ext>
                  </a:extLst>
                </a:gridCol>
                <a:gridCol w="3848669">
                  <a:extLst>
                    <a:ext uri="{9D8B030D-6E8A-4147-A177-3AD203B41FA5}">
                      <a16:colId xmlns:a16="http://schemas.microsoft.com/office/drawing/2014/main" val="20001"/>
                    </a:ext>
                  </a:extLst>
                </a:gridCol>
                <a:gridCol w="1337480">
                  <a:extLst>
                    <a:ext uri="{9D8B030D-6E8A-4147-A177-3AD203B41FA5}">
                      <a16:colId xmlns:a16="http://schemas.microsoft.com/office/drawing/2014/main" val="20002"/>
                    </a:ext>
                  </a:extLst>
                </a:gridCol>
              </a:tblGrid>
              <a:tr h="370840">
                <a:tc>
                  <a:txBody>
                    <a:bodyPr/>
                    <a:lstStyle/>
                    <a:p>
                      <a:pPr algn="ctr"/>
                      <a:r>
                        <a:rPr lang="en-GB" sz="1100" dirty="0">
                          <a:solidFill>
                            <a:schemeClr val="tx1"/>
                          </a:solidFill>
                        </a:rPr>
                        <a:t>Create a title for each paragraph.</a:t>
                      </a:r>
                      <a:r>
                        <a:rPr lang="en-GB" sz="1100" baseline="0" dirty="0">
                          <a:solidFill>
                            <a:schemeClr val="tx1"/>
                          </a:solidFill>
                        </a:rPr>
                        <a:t> </a:t>
                      </a:r>
                      <a:endParaRPr lang="en-GB" sz="1100" dirty="0">
                        <a:solidFill>
                          <a:schemeClr val="tx1"/>
                        </a:solidFill>
                      </a:endParaRPr>
                    </a:p>
                  </a:txBody>
                  <a:tcPr>
                    <a:solidFill>
                      <a:schemeClr val="bg2">
                        <a:lumMod val="90000"/>
                      </a:schemeClr>
                    </a:solidFill>
                  </a:tcPr>
                </a:tc>
                <a:tc>
                  <a:txBody>
                    <a:bodyPr/>
                    <a:lstStyle/>
                    <a:p>
                      <a:pPr algn="ctr"/>
                      <a:r>
                        <a:rPr lang="en-GB" sz="1100" dirty="0" smtClean="0">
                          <a:solidFill>
                            <a:schemeClr val="tx1"/>
                          </a:solidFill>
                        </a:rPr>
                        <a:t>Below is an article examining:</a:t>
                      </a:r>
                    </a:p>
                    <a:p>
                      <a:pPr algn="ctr"/>
                      <a:r>
                        <a:rPr lang="en-GB" sz="1100" b="1" dirty="0" smtClean="0">
                          <a:solidFill>
                            <a:schemeClr val="tx1"/>
                          </a:solidFill>
                        </a:rPr>
                        <a:t>The long </a:t>
                      </a:r>
                      <a:r>
                        <a:rPr lang="en-GB" sz="1100" b="1" dirty="0">
                          <a:solidFill>
                            <a:schemeClr val="tx1"/>
                          </a:solidFill>
                        </a:rPr>
                        <a:t>term causes of the First World </a:t>
                      </a:r>
                      <a:r>
                        <a:rPr lang="en-GB" sz="1100" b="1" dirty="0" smtClean="0">
                          <a:solidFill>
                            <a:schemeClr val="tx1"/>
                          </a:solidFill>
                        </a:rPr>
                        <a:t>War</a:t>
                      </a:r>
                      <a:endParaRPr lang="en-GB" sz="1100" b="1" dirty="0">
                        <a:solidFill>
                          <a:schemeClr val="tx1"/>
                        </a:solidFill>
                      </a:endParaRPr>
                    </a:p>
                  </a:txBody>
                  <a:tcPr anchor="ctr">
                    <a:solidFill>
                      <a:schemeClr val="bg2">
                        <a:lumMod val="90000"/>
                      </a:schemeClr>
                    </a:solidFill>
                  </a:tcPr>
                </a:tc>
                <a:tc>
                  <a:txBody>
                    <a:bodyPr/>
                    <a:lstStyle/>
                    <a:p>
                      <a:pPr algn="ctr"/>
                      <a:r>
                        <a:rPr lang="en-GB" sz="1100" dirty="0">
                          <a:solidFill>
                            <a:schemeClr val="tx1"/>
                          </a:solidFill>
                        </a:rPr>
                        <a:t>Summarise each paragraph in one or two bullet points.</a:t>
                      </a:r>
                      <a:r>
                        <a:rPr lang="en-GB" sz="1100" baseline="0" dirty="0">
                          <a:solidFill>
                            <a:schemeClr val="tx1"/>
                          </a:solidFill>
                        </a:rPr>
                        <a:t> </a:t>
                      </a:r>
                      <a:endParaRPr lang="en-GB" sz="1100" dirty="0">
                        <a:solidFill>
                          <a:schemeClr val="tx1"/>
                        </a:solidFill>
                      </a:endParaRPr>
                    </a:p>
                  </a:txBody>
                  <a:tcPr>
                    <a:solidFill>
                      <a:schemeClr val="bg2">
                        <a:lumMod val="90000"/>
                      </a:schemeClr>
                    </a:solidFill>
                  </a:tcPr>
                </a:tc>
                <a:extLst>
                  <a:ext uri="{0D108BD9-81ED-4DB2-BD59-A6C34878D82A}">
                    <a16:rowId xmlns:a16="http://schemas.microsoft.com/office/drawing/2014/main" val="10000"/>
                  </a:ext>
                </a:extLst>
              </a:tr>
              <a:tr h="370840">
                <a:tc>
                  <a:txBody>
                    <a:bodyPr/>
                    <a:lstStyle/>
                    <a:p>
                      <a:endParaRPr lang="en-GB" sz="1100" dirty="0"/>
                    </a:p>
                  </a:txBody>
                  <a:tcPr/>
                </a:tc>
                <a:tc>
                  <a:txBody>
                    <a:bodyPr/>
                    <a:lstStyle/>
                    <a:p>
                      <a:r>
                        <a:rPr lang="en-GB" sz="1100" kern="1200" dirty="0">
                          <a:solidFill>
                            <a:schemeClr val="tx1"/>
                          </a:solidFill>
                          <a:effectLst/>
                          <a:latin typeface="Calibri" panose="020F0502020204030204" pitchFamily="34" charset="0"/>
                          <a:ea typeface="+mn-ea"/>
                          <a:cs typeface="Calibri" panose="020F0502020204030204" pitchFamily="34" charset="0"/>
                        </a:rPr>
                        <a:t>In the nineteenth century, international relations had been dominated by two forces – </a:t>
                      </a:r>
                      <a:r>
                        <a:rPr lang="en-GB" sz="1100" b="0" u="sng" kern="1200" dirty="0">
                          <a:solidFill>
                            <a:schemeClr val="tx1"/>
                          </a:solidFill>
                          <a:effectLst/>
                          <a:latin typeface="Calibri" panose="020F0502020204030204" pitchFamily="34" charset="0"/>
                          <a:ea typeface="+mn-ea"/>
                          <a:cs typeface="Calibri" panose="020F0502020204030204" pitchFamily="34" charset="0"/>
                        </a:rPr>
                        <a:t>nationalism</a:t>
                      </a:r>
                      <a:r>
                        <a:rPr lang="en-GB" sz="1100" b="1" kern="1200" dirty="0">
                          <a:solidFill>
                            <a:schemeClr val="tx1"/>
                          </a:solidFill>
                          <a:effectLst/>
                          <a:latin typeface="Calibri" panose="020F0502020204030204" pitchFamily="34" charset="0"/>
                          <a:ea typeface="+mn-ea"/>
                          <a:cs typeface="Calibri" panose="020F0502020204030204" pitchFamily="34" charset="0"/>
                        </a:rPr>
                        <a:t> </a:t>
                      </a:r>
                      <a:r>
                        <a:rPr lang="en-GB" sz="1100" i="1" kern="1200" dirty="0">
                          <a:solidFill>
                            <a:schemeClr val="tx1"/>
                          </a:solidFill>
                          <a:effectLst/>
                          <a:latin typeface="Calibri" panose="020F0502020204030204" pitchFamily="34" charset="0"/>
                          <a:ea typeface="+mn-ea"/>
                          <a:cs typeface="Calibri" panose="020F0502020204030204" pitchFamily="34" charset="0"/>
                        </a:rPr>
                        <a:t>(the belief that your nation is superior to others</a:t>
                      </a:r>
                      <a:r>
                        <a:rPr lang="en-GB" sz="1100" kern="1200" dirty="0">
                          <a:solidFill>
                            <a:schemeClr val="tx1"/>
                          </a:solidFill>
                          <a:effectLst/>
                          <a:latin typeface="Calibri" panose="020F0502020204030204" pitchFamily="34" charset="0"/>
                          <a:ea typeface="+mn-ea"/>
                          <a:cs typeface="Calibri" panose="020F0502020204030204" pitchFamily="34" charset="0"/>
                        </a:rPr>
                        <a:t>) and </a:t>
                      </a:r>
                      <a:r>
                        <a:rPr lang="en-GB" sz="1100" b="0" u="sng" kern="1200" dirty="0">
                          <a:solidFill>
                            <a:schemeClr val="tx1"/>
                          </a:solidFill>
                          <a:effectLst/>
                          <a:latin typeface="Calibri" panose="020F0502020204030204" pitchFamily="34" charset="0"/>
                          <a:ea typeface="+mn-ea"/>
                          <a:cs typeface="Calibri" panose="020F0502020204030204" pitchFamily="34" charset="0"/>
                        </a:rPr>
                        <a:t>imperialism</a:t>
                      </a:r>
                      <a:r>
                        <a:rPr lang="en-GB" sz="1100" b="1" kern="1200" dirty="0">
                          <a:solidFill>
                            <a:schemeClr val="tx1"/>
                          </a:solidFill>
                          <a:effectLst/>
                          <a:latin typeface="Calibri" panose="020F0502020204030204" pitchFamily="34" charset="0"/>
                          <a:ea typeface="+mn-ea"/>
                          <a:cs typeface="Calibri" panose="020F0502020204030204" pitchFamily="34" charset="0"/>
                        </a:rPr>
                        <a:t> </a:t>
                      </a:r>
                      <a:r>
                        <a:rPr lang="en-GB" sz="1100" i="1" kern="1200" dirty="0">
                          <a:solidFill>
                            <a:schemeClr val="tx1"/>
                          </a:solidFill>
                          <a:effectLst/>
                          <a:latin typeface="Calibri" panose="020F0502020204030204" pitchFamily="34" charset="0"/>
                          <a:ea typeface="+mn-ea"/>
                          <a:cs typeface="Calibri" panose="020F0502020204030204" pitchFamily="34" charset="0"/>
                        </a:rPr>
                        <a:t>(the belief that nations had the right to conquer other lands and build up an </a:t>
                      </a:r>
                      <a:r>
                        <a:rPr lang="en-GB" sz="1100" i="1" kern="1200" dirty="0" smtClean="0">
                          <a:solidFill>
                            <a:schemeClr val="tx1"/>
                          </a:solidFill>
                          <a:effectLst/>
                          <a:latin typeface="Calibri" panose="020F0502020204030204" pitchFamily="34" charset="0"/>
                          <a:ea typeface="+mn-ea"/>
                          <a:cs typeface="Calibri" panose="020F0502020204030204" pitchFamily="34" charset="0"/>
                        </a:rPr>
                        <a:t>empire)</a:t>
                      </a:r>
                      <a:r>
                        <a:rPr lang="en-GB" sz="1100" kern="1200" dirty="0" smtClean="0">
                          <a:solidFill>
                            <a:schemeClr val="tx1"/>
                          </a:solidFill>
                          <a:effectLst/>
                          <a:latin typeface="Calibri" panose="020F0502020204030204" pitchFamily="34" charset="0"/>
                          <a:ea typeface="+mn-ea"/>
                          <a:cs typeface="Calibri" panose="020F0502020204030204" pitchFamily="34" charset="0"/>
                        </a:rPr>
                        <a:t>. </a:t>
                      </a:r>
                      <a:r>
                        <a:rPr lang="en-GB" sz="1100" kern="1200" dirty="0">
                          <a:solidFill>
                            <a:schemeClr val="tx1"/>
                          </a:solidFill>
                          <a:effectLst/>
                          <a:latin typeface="Calibri" panose="020F0502020204030204" pitchFamily="34" charset="0"/>
                          <a:ea typeface="+mn-ea"/>
                          <a:cs typeface="Calibri" panose="020F0502020204030204" pitchFamily="34" charset="0"/>
                        </a:rPr>
                        <a:t>The British – who genuinely believed that ‘Britannia ruled the waves’ – had an empire which covered a fifth of the globe. The French, too, had a huge </a:t>
                      </a:r>
                      <a:r>
                        <a:rPr lang="en-GB" sz="1100" b="0" u="sng" kern="1200" dirty="0">
                          <a:solidFill>
                            <a:schemeClr val="tx1"/>
                          </a:solidFill>
                          <a:effectLst/>
                          <a:latin typeface="Calibri" panose="020F0502020204030204" pitchFamily="34" charset="0"/>
                          <a:ea typeface="+mn-ea"/>
                          <a:cs typeface="Calibri" panose="020F0502020204030204" pitchFamily="34" charset="0"/>
                        </a:rPr>
                        <a:t>colonial</a:t>
                      </a:r>
                      <a:r>
                        <a:rPr lang="en-GB" sz="1100" b="1" u="sng" kern="1200" dirty="0">
                          <a:solidFill>
                            <a:schemeClr val="tx1"/>
                          </a:solidFill>
                          <a:effectLst/>
                          <a:latin typeface="Calibri" panose="020F0502020204030204" pitchFamily="34" charset="0"/>
                          <a:ea typeface="+mn-ea"/>
                          <a:cs typeface="Calibri" panose="020F0502020204030204" pitchFamily="34" charset="0"/>
                        </a:rPr>
                        <a:t> </a:t>
                      </a:r>
                      <a:r>
                        <a:rPr lang="en-GB" sz="1100" u="sng" kern="1200" dirty="0" smtClean="0">
                          <a:solidFill>
                            <a:schemeClr val="tx1"/>
                          </a:solidFill>
                          <a:effectLst/>
                          <a:latin typeface="Calibri" panose="020F0502020204030204" pitchFamily="34" charset="0"/>
                          <a:ea typeface="+mn-ea"/>
                          <a:cs typeface="Calibri" panose="020F0502020204030204" pitchFamily="34" charset="0"/>
                        </a:rPr>
                        <a:t>empire</a:t>
                      </a:r>
                      <a:r>
                        <a:rPr lang="en-GB" sz="1100" u="none" kern="1200" dirty="0" smtClean="0">
                          <a:solidFill>
                            <a:schemeClr val="tx1"/>
                          </a:solidFill>
                          <a:effectLst/>
                          <a:latin typeface="Calibri" panose="020F0502020204030204" pitchFamily="34" charset="0"/>
                          <a:ea typeface="+mn-ea"/>
                          <a:cs typeface="Calibri" panose="020F0502020204030204" pitchFamily="34" charset="0"/>
                        </a:rPr>
                        <a:t> </a:t>
                      </a:r>
                      <a:r>
                        <a:rPr lang="en-GB" sz="1100" i="1" u="none" kern="1200" dirty="0" smtClean="0">
                          <a:solidFill>
                            <a:schemeClr val="tx1"/>
                          </a:solidFill>
                          <a:effectLst/>
                          <a:latin typeface="Calibri" panose="020F0502020204030204" pitchFamily="34" charset="0"/>
                          <a:ea typeface="+mn-ea"/>
                          <a:cs typeface="Calibri" panose="020F0502020204030204" pitchFamily="34" charset="0"/>
                        </a:rPr>
                        <a:t>(referring</a:t>
                      </a:r>
                      <a:r>
                        <a:rPr lang="en-GB" sz="1100" i="1" u="none" kern="1200" baseline="0" dirty="0" smtClean="0">
                          <a:solidFill>
                            <a:schemeClr val="tx1"/>
                          </a:solidFill>
                          <a:effectLst/>
                          <a:latin typeface="Calibri" panose="020F0502020204030204" pitchFamily="34" charset="0"/>
                          <a:ea typeface="+mn-ea"/>
                          <a:cs typeface="Calibri" panose="020F0502020204030204" pitchFamily="34" charset="0"/>
                        </a:rPr>
                        <a:t> to an empire with overseas territories)</a:t>
                      </a:r>
                      <a:r>
                        <a:rPr lang="en-GB" sz="1100" kern="1200" dirty="0" smtClean="0">
                          <a:solidFill>
                            <a:schemeClr val="tx1"/>
                          </a:solidFill>
                          <a:effectLst/>
                          <a:latin typeface="Calibri" panose="020F0502020204030204" pitchFamily="34" charset="0"/>
                          <a:ea typeface="+mn-ea"/>
                          <a:cs typeface="Calibri" panose="020F0502020204030204" pitchFamily="34" charset="0"/>
                        </a:rPr>
                        <a:t>, </a:t>
                      </a:r>
                      <a:r>
                        <a:rPr lang="en-GB" sz="1100" kern="1200" dirty="0">
                          <a:solidFill>
                            <a:schemeClr val="tx1"/>
                          </a:solidFill>
                          <a:effectLst/>
                          <a:latin typeface="Calibri" panose="020F0502020204030204" pitchFamily="34" charset="0"/>
                          <a:ea typeface="+mn-ea"/>
                          <a:cs typeface="Calibri" panose="020F0502020204030204" pitchFamily="34" charset="0"/>
                        </a:rPr>
                        <a:t>and </a:t>
                      </a:r>
                      <a:r>
                        <a:rPr lang="en-GB" sz="1100" u="sng" kern="1200" dirty="0" smtClean="0">
                          <a:solidFill>
                            <a:schemeClr val="tx1"/>
                          </a:solidFill>
                          <a:effectLst/>
                          <a:latin typeface="Calibri" panose="020F0502020204030204" pitchFamily="34" charset="0"/>
                          <a:ea typeface="+mn-ea"/>
                          <a:cs typeface="Calibri" panose="020F0502020204030204" pitchFamily="34" charset="0"/>
                        </a:rPr>
                        <a:t>yearned</a:t>
                      </a:r>
                      <a:r>
                        <a:rPr lang="en-GB" sz="1100" u="none" kern="1200" dirty="0" smtClean="0">
                          <a:solidFill>
                            <a:schemeClr val="tx1"/>
                          </a:solidFill>
                          <a:effectLst/>
                          <a:latin typeface="Calibri" panose="020F0502020204030204" pitchFamily="34" charset="0"/>
                          <a:ea typeface="+mn-ea"/>
                          <a:cs typeface="Calibri" panose="020F0502020204030204" pitchFamily="34" charset="0"/>
                        </a:rPr>
                        <a:t> </a:t>
                      </a:r>
                      <a:r>
                        <a:rPr lang="en-GB" sz="1100" i="1" u="none" kern="1200" dirty="0" smtClean="0">
                          <a:solidFill>
                            <a:schemeClr val="tx1"/>
                          </a:solidFill>
                          <a:effectLst/>
                          <a:latin typeface="Calibri" panose="020F0502020204030204" pitchFamily="34" charset="0"/>
                          <a:ea typeface="+mn-ea"/>
                          <a:cs typeface="Calibri" panose="020F0502020204030204" pitchFamily="34" charset="0"/>
                        </a:rPr>
                        <a:t>(longed</a:t>
                      </a:r>
                      <a:r>
                        <a:rPr lang="en-GB" sz="1100" i="1" u="none" kern="1200" baseline="0" dirty="0" smtClean="0">
                          <a:solidFill>
                            <a:schemeClr val="tx1"/>
                          </a:solidFill>
                          <a:effectLst/>
                          <a:latin typeface="Calibri" panose="020F0502020204030204" pitchFamily="34" charset="0"/>
                          <a:ea typeface="+mn-ea"/>
                          <a:cs typeface="Calibri" panose="020F0502020204030204" pitchFamily="34" charset="0"/>
                        </a:rPr>
                        <a:t> for)</a:t>
                      </a:r>
                      <a:r>
                        <a:rPr lang="en-GB" sz="1100" kern="1200" dirty="0" smtClean="0">
                          <a:solidFill>
                            <a:schemeClr val="tx1"/>
                          </a:solidFill>
                          <a:effectLst/>
                          <a:latin typeface="Calibri" panose="020F0502020204030204" pitchFamily="34" charset="0"/>
                          <a:ea typeface="+mn-ea"/>
                          <a:cs typeface="Calibri" panose="020F0502020204030204" pitchFamily="34" charset="0"/>
                        </a:rPr>
                        <a:t> </a:t>
                      </a:r>
                      <a:r>
                        <a:rPr lang="en-GB" sz="1100" kern="1200" dirty="0">
                          <a:solidFill>
                            <a:schemeClr val="tx1"/>
                          </a:solidFill>
                          <a:effectLst/>
                          <a:latin typeface="Calibri" panose="020F0502020204030204" pitchFamily="34" charset="0"/>
                          <a:ea typeface="+mn-ea"/>
                          <a:cs typeface="Calibri" panose="020F0502020204030204" pitchFamily="34" charset="0"/>
                        </a:rPr>
                        <a:t>for revenge on the new nation of Germany, who had defeated them in war and taken the provinces of  Alsace and </a:t>
                      </a:r>
                      <a:r>
                        <a:rPr lang="en-GB" sz="1100" kern="1200" dirty="0" smtClean="0">
                          <a:solidFill>
                            <a:schemeClr val="tx1"/>
                          </a:solidFill>
                          <a:effectLst/>
                          <a:latin typeface="Calibri" panose="020F0502020204030204" pitchFamily="34" charset="0"/>
                          <a:ea typeface="+mn-ea"/>
                          <a:cs typeface="Calibri" panose="020F0502020204030204" pitchFamily="34" charset="0"/>
                        </a:rPr>
                        <a:t>Lorraine. </a:t>
                      </a:r>
                      <a:r>
                        <a:rPr lang="en-GB" sz="1100" kern="1200" dirty="0">
                          <a:solidFill>
                            <a:schemeClr val="tx1"/>
                          </a:solidFill>
                          <a:effectLst/>
                          <a:latin typeface="Calibri" panose="020F0502020204030204" pitchFamily="34" charset="0"/>
                          <a:ea typeface="+mn-ea"/>
                          <a:cs typeface="Calibri" panose="020F0502020204030204" pitchFamily="34" charset="0"/>
                        </a:rPr>
                        <a:t>Russia ruled an Empire stretching across all of Asia. </a:t>
                      </a:r>
                    </a:p>
                    <a:p>
                      <a:endParaRPr lang="en-GB" sz="1100" kern="1200" dirty="0">
                        <a:solidFill>
                          <a:schemeClr val="tx1"/>
                        </a:solidFill>
                        <a:effectLst/>
                        <a:latin typeface="Calibri" panose="020F0502020204030204" pitchFamily="34" charset="0"/>
                        <a:ea typeface="+mn-ea"/>
                        <a:cs typeface="Calibri" panose="020F0502020204030204" pitchFamily="34" charset="0"/>
                      </a:endParaRPr>
                    </a:p>
                    <a:p>
                      <a:r>
                        <a:rPr lang="en-GB" sz="1100" kern="1200" dirty="0">
                          <a:solidFill>
                            <a:schemeClr val="tx1"/>
                          </a:solidFill>
                          <a:effectLst/>
                          <a:latin typeface="Calibri" panose="020F0502020204030204" pitchFamily="34" charset="0"/>
                          <a:ea typeface="+mn-ea"/>
                          <a:cs typeface="Calibri" panose="020F0502020204030204" pitchFamily="34" charset="0"/>
                        </a:rPr>
                        <a:t>Even so, these nineteenth century nations believed that they ought to co-operate to keep the peace, and the presence of huge areas of the globe which they could easily conquer (especially in Africa), gave them an </a:t>
                      </a:r>
                      <a:r>
                        <a:rPr lang="en-GB" sz="1100" u="sng" kern="1200" dirty="0">
                          <a:solidFill>
                            <a:schemeClr val="tx1"/>
                          </a:solidFill>
                          <a:effectLst/>
                          <a:latin typeface="Calibri" panose="020F0502020204030204" pitchFamily="34" charset="0"/>
                          <a:ea typeface="+mn-ea"/>
                          <a:cs typeface="Calibri" panose="020F0502020204030204" pitchFamily="34" charset="0"/>
                        </a:rPr>
                        <a:t>alternative </a:t>
                      </a:r>
                      <a:r>
                        <a:rPr lang="en-GB" sz="1100" u="sng" kern="1200" dirty="0" smtClean="0">
                          <a:solidFill>
                            <a:schemeClr val="tx1"/>
                          </a:solidFill>
                          <a:effectLst/>
                          <a:latin typeface="Calibri" panose="020F0502020204030204" pitchFamily="34" charset="0"/>
                          <a:ea typeface="+mn-ea"/>
                          <a:cs typeface="Calibri" panose="020F0502020204030204" pitchFamily="34" charset="0"/>
                        </a:rPr>
                        <a:t>outlet</a:t>
                      </a:r>
                      <a:r>
                        <a:rPr lang="en-GB" sz="1100" u="none" kern="1200" dirty="0" smtClean="0">
                          <a:solidFill>
                            <a:schemeClr val="tx1"/>
                          </a:solidFill>
                          <a:effectLst/>
                          <a:latin typeface="Calibri" panose="020F0502020204030204" pitchFamily="34" charset="0"/>
                          <a:ea typeface="+mn-ea"/>
                          <a:cs typeface="Calibri" panose="020F0502020204030204" pitchFamily="34" charset="0"/>
                        </a:rPr>
                        <a:t> </a:t>
                      </a:r>
                      <a:r>
                        <a:rPr lang="en-GB" sz="1100" i="1" u="none" kern="1200" dirty="0" smtClean="0">
                          <a:solidFill>
                            <a:schemeClr val="tx1"/>
                          </a:solidFill>
                          <a:effectLst/>
                          <a:latin typeface="Calibri" panose="020F0502020204030204" pitchFamily="34" charset="0"/>
                          <a:ea typeface="+mn-ea"/>
                          <a:cs typeface="Calibri" panose="020F0502020204030204" pitchFamily="34" charset="0"/>
                        </a:rPr>
                        <a:t>(another</a:t>
                      </a:r>
                      <a:r>
                        <a:rPr lang="en-GB" sz="1100" i="1" u="none" kern="1200" baseline="0" dirty="0" smtClean="0">
                          <a:solidFill>
                            <a:schemeClr val="tx1"/>
                          </a:solidFill>
                          <a:effectLst/>
                          <a:latin typeface="Calibri" panose="020F0502020204030204" pitchFamily="34" charset="0"/>
                          <a:ea typeface="+mn-ea"/>
                          <a:cs typeface="Calibri" panose="020F0502020204030204" pitchFamily="34" charset="0"/>
                        </a:rPr>
                        <a:t> place to look) </a:t>
                      </a:r>
                      <a:r>
                        <a:rPr lang="en-GB" sz="1100" kern="1200" dirty="0" smtClean="0">
                          <a:solidFill>
                            <a:schemeClr val="tx1"/>
                          </a:solidFill>
                          <a:effectLst/>
                          <a:latin typeface="Calibri" panose="020F0502020204030204" pitchFamily="34" charset="0"/>
                          <a:ea typeface="+mn-ea"/>
                          <a:cs typeface="Calibri" panose="020F0502020204030204" pitchFamily="34" charset="0"/>
                        </a:rPr>
                        <a:t>for </a:t>
                      </a:r>
                      <a:r>
                        <a:rPr lang="en-GB" sz="1100" kern="1200" dirty="0">
                          <a:solidFill>
                            <a:schemeClr val="tx1"/>
                          </a:solidFill>
                          <a:effectLst/>
                          <a:latin typeface="Calibri" panose="020F0502020204030204" pitchFamily="34" charset="0"/>
                          <a:ea typeface="+mn-ea"/>
                          <a:cs typeface="Calibri" panose="020F0502020204030204" pitchFamily="34" charset="0"/>
                        </a:rPr>
                        <a:t>their ambitions. </a:t>
                      </a:r>
                    </a:p>
                    <a:p>
                      <a:endParaRPr lang="en-GB" sz="1100" kern="1200" dirty="0">
                        <a:solidFill>
                          <a:schemeClr val="tx1"/>
                        </a:solidFill>
                        <a:effectLst/>
                        <a:latin typeface="Calibri" panose="020F0502020204030204" pitchFamily="34" charset="0"/>
                        <a:ea typeface="+mn-ea"/>
                        <a:cs typeface="Calibri" panose="020F0502020204030204" pitchFamily="34" charset="0"/>
                      </a:endParaRPr>
                    </a:p>
                    <a:p>
                      <a:r>
                        <a:rPr lang="en-GB" sz="1100" kern="1200" dirty="0">
                          <a:solidFill>
                            <a:schemeClr val="tx1"/>
                          </a:solidFill>
                          <a:effectLst/>
                          <a:latin typeface="Calibri" panose="020F0502020204030204" pitchFamily="34" charset="0"/>
                          <a:ea typeface="+mn-ea"/>
                          <a:cs typeface="Calibri" panose="020F0502020204030204" pitchFamily="34" charset="0"/>
                        </a:rPr>
                        <a:t>The arrival of Germany  onto the world stage as a new nation in 1871, </a:t>
                      </a:r>
                      <a:r>
                        <a:rPr lang="en-GB" sz="1100" b="0" u="sng" kern="1200" dirty="0" smtClean="0">
                          <a:solidFill>
                            <a:schemeClr val="tx1"/>
                          </a:solidFill>
                          <a:effectLst/>
                          <a:latin typeface="Calibri" panose="020F0502020204030204" pitchFamily="34" charset="0"/>
                          <a:ea typeface="+mn-ea"/>
                          <a:cs typeface="Calibri" panose="020F0502020204030204" pitchFamily="34" charset="0"/>
                        </a:rPr>
                        <a:t>destabilised</a:t>
                      </a:r>
                      <a:r>
                        <a:rPr lang="en-GB" sz="1100" b="0" u="none" kern="1200" dirty="0" smtClean="0">
                          <a:solidFill>
                            <a:schemeClr val="tx1"/>
                          </a:solidFill>
                          <a:effectLst/>
                          <a:latin typeface="Calibri" panose="020F0502020204030204" pitchFamily="34" charset="0"/>
                          <a:ea typeface="+mn-ea"/>
                          <a:cs typeface="Calibri" panose="020F0502020204030204" pitchFamily="34" charset="0"/>
                        </a:rPr>
                        <a:t> </a:t>
                      </a:r>
                      <a:r>
                        <a:rPr lang="en-GB" sz="1100" b="0" i="1" u="none" kern="1200" dirty="0" smtClean="0">
                          <a:solidFill>
                            <a:schemeClr val="tx1"/>
                          </a:solidFill>
                          <a:effectLst/>
                          <a:latin typeface="Calibri" panose="020F0502020204030204" pitchFamily="34" charset="0"/>
                          <a:ea typeface="+mn-ea"/>
                          <a:cs typeface="Calibri" panose="020F0502020204030204" pitchFamily="34" charset="0"/>
                        </a:rPr>
                        <a:t>(made</a:t>
                      </a:r>
                      <a:r>
                        <a:rPr lang="en-GB" sz="1100" b="0" i="1" u="none" kern="1200" baseline="0" dirty="0" smtClean="0">
                          <a:solidFill>
                            <a:schemeClr val="tx1"/>
                          </a:solidFill>
                          <a:effectLst/>
                          <a:latin typeface="Calibri" panose="020F0502020204030204" pitchFamily="34" charset="0"/>
                          <a:ea typeface="+mn-ea"/>
                          <a:cs typeface="Calibri" panose="020F0502020204030204" pitchFamily="34" charset="0"/>
                        </a:rPr>
                        <a:t> unstable)</a:t>
                      </a:r>
                      <a:r>
                        <a:rPr lang="en-GB" sz="1100" b="1" kern="1200" dirty="0" smtClean="0">
                          <a:solidFill>
                            <a:schemeClr val="tx1"/>
                          </a:solidFill>
                          <a:effectLst/>
                          <a:latin typeface="Calibri" panose="020F0502020204030204" pitchFamily="34" charset="0"/>
                          <a:ea typeface="+mn-ea"/>
                          <a:cs typeface="Calibri" panose="020F0502020204030204" pitchFamily="34" charset="0"/>
                        </a:rPr>
                        <a:t> </a:t>
                      </a:r>
                      <a:r>
                        <a:rPr lang="en-GB" sz="1100" kern="1200" dirty="0">
                          <a:solidFill>
                            <a:schemeClr val="tx1"/>
                          </a:solidFill>
                          <a:effectLst/>
                          <a:latin typeface="Calibri" panose="020F0502020204030204" pitchFamily="34" charset="0"/>
                          <a:ea typeface="+mn-ea"/>
                          <a:cs typeface="Calibri" panose="020F0502020204030204" pitchFamily="34" charset="0"/>
                        </a:rPr>
                        <a:t>international relations. The new Germany was an economic and military superpower and it frightened the other nations. One way they responded was by forming</a:t>
                      </a:r>
                      <a:r>
                        <a:rPr lang="en-GB" sz="1100" u="sng" kern="1200" dirty="0">
                          <a:solidFill>
                            <a:schemeClr val="tx1"/>
                          </a:solidFill>
                          <a:effectLst/>
                          <a:latin typeface="Calibri" panose="020F0502020204030204" pitchFamily="34" charset="0"/>
                          <a:ea typeface="+mn-ea"/>
                          <a:cs typeface="Calibri" panose="020F0502020204030204" pitchFamily="34" charset="0"/>
                        </a:rPr>
                        <a:t> </a:t>
                      </a:r>
                      <a:r>
                        <a:rPr lang="en-GB" sz="1100" b="0" u="sng" kern="1200" dirty="0">
                          <a:solidFill>
                            <a:schemeClr val="tx1"/>
                          </a:solidFill>
                          <a:effectLst/>
                          <a:latin typeface="Calibri" panose="020F0502020204030204" pitchFamily="34" charset="0"/>
                          <a:ea typeface="+mn-ea"/>
                          <a:cs typeface="Calibri" panose="020F0502020204030204" pitchFamily="34" charset="0"/>
                        </a:rPr>
                        <a:t>alliances</a:t>
                      </a:r>
                      <a:r>
                        <a:rPr lang="en-GB" sz="1100" kern="1200" dirty="0">
                          <a:solidFill>
                            <a:schemeClr val="tx1"/>
                          </a:solidFill>
                          <a:effectLst/>
                          <a:latin typeface="Calibri" panose="020F0502020204030204" pitchFamily="34" charset="0"/>
                          <a:ea typeface="+mn-ea"/>
                          <a:cs typeface="Calibri" panose="020F0502020204030204" pitchFamily="34" charset="0"/>
                        </a:rPr>
                        <a:t>, seeking safety by making defensive agreements with other countries. The idea behind these </a:t>
                      </a:r>
                      <a:r>
                        <a:rPr lang="en-GB" sz="1100" b="0" kern="1200" dirty="0">
                          <a:solidFill>
                            <a:schemeClr val="tx1"/>
                          </a:solidFill>
                          <a:effectLst/>
                          <a:latin typeface="Calibri" panose="020F0502020204030204" pitchFamily="34" charset="0"/>
                          <a:ea typeface="+mn-ea"/>
                          <a:cs typeface="Calibri" panose="020F0502020204030204" pitchFamily="34" charset="0"/>
                        </a:rPr>
                        <a:t>alliances</a:t>
                      </a:r>
                      <a:r>
                        <a:rPr lang="en-GB" sz="1100" b="1" kern="1200" dirty="0">
                          <a:solidFill>
                            <a:schemeClr val="tx1"/>
                          </a:solidFill>
                          <a:effectLst/>
                          <a:latin typeface="Calibri" panose="020F0502020204030204" pitchFamily="34" charset="0"/>
                          <a:ea typeface="+mn-ea"/>
                          <a:cs typeface="Calibri" panose="020F0502020204030204" pitchFamily="34" charset="0"/>
                        </a:rPr>
                        <a:t> </a:t>
                      </a:r>
                      <a:r>
                        <a:rPr lang="en-GB" sz="1100" kern="1200" dirty="0">
                          <a:solidFill>
                            <a:schemeClr val="tx1"/>
                          </a:solidFill>
                          <a:effectLst/>
                          <a:latin typeface="Calibri" panose="020F0502020204030204" pitchFamily="34" charset="0"/>
                          <a:ea typeface="+mn-ea"/>
                          <a:cs typeface="Calibri" panose="020F0502020204030204" pitchFamily="34" charset="0"/>
                        </a:rPr>
                        <a:t>was that no one would dare to attack you because they knew it would involve war, not just with you, but with all your allies as well. </a:t>
                      </a:r>
                    </a:p>
                    <a:p>
                      <a:endParaRPr lang="en-GB" sz="1100" kern="1200" dirty="0">
                        <a:solidFill>
                          <a:schemeClr val="tx1"/>
                        </a:solidFill>
                        <a:effectLst/>
                        <a:latin typeface="Calibri" panose="020F0502020204030204" pitchFamily="34" charset="0"/>
                        <a:ea typeface="+mn-ea"/>
                        <a:cs typeface="Calibri" panose="020F0502020204030204" pitchFamily="34" charset="0"/>
                      </a:endParaRPr>
                    </a:p>
                    <a:p>
                      <a:r>
                        <a:rPr lang="en-GB" sz="1100" kern="1200" dirty="0">
                          <a:solidFill>
                            <a:schemeClr val="tx1"/>
                          </a:solidFill>
                          <a:effectLst/>
                          <a:latin typeface="Calibri" panose="020F0502020204030204" pitchFamily="34" charset="0"/>
                          <a:ea typeface="+mn-ea"/>
                          <a:cs typeface="Calibri" panose="020F0502020204030204" pitchFamily="34" charset="0"/>
                        </a:rPr>
                        <a:t>In the years up to 1914, tensions increased. Germany resented Britain’s navy and empire. In the years after 1898 Germany built up a powerful navy to challenge Britain. In 1905, and again in 1911, France and Germany clashed in Morocco. New Slav nation states – such as Serbia, Bulgaria and Romania – had seized independence following the </a:t>
                      </a:r>
                      <a:r>
                        <a:rPr lang="en-GB" sz="1100" kern="1200" dirty="0" smtClean="0">
                          <a:solidFill>
                            <a:schemeClr val="tx1"/>
                          </a:solidFill>
                          <a:effectLst/>
                          <a:latin typeface="Calibri" panose="020F0502020204030204" pitchFamily="34" charset="0"/>
                          <a:ea typeface="+mn-ea"/>
                          <a:cs typeface="Calibri" panose="020F0502020204030204" pitchFamily="34" charset="0"/>
                        </a:rPr>
                        <a:t>decline </a:t>
                      </a:r>
                      <a:r>
                        <a:rPr lang="en-GB" sz="1100" kern="1200" dirty="0">
                          <a:solidFill>
                            <a:schemeClr val="tx1"/>
                          </a:solidFill>
                          <a:effectLst/>
                          <a:latin typeface="Calibri" panose="020F0502020204030204" pitchFamily="34" charset="0"/>
                          <a:ea typeface="+mn-ea"/>
                          <a:cs typeface="Calibri" panose="020F0502020204030204" pitchFamily="34" charset="0"/>
                        </a:rPr>
                        <a:t>of the Turkish Empire. Austria-Hungary, which itself ruled many Slav peoples, was terrified by the development and wary of the new Slavic nations, especially Serbia. Austro-Hungarian generals regularly asked to go to war. </a:t>
                      </a:r>
                    </a:p>
                    <a:p>
                      <a:endParaRPr lang="en-GB" sz="1100" kern="1200" dirty="0">
                        <a:solidFill>
                          <a:schemeClr val="tx1"/>
                        </a:solidFill>
                        <a:effectLst/>
                        <a:latin typeface="Calibri" panose="020F0502020204030204" pitchFamily="34" charset="0"/>
                        <a:ea typeface="+mn-ea"/>
                        <a:cs typeface="Calibri" panose="020F0502020204030204" pitchFamily="34" charset="0"/>
                      </a:endParaRPr>
                    </a:p>
                    <a:p>
                      <a:r>
                        <a:rPr lang="en-GB" sz="1100" kern="1200" dirty="0">
                          <a:solidFill>
                            <a:schemeClr val="tx1"/>
                          </a:solidFill>
                          <a:effectLst/>
                          <a:latin typeface="Calibri" panose="020F0502020204030204" pitchFamily="34" charset="0"/>
                          <a:ea typeface="+mn-ea"/>
                          <a:cs typeface="Calibri" panose="020F0502020204030204" pitchFamily="34" charset="0"/>
                        </a:rPr>
                        <a:t>Looking back, what seems remarkable is not that war broke out in 1914, but that it had not broken out sooner. The years 1870–1914 saw Europe stacking up resentments and tensions, like a fireworks manufacturer stuffing a rocket with gunpowder. </a:t>
                      </a:r>
                    </a:p>
                  </a:txBody>
                  <a:tcPr/>
                </a:tc>
                <a:tc>
                  <a:txBody>
                    <a:bodyPr/>
                    <a:lstStyle/>
                    <a:p>
                      <a:endParaRPr lang="en-GB" sz="1100" dirty="0"/>
                    </a:p>
                  </a:txBody>
                  <a:tcPr/>
                </a:tc>
                <a:extLst>
                  <a:ext uri="{0D108BD9-81ED-4DB2-BD59-A6C34878D82A}">
                    <a16:rowId xmlns:a16="http://schemas.microsoft.com/office/drawing/2014/main" val="10001"/>
                  </a:ext>
                </a:extLst>
              </a:tr>
            </a:tbl>
          </a:graphicData>
        </a:graphic>
      </p:graphicFrame>
      <p:sp>
        <p:nvSpPr>
          <p:cNvPr id="10" name="Down Arrow 9"/>
          <p:cNvSpPr/>
          <p:nvPr/>
        </p:nvSpPr>
        <p:spPr>
          <a:xfrm>
            <a:off x="293614" y="1477791"/>
            <a:ext cx="377372" cy="3048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11" name="Down Arrow 10"/>
          <p:cNvSpPr/>
          <p:nvPr/>
        </p:nvSpPr>
        <p:spPr>
          <a:xfrm>
            <a:off x="5419635" y="1478268"/>
            <a:ext cx="377372" cy="3048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21" name="TextBox 20"/>
          <p:cNvSpPr txBox="1"/>
          <p:nvPr/>
        </p:nvSpPr>
        <p:spPr>
          <a:xfrm>
            <a:off x="6398102" y="3002520"/>
            <a:ext cx="1892023" cy="168507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sz="1150" i="1" dirty="0"/>
              <a:t>”I no longer have any doubt that Britain, Russia and France have agreed among themselves to wage war to destroy us. The encirclement of Germany has already been achieved.” </a:t>
            </a:r>
            <a:r>
              <a:rPr lang="en-GB" sz="1150" b="1" dirty="0"/>
              <a:t>Kaiser Wilhelm speaking in 1914 before the outbreak of war.</a:t>
            </a:r>
            <a:endParaRPr lang="en-GB" sz="1150" dirty="0"/>
          </a:p>
        </p:txBody>
      </p:sp>
      <p:sp>
        <p:nvSpPr>
          <p:cNvPr id="19" name="Oval 18"/>
          <p:cNvSpPr/>
          <p:nvPr/>
        </p:nvSpPr>
        <p:spPr>
          <a:xfrm>
            <a:off x="8137481" y="4009180"/>
            <a:ext cx="393700" cy="3937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t>B</a:t>
            </a:r>
          </a:p>
        </p:txBody>
      </p:sp>
      <p:sp>
        <p:nvSpPr>
          <p:cNvPr id="23" name="TextBox 22"/>
          <p:cNvSpPr txBox="1"/>
          <p:nvPr/>
        </p:nvSpPr>
        <p:spPr>
          <a:xfrm>
            <a:off x="6399211" y="732659"/>
            <a:ext cx="1688803" cy="221599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sz="1150" b="1" dirty="0"/>
              <a:t>This cartoon – ‘A Chain of Friendship’ - appeared in the American newspaper the Brooklyn Eagle in July 1914. </a:t>
            </a:r>
            <a:r>
              <a:rPr lang="en-GB" sz="1150" dirty="0"/>
              <a:t>The caption read: “</a:t>
            </a:r>
            <a:r>
              <a:rPr lang="en-GB" sz="1150" i="1" dirty="0"/>
              <a:t>If Austria attacks Serbia, Russia will fall upon Austria, Germany upon Russia, and France and England upon Germany”. </a:t>
            </a:r>
          </a:p>
        </p:txBody>
      </p:sp>
      <p:graphicFrame>
        <p:nvGraphicFramePr>
          <p:cNvPr id="3" name="Table 2"/>
          <p:cNvGraphicFramePr>
            <a:graphicFrameLocks noGrp="1"/>
          </p:cNvGraphicFramePr>
          <p:nvPr>
            <p:extLst>
              <p:ext uri="{D42A27DB-BD31-4B8C-83A1-F6EECF244321}">
                <p14:modId xmlns:p14="http://schemas.microsoft.com/office/powerpoint/2010/main" val="2097890754"/>
              </p:ext>
            </p:extLst>
          </p:nvPr>
        </p:nvGraphicFramePr>
        <p:xfrm>
          <a:off x="6418018" y="4761385"/>
          <a:ext cx="6329477" cy="3931920"/>
        </p:xfrm>
        <a:graphic>
          <a:graphicData uri="http://schemas.openxmlformats.org/drawingml/2006/table">
            <a:tbl>
              <a:tblPr firstRow="1" bandRow="1">
                <a:tableStyleId>{5940675A-B579-460E-94D1-54222C63F5DA}</a:tableStyleId>
              </a:tblPr>
              <a:tblGrid>
                <a:gridCol w="6329477">
                  <a:extLst>
                    <a:ext uri="{9D8B030D-6E8A-4147-A177-3AD203B41FA5}">
                      <a16:colId xmlns:a16="http://schemas.microsoft.com/office/drawing/2014/main" val="20000"/>
                    </a:ext>
                  </a:extLst>
                </a:gridCol>
              </a:tblGrid>
              <a:tr h="2651733">
                <a:tc>
                  <a:txBody>
                    <a:bodyPr/>
                    <a:lstStyle/>
                    <a:p>
                      <a:pPr marL="0" indent="0" algn="ctr">
                        <a:buNone/>
                      </a:pPr>
                      <a:r>
                        <a:rPr lang="en-GB" sz="1050" b="1" u="sng" dirty="0" smtClean="0"/>
                        <a:t>Task Two</a:t>
                      </a:r>
                    </a:p>
                    <a:p>
                      <a:pPr marL="228600" indent="-228600">
                        <a:buAutoNum type="arabicPeriod"/>
                      </a:pPr>
                      <a:r>
                        <a:rPr lang="en-GB" sz="1050" dirty="0" smtClean="0"/>
                        <a:t>Look at </a:t>
                      </a:r>
                      <a:r>
                        <a:rPr lang="en-GB" sz="1050" b="1" dirty="0" smtClean="0"/>
                        <a:t>source</a:t>
                      </a:r>
                      <a:r>
                        <a:rPr lang="en-GB" sz="1050" dirty="0" smtClean="0"/>
                        <a:t> </a:t>
                      </a:r>
                      <a:r>
                        <a:rPr lang="en-GB" sz="1050" dirty="0" smtClean="0"/>
                        <a:t>A</a:t>
                      </a:r>
                      <a:r>
                        <a:rPr lang="en-GB" sz="1050" baseline="0" dirty="0" smtClean="0"/>
                        <a:t> and B</a:t>
                      </a:r>
                      <a:r>
                        <a:rPr lang="en-GB" sz="1050" dirty="0" smtClean="0"/>
                        <a:t> write </a:t>
                      </a:r>
                      <a:r>
                        <a:rPr lang="en-GB" sz="1050" dirty="0" smtClean="0"/>
                        <a:t>a paragraph about what you can learn from each source about if WW1 was inevitable (always</a:t>
                      </a:r>
                      <a:r>
                        <a:rPr lang="en-GB" sz="1050" baseline="0" dirty="0" smtClean="0"/>
                        <a:t> </a:t>
                      </a:r>
                      <a:r>
                        <a:rPr lang="en-GB" sz="1050" dirty="0" smtClean="0"/>
                        <a:t>going to happen). </a:t>
                      </a:r>
                      <a:r>
                        <a:rPr lang="en-GB" sz="1050" i="1" dirty="0" smtClean="0"/>
                        <a:t>(Source A shows… This tells me that the First World War was/was not inevitable as…)</a:t>
                      </a:r>
                      <a:r>
                        <a:rPr lang="en-GB" sz="1050" dirty="0" smtClean="0"/>
                        <a:t> </a:t>
                      </a:r>
                      <a:endParaRPr lang="en-GB" sz="1050" dirty="0" smtClean="0"/>
                    </a:p>
                    <a:p>
                      <a:pPr marL="228600" indent="-228600">
                        <a:buAutoNum type="arabicPeriod"/>
                      </a:pPr>
                      <a:r>
                        <a:rPr lang="en-GB" sz="1050" dirty="0" smtClean="0"/>
                        <a:t>Using the knowledge from the</a:t>
                      </a:r>
                      <a:r>
                        <a:rPr lang="en-GB" sz="1050" baseline="0" dirty="0" smtClean="0"/>
                        <a:t> story on the causes of WWI think about how useful the content of the sources are… complete the sentences below.</a:t>
                      </a:r>
                    </a:p>
                    <a:p>
                      <a:pPr marL="228600" indent="-228600">
                        <a:buAutoNum type="arabicPeriod"/>
                      </a:pPr>
                      <a:endParaRPr lang="en-GB" sz="1050" baseline="0" dirty="0" smtClean="0"/>
                    </a:p>
                    <a:p>
                      <a:pPr marL="0" indent="0">
                        <a:buNone/>
                      </a:pPr>
                      <a:endParaRPr lang="en-GB" sz="1050" baseline="0" dirty="0" smtClean="0"/>
                    </a:p>
                    <a:p>
                      <a:pPr marL="0" indent="0">
                        <a:buNone/>
                      </a:pPr>
                      <a:r>
                        <a:rPr lang="en-GB" sz="1050" baseline="0" dirty="0" smtClean="0"/>
                        <a:t>Source A is useful as it shows a chain of friendship in the cartoon. The chain of friendship is shown in the cartoon as the image shows……..(describe the image and what it means). This is useful as it is referring to one of the causes of WWI being _ _ _ _ _ _ _ _ _ </a:t>
                      </a:r>
                    </a:p>
                    <a:p>
                      <a:pPr marL="0" indent="0">
                        <a:buNone/>
                      </a:pPr>
                      <a:endParaRPr lang="en-GB" sz="1050" baseline="0" dirty="0" smtClean="0"/>
                    </a:p>
                    <a:p>
                      <a:pPr marL="0" indent="0">
                        <a:buNone/>
                      </a:pPr>
                      <a:r>
                        <a:rPr lang="en-GB" sz="1050" baseline="0" dirty="0" smtClean="0"/>
                        <a:t>Source B is useful as it suggests that……… It states….. This is useful as it is matches my own knowledge of….. (use the information from the article to help. </a:t>
                      </a:r>
                    </a:p>
                    <a:p>
                      <a:pPr marL="0" indent="0">
                        <a:buNone/>
                      </a:pPr>
                      <a:endParaRPr lang="en-GB" sz="1050" baseline="0" dirty="0" smtClean="0"/>
                    </a:p>
                    <a:p>
                      <a:pPr marL="0" indent="0">
                        <a:buNone/>
                      </a:pPr>
                      <a:r>
                        <a:rPr lang="en-GB" sz="1050" baseline="0" dirty="0" smtClean="0"/>
                        <a:t>3. What is the provenance of the two sources? Who wrote them? What type of sources are they? Does this make them more or less useful?</a:t>
                      </a:r>
                    </a:p>
                    <a:p>
                      <a:pPr marL="0" indent="0">
                        <a:buNone/>
                      </a:pPr>
                      <a:endParaRPr lang="en-GB" sz="1050" baseline="0" dirty="0" smtClean="0"/>
                    </a:p>
                    <a:p>
                      <a:pPr marL="0" indent="0">
                        <a:buNone/>
                      </a:pPr>
                      <a:r>
                        <a:rPr lang="en-GB" sz="1050" baseline="0" dirty="0" smtClean="0"/>
                        <a:t>Source A was written in….. This makes it _______________</a:t>
                      </a:r>
                    </a:p>
                    <a:p>
                      <a:pPr marL="0" indent="0">
                        <a:buNone/>
                      </a:pPr>
                      <a:r>
                        <a:rPr lang="en-GB" sz="1050" baseline="0" dirty="0" smtClean="0"/>
                        <a:t>Source A is a cartoon and its purpose is…….. This makes it _____________</a:t>
                      </a:r>
                    </a:p>
                    <a:p>
                      <a:pPr marL="0" indent="0">
                        <a:buNone/>
                      </a:pPr>
                      <a:endParaRPr lang="en-GB" sz="1050" baseline="0" dirty="0" smtClean="0"/>
                    </a:p>
                    <a:p>
                      <a:pPr marL="0" indent="0">
                        <a:buNone/>
                      </a:pPr>
                      <a:r>
                        <a:rPr lang="en-GB" sz="1050" baseline="0" dirty="0" smtClean="0"/>
                        <a:t>Source B is written by the German Kaiser……….This makes it _______________</a:t>
                      </a:r>
                    </a:p>
                    <a:p>
                      <a:pPr marL="0" indent="0">
                        <a:buNone/>
                      </a:pPr>
                      <a:r>
                        <a:rPr lang="en-GB" sz="1050" baseline="0" dirty="0" smtClean="0"/>
                        <a:t>Source B is written in ______________ This makes it ________________</a:t>
                      </a:r>
                    </a:p>
                    <a:p>
                      <a:pPr marL="0" indent="0">
                        <a:buNone/>
                      </a:pPr>
                      <a:endParaRPr lang="en-GB" sz="1050" baseline="0" dirty="0" smtClean="0"/>
                    </a:p>
                  </a:txBody>
                  <a:tcPr anchor="ctr">
                    <a:solidFill>
                      <a:schemeClr val="tx2">
                        <a:lumMod val="20000"/>
                        <a:lumOff val="80000"/>
                      </a:schemeClr>
                    </a:solidFill>
                  </a:tcPr>
                </a:tc>
                <a:extLst>
                  <a:ext uri="{0D108BD9-81ED-4DB2-BD59-A6C34878D82A}">
                    <a16:rowId xmlns:a16="http://schemas.microsoft.com/office/drawing/2014/main" val="10000"/>
                  </a:ext>
                </a:extLst>
              </a:tr>
            </a:tbl>
          </a:graphicData>
        </a:graphic>
      </p:graphicFrame>
      <p:sp>
        <p:nvSpPr>
          <p:cNvPr id="18" name="Oval 17"/>
          <p:cNvSpPr/>
          <p:nvPr/>
        </p:nvSpPr>
        <p:spPr>
          <a:xfrm>
            <a:off x="7922676" y="852364"/>
            <a:ext cx="330676" cy="33742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t>A</a:t>
            </a:r>
          </a:p>
        </p:txBody>
      </p:sp>
    </p:spTree>
    <p:extLst>
      <p:ext uri="{BB962C8B-B14F-4D97-AF65-F5344CB8AC3E}">
        <p14:creationId xmlns:p14="http://schemas.microsoft.com/office/powerpoint/2010/main" val="119824213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ED9C647E071ED4D9B7D0BA81432F5C2" ma:contentTypeVersion="17" ma:contentTypeDescription="Create a new document." ma:contentTypeScope="" ma:versionID="48b29fa8638abee717d1fdd10b1328d1">
  <xsd:schema xmlns:xsd="http://www.w3.org/2001/XMLSchema" xmlns:xs="http://www.w3.org/2001/XMLSchema" xmlns:p="http://schemas.microsoft.com/office/2006/metadata/properties" xmlns:ns2="070f71ce-64c7-4b17-bb6b-21ebf0c68387" xmlns:ns3="8c49430d-f190-4cd8-83c3-84bb6a3d29af" targetNamespace="http://schemas.microsoft.com/office/2006/metadata/properties" ma:root="true" ma:fieldsID="e44dfcf108e842c73ed980802cedbc8a" ns2:_="" ns3:_="">
    <xsd:import namespace="070f71ce-64c7-4b17-bb6b-21ebf0c68387"/>
    <xsd:import namespace="8c49430d-f190-4cd8-83c3-84bb6a3d29a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MediaServiceAutoTags" minOccurs="0"/>
                <xsd:element ref="ns2:Completed"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70f71ce-64c7-4b17-bb6b-21ebf0c683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Completed" ma:index="17" nillable="true" ma:displayName="Completed" ma:default="0" ma:format="Dropdown" ma:internalName="Completed">
      <xsd:simpleType>
        <xsd:restriction base="dms:Boolea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a72bb472-3a9c-4f56-9e6f-fdae2be011ae"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Notes" ma:index="24" nillable="true" ma:displayName="Notes" ma:format="Dropdown" ma:internalName="Notes">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c49430d-f190-4cd8-83c3-84bb6a3d29a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199d808-df6e-4fcd-b362-d9c1aab5c644}" ma:internalName="TaxCatchAll" ma:showField="CatchAllData" ma:web="8c49430d-f190-4cd8-83c3-84bb6a3d29a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Notes xmlns="070f71ce-64c7-4b17-bb6b-21ebf0c68387" xsi:nil="true"/>
    <TaxCatchAll xmlns="8c49430d-f190-4cd8-83c3-84bb6a3d29af" xsi:nil="true"/>
    <lcf76f155ced4ddcb4097134ff3c332f xmlns="070f71ce-64c7-4b17-bb6b-21ebf0c68387">
      <Terms xmlns="http://schemas.microsoft.com/office/infopath/2007/PartnerControls"/>
    </lcf76f155ced4ddcb4097134ff3c332f>
    <Completed xmlns="070f71ce-64c7-4b17-bb6b-21ebf0c68387">false</Completed>
  </documentManagement>
</p:properties>
</file>

<file path=customXml/itemProps1.xml><?xml version="1.0" encoding="utf-8"?>
<ds:datastoreItem xmlns:ds="http://schemas.openxmlformats.org/officeDocument/2006/customXml" ds:itemID="{77BEC115-1F43-4746-A9B9-93D55EB99AFE}"/>
</file>

<file path=customXml/itemProps2.xml><?xml version="1.0" encoding="utf-8"?>
<ds:datastoreItem xmlns:ds="http://schemas.openxmlformats.org/officeDocument/2006/customXml" ds:itemID="{98E6BC2C-45AE-4FBF-A47D-AA9A9D9A5561}"/>
</file>

<file path=customXml/itemProps3.xml><?xml version="1.0" encoding="utf-8"?>
<ds:datastoreItem xmlns:ds="http://schemas.openxmlformats.org/officeDocument/2006/customXml" ds:itemID="{B46CEA98-EC50-4B2E-88B0-83D7E06ED52E}"/>
</file>

<file path=docProps/app.xml><?xml version="1.0" encoding="utf-8"?>
<Properties xmlns="http://schemas.openxmlformats.org/officeDocument/2006/extended-properties" xmlns:vt="http://schemas.openxmlformats.org/officeDocument/2006/docPropsVTypes">
  <Template>Office Theme</Template>
  <TotalTime>487</TotalTime>
  <Words>852</Words>
  <Application>Microsoft Office PowerPoint</Application>
  <PresentationFormat>A3 Paper (297x420 mm)</PresentationFormat>
  <Paragraphs>38</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Fairfield High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 Warner Meanwell</dc:creator>
  <cp:lastModifiedBy>Feekins, Hannah</cp:lastModifiedBy>
  <cp:revision>83</cp:revision>
  <dcterms:created xsi:type="dcterms:W3CDTF">2019-06-21T14:11:51Z</dcterms:created>
  <dcterms:modified xsi:type="dcterms:W3CDTF">2022-12-15T12:09:08Z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0x0101001ED9C647E071ED4D9B7D0BA81432F5C2</vt:lpwstr>
  </property>
</Properties>
</file>