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60" r:id="rId5"/>
  </p:sldMasterIdLst>
  <p:sldIdLst>
    <p:sldId id="263" r:id="rId6"/>
    <p:sldId id="262" r:id="rId7"/>
    <p:sldId id="258" r:id="rId8"/>
    <p:sldId id="266" r:id="rId9"/>
    <p:sldId id="264" r:id="rId10"/>
    <p:sldId id="265" r:id="rId11"/>
    <p:sldId id="259" r:id="rId12"/>
    <p:sldId id="26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B9064D-2B9B-86DE-B494-39013960E420}" v="2" dt="2022-11-17T13:33:49.048"/>
    <p1510:client id="{427116D6-0733-7F32-E3A2-53D50B650A4F}" v="3" dt="2022-09-30T07:02:56.1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5" d="100"/>
          <a:sy n="75" d="100"/>
        </p:scale>
        <p:origin x="2616" y="9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arson, Sophie" userId="S::sophie.pearson@st-marys.newcastle.sch.uk::8d510f2b-e36d-466b-b775-76ede0baa1c5" providerId="AD" clId="Web-{38B9064D-2B9B-86DE-B494-39013960E420}"/>
    <pc:docChg chg="delSld">
      <pc:chgData name="Pearson, Sophie" userId="S::sophie.pearson@st-marys.newcastle.sch.uk::8d510f2b-e36d-466b-b775-76ede0baa1c5" providerId="AD" clId="Web-{38B9064D-2B9B-86DE-B494-39013960E420}" dt="2022-11-17T13:33:49.048" v="1"/>
      <pc:docMkLst>
        <pc:docMk/>
      </pc:docMkLst>
      <pc:sldChg chg="del">
        <pc:chgData name="Pearson, Sophie" userId="S::sophie.pearson@st-marys.newcastle.sch.uk::8d510f2b-e36d-466b-b775-76ede0baa1c5" providerId="AD" clId="Web-{38B9064D-2B9B-86DE-B494-39013960E420}" dt="2022-11-17T13:33:49.048" v="1"/>
        <pc:sldMkLst>
          <pc:docMk/>
          <pc:sldMk cId="3892979694" sldId="256"/>
        </pc:sldMkLst>
      </pc:sldChg>
      <pc:sldChg chg="del">
        <pc:chgData name="Pearson, Sophie" userId="S::sophie.pearson@st-marys.newcastle.sch.uk::8d510f2b-e36d-466b-b775-76ede0baa1c5" providerId="AD" clId="Web-{38B9064D-2B9B-86DE-B494-39013960E420}" dt="2022-11-17T13:33:48.312" v="0"/>
        <pc:sldMkLst>
          <pc:docMk/>
          <pc:sldMk cId="604949473" sldId="267"/>
        </pc:sldMkLst>
      </pc:sldChg>
    </pc:docChg>
  </pc:docChgLst>
  <pc:docChgLst>
    <pc:chgData name="Pearson, Sophie" userId="S::sophie.pearson@st-marys.newcastle.sch.uk::8d510f2b-e36d-466b-b775-76ede0baa1c5" providerId="AD" clId="Web-{427116D6-0733-7F32-E3A2-53D50B650A4F}"/>
    <pc:docChg chg="addSld sldOrd addMainMaster modMainMaster">
      <pc:chgData name="Pearson, Sophie" userId="S::sophie.pearson@st-marys.newcastle.sch.uk::8d510f2b-e36d-466b-b775-76ede0baa1c5" providerId="AD" clId="Web-{427116D6-0733-7F32-E3A2-53D50B650A4F}" dt="2022-09-30T07:02:56.103" v="2"/>
      <pc:docMkLst>
        <pc:docMk/>
      </pc:docMkLst>
      <pc:sldChg chg="ord">
        <pc:chgData name="Pearson, Sophie" userId="S::sophie.pearson@st-marys.newcastle.sch.uk::8d510f2b-e36d-466b-b775-76ede0baa1c5" providerId="AD" clId="Web-{427116D6-0733-7F32-E3A2-53D50B650A4F}" dt="2022-09-30T07:02:42.618" v="0"/>
        <pc:sldMkLst>
          <pc:docMk/>
          <pc:sldMk cId="4085164257" sldId="263"/>
        </pc:sldMkLst>
      </pc:sldChg>
      <pc:sldChg chg="add ord">
        <pc:chgData name="Pearson, Sophie" userId="S::sophie.pearson@st-marys.newcastle.sch.uk::8d510f2b-e36d-466b-b775-76ede0baa1c5" providerId="AD" clId="Web-{427116D6-0733-7F32-E3A2-53D50B650A4F}" dt="2022-09-30T07:02:56.103" v="2"/>
        <pc:sldMkLst>
          <pc:docMk/>
          <pc:sldMk cId="604949473" sldId="267"/>
        </pc:sldMkLst>
      </pc:sldChg>
      <pc:sldMasterChg chg="add addSldLayout">
        <pc:chgData name="Pearson, Sophie" userId="S::sophie.pearson@st-marys.newcastle.sch.uk::8d510f2b-e36d-466b-b775-76ede0baa1c5" providerId="AD" clId="Web-{427116D6-0733-7F32-E3A2-53D50B650A4F}" dt="2022-09-30T07:02:51.884" v="1"/>
        <pc:sldMasterMkLst>
          <pc:docMk/>
          <pc:sldMasterMk cId="3459987263" sldId="2147483660"/>
        </pc:sldMasterMkLst>
        <pc:sldLayoutChg chg="add">
          <pc:chgData name="Pearson, Sophie" userId="S::sophie.pearson@st-marys.newcastle.sch.uk::8d510f2b-e36d-466b-b775-76ede0baa1c5" providerId="AD" clId="Web-{427116D6-0733-7F32-E3A2-53D50B650A4F}" dt="2022-09-30T07:02:51.884" v="1"/>
          <pc:sldLayoutMkLst>
            <pc:docMk/>
            <pc:sldMasterMk cId="3459987263" sldId="2147483660"/>
            <pc:sldLayoutMk cId="3504785446" sldId="2147483661"/>
          </pc:sldLayoutMkLst>
        </pc:sldLayoutChg>
        <pc:sldLayoutChg chg="add">
          <pc:chgData name="Pearson, Sophie" userId="S::sophie.pearson@st-marys.newcastle.sch.uk::8d510f2b-e36d-466b-b775-76ede0baa1c5" providerId="AD" clId="Web-{427116D6-0733-7F32-E3A2-53D50B650A4F}" dt="2022-09-30T07:02:51.884" v="1"/>
          <pc:sldLayoutMkLst>
            <pc:docMk/>
            <pc:sldMasterMk cId="3459987263" sldId="2147483660"/>
            <pc:sldLayoutMk cId="3474149136" sldId="2147483662"/>
          </pc:sldLayoutMkLst>
        </pc:sldLayoutChg>
        <pc:sldLayoutChg chg="add">
          <pc:chgData name="Pearson, Sophie" userId="S::sophie.pearson@st-marys.newcastle.sch.uk::8d510f2b-e36d-466b-b775-76ede0baa1c5" providerId="AD" clId="Web-{427116D6-0733-7F32-E3A2-53D50B650A4F}" dt="2022-09-30T07:02:51.884" v="1"/>
          <pc:sldLayoutMkLst>
            <pc:docMk/>
            <pc:sldMasterMk cId="3459987263" sldId="2147483660"/>
            <pc:sldLayoutMk cId="4097055267" sldId="2147483663"/>
          </pc:sldLayoutMkLst>
        </pc:sldLayoutChg>
        <pc:sldLayoutChg chg="add">
          <pc:chgData name="Pearson, Sophie" userId="S::sophie.pearson@st-marys.newcastle.sch.uk::8d510f2b-e36d-466b-b775-76ede0baa1c5" providerId="AD" clId="Web-{427116D6-0733-7F32-E3A2-53D50B650A4F}" dt="2022-09-30T07:02:51.884" v="1"/>
          <pc:sldLayoutMkLst>
            <pc:docMk/>
            <pc:sldMasterMk cId="3459987263" sldId="2147483660"/>
            <pc:sldLayoutMk cId="4128926043" sldId="2147483664"/>
          </pc:sldLayoutMkLst>
        </pc:sldLayoutChg>
        <pc:sldLayoutChg chg="add">
          <pc:chgData name="Pearson, Sophie" userId="S::sophie.pearson@st-marys.newcastle.sch.uk::8d510f2b-e36d-466b-b775-76ede0baa1c5" providerId="AD" clId="Web-{427116D6-0733-7F32-E3A2-53D50B650A4F}" dt="2022-09-30T07:02:51.884" v="1"/>
          <pc:sldLayoutMkLst>
            <pc:docMk/>
            <pc:sldMasterMk cId="3459987263" sldId="2147483660"/>
            <pc:sldLayoutMk cId="3251047307" sldId="2147483665"/>
          </pc:sldLayoutMkLst>
        </pc:sldLayoutChg>
        <pc:sldLayoutChg chg="add">
          <pc:chgData name="Pearson, Sophie" userId="S::sophie.pearson@st-marys.newcastle.sch.uk::8d510f2b-e36d-466b-b775-76ede0baa1c5" providerId="AD" clId="Web-{427116D6-0733-7F32-E3A2-53D50B650A4F}" dt="2022-09-30T07:02:51.884" v="1"/>
          <pc:sldLayoutMkLst>
            <pc:docMk/>
            <pc:sldMasterMk cId="3459987263" sldId="2147483660"/>
            <pc:sldLayoutMk cId="3337477688" sldId="2147483666"/>
          </pc:sldLayoutMkLst>
        </pc:sldLayoutChg>
        <pc:sldLayoutChg chg="add">
          <pc:chgData name="Pearson, Sophie" userId="S::sophie.pearson@st-marys.newcastle.sch.uk::8d510f2b-e36d-466b-b775-76ede0baa1c5" providerId="AD" clId="Web-{427116D6-0733-7F32-E3A2-53D50B650A4F}" dt="2022-09-30T07:02:51.884" v="1"/>
          <pc:sldLayoutMkLst>
            <pc:docMk/>
            <pc:sldMasterMk cId="3459987263" sldId="2147483660"/>
            <pc:sldLayoutMk cId="2366369814" sldId="2147483667"/>
          </pc:sldLayoutMkLst>
        </pc:sldLayoutChg>
        <pc:sldLayoutChg chg="add">
          <pc:chgData name="Pearson, Sophie" userId="S::sophie.pearson@st-marys.newcastle.sch.uk::8d510f2b-e36d-466b-b775-76ede0baa1c5" providerId="AD" clId="Web-{427116D6-0733-7F32-E3A2-53D50B650A4F}" dt="2022-09-30T07:02:51.884" v="1"/>
          <pc:sldLayoutMkLst>
            <pc:docMk/>
            <pc:sldMasterMk cId="3459987263" sldId="2147483660"/>
            <pc:sldLayoutMk cId="1391975638" sldId="2147483668"/>
          </pc:sldLayoutMkLst>
        </pc:sldLayoutChg>
        <pc:sldLayoutChg chg="add">
          <pc:chgData name="Pearson, Sophie" userId="S::sophie.pearson@st-marys.newcastle.sch.uk::8d510f2b-e36d-466b-b775-76ede0baa1c5" providerId="AD" clId="Web-{427116D6-0733-7F32-E3A2-53D50B650A4F}" dt="2022-09-30T07:02:51.884" v="1"/>
          <pc:sldLayoutMkLst>
            <pc:docMk/>
            <pc:sldMasterMk cId="3459987263" sldId="2147483660"/>
            <pc:sldLayoutMk cId="1895194851" sldId="2147483669"/>
          </pc:sldLayoutMkLst>
        </pc:sldLayoutChg>
        <pc:sldLayoutChg chg="add">
          <pc:chgData name="Pearson, Sophie" userId="S::sophie.pearson@st-marys.newcastle.sch.uk::8d510f2b-e36d-466b-b775-76ede0baa1c5" providerId="AD" clId="Web-{427116D6-0733-7F32-E3A2-53D50B650A4F}" dt="2022-09-30T07:02:51.884" v="1"/>
          <pc:sldLayoutMkLst>
            <pc:docMk/>
            <pc:sldMasterMk cId="3459987263" sldId="2147483660"/>
            <pc:sldLayoutMk cId="712731523" sldId="2147483670"/>
          </pc:sldLayoutMkLst>
        </pc:sldLayoutChg>
        <pc:sldLayoutChg chg="add">
          <pc:chgData name="Pearson, Sophie" userId="S::sophie.pearson@st-marys.newcastle.sch.uk::8d510f2b-e36d-466b-b775-76ede0baa1c5" providerId="AD" clId="Web-{427116D6-0733-7F32-E3A2-53D50B650A4F}" dt="2022-09-30T07:02:51.884" v="1"/>
          <pc:sldLayoutMkLst>
            <pc:docMk/>
            <pc:sldMasterMk cId="3459987263" sldId="2147483660"/>
            <pc:sldLayoutMk cId="399125356" sldId="2147483671"/>
          </pc:sldLayoutMkLst>
        </pc:sldLayoutChg>
      </pc:sldMasterChg>
      <pc:sldMasterChg chg="replId modSldLayout">
        <pc:chgData name="Pearson, Sophie" userId="S::sophie.pearson@st-marys.newcastle.sch.uk::8d510f2b-e36d-466b-b775-76ede0baa1c5" providerId="AD" clId="Web-{427116D6-0733-7F32-E3A2-53D50B650A4F}" dt="2022-09-30T07:02:51.884" v="1"/>
        <pc:sldMasterMkLst>
          <pc:docMk/>
          <pc:sldMasterMk cId="2745354982" sldId="2147483672"/>
        </pc:sldMasterMkLst>
        <pc:sldLayoutChg chg="replId">
          <pc:chgData name="Pearson, Sophie" userId="S::sophie.pearson@st-marys.newcastle.sch.uk::8d510f2b-e36d-466b-b775-76ede0baa1c5" providerId="AD" clId="Web-{427116D6-0733-7F32-E3A2-53D50B650A4F}" dt="2022-09-30T07:02:51.884" v="1"/>
          <pc:sldLayoutMkLst>
            <pc:docMk/>
            <pc:sldMasterMk cId="2745354982" sldId="2147483672"/>
            <pc:sldLayoutMk cId="1439086764" sldId="2147483673"/>
          </pc:sldLayoutMkLst>
        </pc:sldLayoutChg>
        <pc:sldLayoutChg chg="replId">
          <pc:chgData name="Pearson, Sophie" userId="S::sophie.pearson@st-marys.newcastle.sch.uk::8d510f2b-e36d-466b-b775-76ede0baa1c5" providerId="AD" clId="Web-{427116D6-0733-7F32-E3A2-53D50B650A4F}" dt="2022-09-30T07:02:51.884" v="1"/>
          <pc:sldLayoutMkLst>
            <pc:docMk/>
            <pc:sldMasterMk cId="2745354982" sldId="2147483672"/>
            <pc:sldLayoutMk cId="668927910" sldId="2147483674"/>
          </pc:sldLayoutMkLst>
        </pc:sldLayoutChg>
        <pc:sldLayoutChg chg="replId">
          <pc:chgData name="Pearson, Sophie" userId="S::sophie.pearson@st-marys.newcastle.sch.uk::8d510f2b-e36d-466b-b775-76ede0baa1c5" providerId="AD" clId="Web-{427116D6-0733-7F32-E3A2-53D50B650A4F}" dt="2022-09-30T07:02:51.884" v="1"/>
          <pc:sldLayoutMkLst>
            <pc:docMk/>
            <pc:sldMasterMk cId="2745354982" sldId="2147483672"/>
            <pc:sldLayoutMk cId="1350981861" sldId="2147483675"/>
          </pc:sldLayoutMkLst>
        </pc:sldLayoutChg>
        <pc:sldLayoutChg chg="replId">
          <pc:chgData name="Pearson, Sophie" userId="S::sophie.pearson@st-marys.newcastle.sch.uk::8d510f2b-e36d-466b-b775-76ede0baa1c5" providerId="AD" clId="Web-{427116D6-0733-7F32-E3A2-53D50B650A4F}" dt="2022-09-30T07:02:51.884" v="1"/>
          <pc:sldLayoutMkLst>
            <pc:docMk/>
            <pc:sldMasterMk cId="2745354982" sldId="2147483672"/>
            <pc:sldLayoutMk cId="202449627" sldId="2147483676"/>
          </pc:sldLayoutMkLst>
        </pc:sldLayoutChg>
        <pc:sldLayoutChg chg="replId">
          <pc:chgData name="Pearson, Sophie" userId="S::sophie.pearson@st-marys.newcastle.sch.uk::8d510f2b-e36d-466b-b775-76ede0baa1c5" providerId="AD" clId="Web-{427116D6-0733-7F32-E3A2-53D50B650A4F}" dt="2022-09-30T07:02:51.884" v="1"/>
          <pc:sldLayoutMkLst>
            <pc:docMk/>
            <pc:sldMasterMk cId="2745354982" sldId="2147483672"/>
            <pc:sldLayoutMk cId="186275325" sldId="2147483677"/>
          </pc:sldLayoutMkLst>
        </pc:sldLayoutChg>
        <pc:sldLayoutChg chg="replId">
          <pc:chgData name="Pearson, Sophie" userId="S::sophie.pearson@st-marys.newcastle.sch.uk::8d510f2b-e36d-466b-b775-76ede0baa1c5" providerId="AD" clId="Web-{427116D6-0733-7F32-E3A2-53D50B650A4F}" dt="2022-09-30T07:02:51.884" v="1"/>
          <pc:sldLayoutMkLst>
            <pc:docMk/>
            <pc:sldMasterMk cId="2745354982" sldId="2147483672"/>
            <pc:sldLayoutMk cId="1170430935" sldId="2147483678"/>
          </pc:sldLayoutMkLst>
        </pc:sldLayoutChg>
        <pc:sldLayoutChg chg="replId">
          <pc:chgData name="Pearson, Sophie" userId="S::sophie.pearson@st-marys.newcastle.sch.uk::8d510f2b-e36d-466b-b775-76ede0baa1c5" providerId="AD" clId="Web-{427116D6-0733-7F32-E3A2-53D50B650A4F}" dt="2022-09-30T07:02:51.884" v="1"/>
          <pc:sldLayoutMkLst>
            <pc:docMk/>
            <pc:sldMasterMk cId="2745354982" sldId="2147483672"/>
            <pc:sldLayoutMk cId="1932558490" sldId="2147483679"/>
          </pc:sldLayoutMkLst>
        </pc:sldLayoutChg>
        <pc:sldLayoutChg chg="replId">
          <pc:chgData name="Pearson, Sophie" userId="S::sophie.pearson@st-marys.newcastle.sch.uk::8d510f2b-e36d-466b-b775-76ede0baa1c5" providerId="AD" clId="Web-{427116D6-0733-7F32-E3A2-53D50B650A4F}" dt="2022-09-30T07:02:51.884" v="1"/>
          <pc:sldLayoutMkLst>
            <pc:docMk/>
            <pc:sldMasterMk cId="2745354982" sldId="2147483672"/>
            <pc:sldLayoutMk cId="337161010" sldId="2147483680"/>
          </pc:sldLayoutMkLst>
        </pc:sldLayoutChg>
        <pc:sldLayoutChg chg="replId">
          <pc:chgData name="Pearson, Sophie" userId="S::sophie.pearson@st-marys.newcastle.sch.uk::8d510f2b-e36d-466b-b775-76ede0baa1c5" providerId="AD" clId="Web-{427116D6-0733-7F32-E3A2-53D50B650A4F}" dt="2022-09-30T07:02:51.884" v="1"/>
          <pc:sldLayoutMkLst>
            <pc:docMk/>
            <pc:sldMasterMk cId="2745354982" sldId="2147483672"/>
            <pc:sldLayoutMk cId="1614875800" sldId="2147483681"/>
          </pc:sldLayoutMkLst>
        </pc:sldLayoutChg>
        <pc:sldLayoutChg chg="replId">
          <pc:chgData name="Pearson, Sophie" userId="S::sophie.pearson@st-marys.newcastle.sch.uk::8d510f2b-e36d-466b-b775-76ede0baa1c5" providerId="AD" clId="Web-{427116D6-0733-7F32-E3A2-53D50B650A4F}" dt="2022-09-30T07:02:51.884" v="1"/>
          <pc:sldLayoutMkLst>
            <pc:docMk/>
            <pc:sldMasterMk cId="2745354982" sldId="2147483672"/>
            <pc:sldLayoutMk cId="3267665648" sldId="2147483682"/>
          </pc:sldLayoutMkLst>
        </pc:sldLayoutChg>
        <pc:sldLayoutChg chg="replId">
          <pc:chgData name="Pearson, Sophie" userId="S::sophie.pearson@st-marys.newcastle.sch.uk::8d510f2b-e36d-466b-b775-76ede0baa1c5" providerId="AD" clId="Web-{427116D6-0733-7F32-E3A2-53D50B650A4F}" dt="2022-09-30T07:02:51.884" v="1"/>
          <pc:sldLayoutMkLst>
            <pc:docMk/>
            <pc:sldMasterMk cId="2745354982" sldId="2147483672"/>
            <pc:sldLayoutMk cId="2118238941" sldId="2147483683"/>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ECAAC1-034F-47B2-9BD9-0506CD98EF05}" type="datetimeFigureOut">
              <a:rPr lang="en-GB" smtClean="0"/>
              <a:t>17/11/2022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49372A-59F6-4B98-A9F1-EDCE64B5A8E2}" type="slidenum">
              <a:rPr lang="en-GB" smtClean="0"/>
              <a:t>‹#›</a:t>
            </a:fld>
            <a:endParaRPr lang="en-GB"/>
          </a:p>
        </p:txBody>
      </p:sp>
    </p:spTree>
    <p:extLst>
      <p:ext uri="{BB962C8B-B14F-4D97-AF65-F5344CB8AC3E}">
        <p14:creationId xmlns:p14="http://schemas.microsoft.com/office/powerpoint/2010/main" val="1439086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ECAAC1-034F-47B2-9BD9-0506CD98EF05}" type="datetimeFigureOut">
              <a:rPr lang="en-GB" smtClean="0"/>
              <a:t>17/11/2022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49372A-59F6-4B98-A9F1-EDCE64B5A8E2}" type="slidenum">
              <a:rPr lang="en-GB" smtClean="0"/>
              <a:t>‹#›</a:t>
            </a:fld>
            <a:endParaRPr lang="en-GB"/>
          </a:p>
        </p:txBody>
      </p:sp>
    </p:spTree>
    <p:extLst>
      <p:ext uri="{BB962C8B-B14F-4D97-AF65-F5344CB8AC3E}">
        <p14:creationId xmlns:p14="http://schemas.microsoft.com/office/powerpoint/2010/main" val="3267665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ECAAC1-034F-47B2-9BD9-0506CD98EF05}" type="datetimeFigureOut">
              <a:rPr lang="en-GB" smtClean="0"/>
              <a:t>17/11/2022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49372A-59F6-4B98-A9F1-EDCE64B5A8E2}" type="slidenum">
              <a:rPr lang="en-GB" smtClean="0"/>
              <a:t>‹#›</a:t>
            </a:fld>
            <a:endParaRPr lang="en-GB"/>
          </a:p>
        </p:txBody>
      </p:sp>
    </p:spTree>
    <p:extLst>
      <p:ext uri="{BB962C8B-B14F-4D97-AF65-F5344CB8AC3E}">
        <p14:creationId xmlns:p14="http://schemas.microsoft.com/office/powerpoint/2010/main" val="2118238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CDE9F8-9A40-4EA7-A0EE-2817E09CAE56}" type="datetimeFigureOut">
              <a:rPr lang="en-GB" smtClean="0"/>
              <a:t>17/11/2022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32D212-6BB5-4700-8902-3824D7AB152B}" type="slidenum">
              <a:rPr lang="en-GB" smtClean="0"/>
              <a:t>‹#›</a:t>
            </a:fld>
            <a:endParaRPr lang="en-GB"/>
          </a:p>
        </p:txBody>
      </p:sp>
    </p:spTree>
    <p:extLst>
      <p:ext uri="{BB962C8B-B14F-4D97-AF65-F5344CB8AC3E}">
        <p14:creationId xmlns:p14="http://schemas.microsoft.com/office/powerpoint/2010/main" val="3504785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CDE9F8-9A40-4EA7-A0EE-2817E09CAE56}" type="datetimeFigureOut">
              <a:rPr lang="en-GB" smtClean="0"/>
              <a:t>17/11/2022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32D212-6BB5-4700-8902-3824D7AB152B}" type="slidenum">
              <a:rPr lang="en-GB" smtClean="0"/>
              <a:t>‹#›</a:t>
            </a:fld>
            <a:endParaRPr lang="en-GB"/>
          </a:p>
        </p:txBody>
      </p:sp>
    </p:spTree>
    <p:extLst>
      <p:ext uri="{BB962C8B-B14F-4D97-AF65-F5344CB8AC3E}">
        <p14:creationId xmlns:p14="http://schemas.microsoft.com/office/powerpoint/2010/main" val="3474149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CDE9F8-9A40-4EA7-A0EE-2817E09CAE56}" type="datetimeFigureOut">
              <a:rPr lang="en-GB" smtClean="0"/>
              <a:t>17/11/2022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32D212-6BB5-4700-8902-3824D7AB152B}" type="slidenum">
              <a:rPr lang="en-GB" smtClean="0"/>
              <a:t>‹#›</a:t>
            </a:fld>
            <a:endParaRPr lang="en-GB"/>
          </a:p>
        </p:txBody>
      </p:sp>
    </p:spTree>
    <p:extLst>
      <p:ext uri="{BB962C8B-B14F-4D97-AF65-F5344CB8AC3E}">
        <p14:creationId xmlns:p14="http://schemas.microsoft.com/office/powerpoint/2010/main" val="4097055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CDE9F8-9A40-4EA7-A0EE-2817E09CAE56}" type="datetimeFigureOut">
              <a:rPr lang="en-GB" smtClean="0"/>
              <a:t>17/11/2022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32D212-6BB5-4700-8902-3824D7AB152B}" type="slidenum">
              <a:rPr lang="en-GB" smtClean="0"/>
              <a:t>‹#›</a:t>
            </a:fld>
            <a:endParaRPr lang="en-GB"/>
          </a:p>
        </p:txBody>
      </p:sp>
    </p:spTree>
    <p:extLst>
      <p:ext uri="{BB962C8B-B14F-4D97-AF65-F5344CB8AC3E}">
        <p14:creationId xmlns:p14="http://schemas.microsoft.com/office/powerpoint/2010/main" val="4128926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CDE9F8-9A40-4EA7-A0EE-2817E09CAE56}" type="datetimeFigureOut">
              <a:rPr lang="en-GB" smtClean="0"/>
              <a:t>17/11/2022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32D212-6BB5-4700-8902-3824D7AB152B}" type="slidenum">
              <a:rPr lang="en-GB" smtClean="0"/>
              <a:t>‹#›</a:t>
            </a:fld>
            <a:endParaRPr lang="en-GB"/>
          </a:p>
        </p:txBody>
      </p:sp>
    </p:spTree>
    <p:extLst>
      <p:ext uri="{BB962C8B-B14F-4D97-AF65-F5344CB8AC3E}">
        <p14:creationId xmlns:p14="http://schemas.microsoft.com/office/powerpoint/2010/main" val="3251047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CDE9F8-9A40-4EA7-A0EE-2817E09CAE56}" type="datetimeFigureOut">
              <a:rPr lang="en-GB" smtClean="0"/>
              <a:t>17/11/2022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32D212-6BB5-4700-8902-3824D7AB152B}" type="slidenum">
              <a:rPr lang="en-GB" smtClean="0"/>
              <a:t>‹#›</a:t>
            </a:fld>
            <a:endParaRPr lang="en-GB"/>
          </a:p>
        </p:txBody>
      </p:sp>
    </p:spTree>
    <p:extLst>
      <p:ext uri="{BB962C8B-B14F-4D97-AF65-F5344CB8AC3E}">
        <p14:creationId xmlns:p14="http://schemas.microsoft.com/office/powerpoint/2010/main" val="3337477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DE9F8-9A40-4EA7-A0EE-2817E09CAE56}" type="datetimeFigureOut">
              <a:rPr lang="en-GB" smtClean="0"/>
              <a:t>17/11/2022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32D212-6BB5-4700-8902-3824D7AB152B}" type="slidenum">
              <a:rPr lang="en-GB" smtClean="0"/>
              <a:t>‹#›</a:t>
            </a:fld>
            <a:endParaRPr lang="en-GB"/>
          </a:p>
        </p:txBody>
      </p:sp>
    </p:spTree>
    <p:extLst>
      <p:ext uri="{BB962C8B-B14F-4D97-AF65-F5344CB8AC3E}">
        <p14:creationId xmlns:p14="http://schemas.microsoft.com/office/powerpoint/2010/main" val="2366369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CDE9F8-9A40-4EA7-A0EE-2817E09CAE56}" type="datetimeFigureOut">
              <a:rPr lang="en-GB" smtClean="0"/>
              <a:t>17/11/2022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32D212-6BB5-4700-8902-3824D7AB152B}" type="slidenum">
              <a:rPr lang="en-GB" smtClean="0"/>
              <a:t>‹#›</a:t>
            </a:fld>
            <a:endParaRPr lang="en-GB"/>
          </a:p>
        </p:txBody>
      </p:sp>
    </p:spTree>
    <p:extLst>
      <p:ext uri="{BB962C8B-B14F-4D97-AF65-F5344CB8AC3E}">
        <p14:creationId xmlns:p14="http://schemas.microsoft.com/office/powerpoint/2010/main" val="1391975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ECAAC1-034F-47B2-9BD9-0506CD98EF05}" type="datetimeFigureOut">
              <a:rPr lang="en-GB" smtClean="0"/>
              <a:t>17/11/2022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49372A-59F6-4B98-A9F1-EDCE64B5A8E2}" type="slidenum">
              <a:rPr lang="en-GB" smtClean="0"/>
              <a:t>‹#›</a:t>
            </a:fld>
            <a:endParaRPr lang="en-GB"/>
          </a:p>
        </p:txBody>
      </p:sp>
    </p:spTree>
    <p:extLst>
      <p:ext uri="{BB962C8B-B14F-4D97-AF65-F5344CB8AC3E}">
        <p14:creationId xmlns:p14="http://schemas.microsoft.com/office/powerpoint/2010/main" val="668927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CDE9F8-9A40-4EA7-A0EE-2817E09CAE56}" type="datetimeFigureOut">
              <a:rPr lang="en-GB" smtClean="0"/>
              <a:t>17/11/2022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32D212-6BB5-4700-8902-3824D7AB152B}" type="slidenum">
              <a:rPr lang="en-GB" smtClean="0"/>
              <a:t>‹#›</a:t>
            </a:fld>
            <a:endParaRPr lang="en-GB"/>
          </a:p>
        </p:txBody>
      </p:sp>
    </p:spTree>
    <p:extLst>
      <p:ext uri="{BB962C8B-B14F-4D97-AF65-F5344CB8AC3E}">
        <p14:creationId xmlns:p14="http://schemas.microsoft.com/office/powerpoint/2010/main" val="1895194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CDE9F8-9A40-4EA7-A0EE-2817E09CAE56}" type="datetimeFigureOut">
              <a:rPr lang="en-GB" smtClean="0"/>
              <a:t>17/11/2022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32D212-6BB5-4700-8902-3824D7AB152B}" type="slidenum">
              <a:rPr lang="en-GB" smtClean="0"/>
              <a:t>‹#›</a:t>
            </a:fld>
            <a:endParaRPr lang="en-GB"/>
          </a:p>
        </p:txBody>
      </p:sp>
    </p:spTree>
    <p:extLst>
      <p:ext uri="{BB962C8B-B14F-4D97-AF65-F5344CB8AC3E}">
        <p14:creationId xmlns:p14="http://schemas.microsoft.com/office/powerpoint/2010/main" val="712731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CDE9F8-9A40-4EA7-A0EE-2817E09CAE56}" type="datetimeFigureOut">
              <a:rPr lang="en-GB" smtClean="0"/>
              <a:t>17/11/2022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32D212-6BB5-4700-8902-3824D7AB152B}" type="slidenum">
              <a:rPr lang="en-GB" smtClean="0"/>
              <a:t>‹#›</a:t>
            </a:fld>
            <a:endParaRPr lang="en-GB"/>
          </a:p>
        </p:txBody>
      </p:sp>
    </p:spTree>
    <p:extLst>
      <p:ext uri="{BB962C8B-B14F-4D97-AF65-F5344CB8AC3E}">
        <p14:creationId xmlns:p14="http://schemas.microsoft.com/office/powerpoint/2010/main" val="399125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ECAAC1-034F-47B2-9BD9-0506CD98EF05}" type="datetimeFigureOut">
              <a:rPr lang="en-GB" smtClean="0"/>
              <a:t>17/11/2022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49372A-59F6-4B98-A9F1-EDCE64B5A8E2}" type="slidenum">
              <a:rPr lang="en-GB" smtClean="0"/>
              <a:t>‹#›</a:t>
            </a:fld>
            <a:endParaRPr lang="en-GB"/>
          </a:p>
        </p:txBody>
      </p:sp>
    </p:spTree>
    <p:extLst>
      <p:ext uri="{BB962C8B-B14F-4D97-AF65-F5344CB8AC3E}">
        <p14:creationId xmlns:p14="http://schemas.microsoft.com/office/powerpoint/2010/main" val="1350981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ECAAC1-034F-47B2-9BD9-0506CD98EF05}" type="datetimeFigureOut">
              <a:rPr lang="en-GB" smtClean="0"/>
              <a:t>17/11/2022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49372A-59F6-4B98-A9F1-EDCE64B5A8E2}" type="slidenum">
              <a:rPr lang="en-GB" smtClean="0"/>
              <a:t>‹#›</a:t>
            </a:fld>
            <a:endParaRPr lang="en-GB"/>
          </a:p>
        </p:txBody>
      </p:sp>
    </p:spTree>
    <p:extLst>
      <p:ext uri="{BB962C8B-B14F-4D97-AF65-F5344CB8AC3E}">
        <p14:creationId xmlns:p14="http://schemas.microsoft.com/office/powerpoint/2010/main" val="202449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ECAAC1-034F-47B2-9BD9-0506CD98EF05}" type="datetimeFigureOut">
              <a:rPr lang="en-GB" smtClean="0"/>
              <a:t>17/11/2022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49372A-59F6-4B98-A9F1-EDCE64B5A8E2}" type="slidenum">
              <a:rPr lang="en-GB" smtClean="0"/>
              <a:t>‹#›</a:t>
            </a:fld>
            <a:endParaRPr lang="en-GB"/>
          </a:p>
        </p:txBody>
      </p:sp>
    </p:spTree>
    <p:extLst>
      <p:ext uri="{BB962C8B-B14F-4D97-AF65-F5344CB8AC3E}">
        <p14:creationId xmlns:p14="http://schemas.microsoft.com/office/powerpoint/2010/main" val="186275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ECAAC1-034F-47B2-9BD9-0506CD98EF05}" type="datetimeFigureOut">
              <a:rPr lang="en-GB" smtClean="0"/>
              <a:t>17/11/2022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49372A-59F6-4B98-A9F1-EDCE64B5A8E2}" type="slidenum">
              <a:rPr lang="en-GB" smtClean="0"/>
              <a:t>‹#›</a:t>
            </a:fld>
            <a:endParaRPr lang="en-GB"/>
          </a:p>
        </p:txBody>
      </p:sp>
    </p:spTree>
    <p:extLst>
      <p:ext uri="{BB962C8B-B14F-4D97-AF65-F5344CB8AC3E}">
        <p14:creationId xmlns:p14="http://schemas.microsoft.com/office/powerpoint/2010/main" val="1170430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ECAAC1-034F-47B2-9BD9-0506CD98EF05}" type="datetimeFigureOut">
              <a:rPr lang="en-GB" smtClean="0"/>
              <a:t>17/11/2022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49372A-59F6-4B98-A9F1-EDCE64B5A8E2}" type="slidenum">
              <a:rPr lang="en-GB" smtClean="0"/>
              <a:t>‹#›</a:t>
            </a:fld>
            <a:endParaRPr lang="en-GB"/>
          </a:p>
        </p:txBody>
      </p:sp>
    </p:spTree>
    <p:extLst>
      <p:ext uri="{BB962C8B-B14F-4D97-AF65-F5344CB8AC3E}">
        <p14:creationId xmlns:p14="http://schemas.microsoft.com/office/powerpoint/2010/main" val="1932558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ECAAC1-034F-47B2-9BD9-0506CD98EF05}" type="datetimeFigureOut">
              <a:rPr lang="en-GB" smtClean="0"/>
              <a:t>17/11/2022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49372A-59F6-4B98-A9F1-EDCE64B5A8E2}" type="slidenum">
              <a:rPr lang="en-GB" smtClean="0"/>
              <a:t>‹#›</a:t>
            </a:fld>
            <a:endParaRPr lang="en-GB"/>
          </a:p>
        </p:txBody>
      </p:sp>
    </p:spTree>
    <p:extLst>
      <p:ext uri="{BB962C8B-B14F-4D97-AF65-F5344CB8AC3E}">
        <p14:creationId xmlns:p14="http://schemas.microsoft.com/office/powerpoint/2010/main" val="337161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ECAAC1-034F-47B2-9BD9-0506CD98EF05}" type="datetimeFigureOut">
              <a:rPr lang="en-GB" smtClean="0"/>
              <a:t>17/11/2022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49372A-59F6-4B98-A9F1-EDCE64B5A8E2}" type="slidenum">
              <a:rPr lang="en-GB" smtClean="0"/>
              <a:t>‹#›</a:t>
            </a:fld>
            <a:endParaRPr lang="en-GB"/>
          </a:p>
        </p:txBody>
      </p:sp>
    </p:spTree>
    <p:extLst>
      <p:ext uri="{BB962C8B-B14F-4D97-AF65-F5344CB8AC3E}">
        <p14:creationId xmlns:p14="http://schemas.microsoft.com/office/powerpoint/2010/main" val="1614875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CAAC1-034F-47B2-9BD9-0506CD98EF05}" type="datetimeFigureOut">
              <a:rPr lang="en-GB" smtClean="0"/>
              <a:t>17/11/2022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49372A-59F6-4B98-A9F1-EDCE64B5A8E2}" type="slidenum">
              <a:rPr lang="en-GB" smtClean="0"/>
              <a:t>‹#›</a:t>
            </a:fld>
            <a:endParaRPr lang="en-GB"/>
          </a:p>
        </p:txBody>
      </p:sp>
    </p:spTree>
    <p:extLst>
      <p:ext uri="{BB962C8B-B14F-4D97-AF65-F5344CB8AC3E}">
        <p14:creationId xmlns:p14="http://schemas.microsoft.com/office/powerpoint/2010/main" val="27453549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DE9F8-9A40-4EA7-A0EE-2817E09CAE56}" type="datetimeFigureOut">
              <a:rPr lang="en-GB" smtClean="0"/>
              <a:t>17/11/2022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32D212-6BB5-4700-8902-3824D7AB152B}" type="slidenum">
              <a:rPr lang="en-GB" smtClean="0"/>
              <a:t>‹#›</a:t>
            </a:fld>
            <a:endParaRPr lang="en-GB"/>
          </a:p>
        </p:txBody>
      </p:sp>
    </p:spTree>
    <p:extLst>
      <p:ext uri="{BB962C8B-B14F-4D97-AF65-F5344CB8AC3E}">
        <p14:creationId xmlns:p14="http://schemas.microsoft.com/office/powerpoint/2010/main" val="3459987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6C26889-009C-DE48-93B6-190F8DAACB62}"/>
              </a:ext>
            </a:extLst>
          </p:cNvPr>
          <p:cNvGraphicFramePr>
            <a:graphicFrameLocks noGrp="1"/>
          </p:cNvGraphicFramePr>
          <p:nvPr/>
        </p:nvGraphicFramePr>
        <p:xfrm>
          <a:off x="73572" y="83206"/>
          <a:ext cx="9026108" cy="6744538"/>
        </p:xfrm>
        <a:graphic>
          <a:graphicData uri="http://schemas.openxmlformats.org/drawingml/2006/table">
            <a:tbl>
              <a:tblPr firstRow="1" bandRow="1">
                <a:tableStyleId>{5940675A-B579-460E-94D1-54222C63F5DA}</a:tableStyleId>
              </a:tblPr>
              <a:tblGrid>
                <a:gridCol w="3807188">
                  <a:extLst>
                    <a:ext uri="{9D8B030D-6E8A-4147-A177-3AD203B41FA5}">
                      <a16:colId xmlns:a16="http://schemas.microsoft.com/office/drawing/2014/main" val="270909475"/>
                    </a:ext>
                  </a:extLst>
                </a:gridCol>
                <a:gridCol w="5218920">
                  <a:extLst>
                    <a:ext uri="{9D8B030D-6E8A-4147-A177-3AD203B41FA5}">
                      <a16:colId xmlns:a16="http://schemas.microsoft.com/office/drawing/2014/main" val="2101891376"/>
                    </a:ext>
                  </a:extLst>
                </a:gridCol>
              </a:tblGrid>
              <a:tr h="537766">
                <a:tc gridSpan="2">
                  <a:txBody>
                    <a:bodyPr/>
                    <a:lstStyle/>
                    <a:p>
                      <a:pPr algn="ctr"/>
                      <a:r>
                        <a:rPr lang="en-US" dirty="0" err="1">
                          <a:latin typeface="Helsinki"/>
                        </a:rPr>
                        <a:t>Aqa</a:t>
                      </a:r>
                      <a:r>
                        <a:rPr lang="en-US" dirty="0">
                          <a:latin typeface="Helsinki"/>
                        </a:rPr>
                        <a:t> trilogy </a:t>
                      </a:r>
                      <a:r>
                        <a:rPr lang="en-US" dirty="0" err="1">
                          <a:latin typeface="Helsinki"/>
                        </a:rPr>
                        <a:t>Gcse</a:t>
                      </a:r>
                      <a:r>
                        <a:rPr lang="en-US" dirty="0">
                          <a:latin typeface="Helsinki"/>
                        </a:rPr>
                        <a:t> Biology: 4.1 cell biology Graphic </a:t>
                      </a:r>
                      <a:r>
                        <a:rPr lang="en-US" dirty="0" err="1">
                          <a:latin typeface="Helsinki"/>
                        </a:rPr>
                        <a:t>Organiser</a:t>
                      </a:r>
                      <a:endParaRPr lang="en-US" dirty="0">
                        <a:latin typeface="Helsinki" panose="02000000000000000000" pitchFamily="2" charset="0"/>
                      </a:endParaRPr>
                    </a:p>
                  </a:txBody>
                  <a:tcPr>
                    <a:solidFill>
                      <a:srgbClr val="92D050"/>
                    </a:solidFill>
                  </a:tcPr>
                </a:tc>
                <a:tc hMerge="1">
                  <a:txBody>
                    <a:bodyPr/>
                    <a:lstStyle/>
                    <a:p>
                      <a:endParaRPr lang="en-US"/>
                    </a:p>
                  </a:txBody>
                  <a:tcPr/>
                </a:tc>
                <a:extLst>
                  <a:ext uri="{0D108BD9-81ED-4DB2-BD59-A6C34878D82A}">
                    <a16:rowId xmlns:a16="http://schemas.microsoft.com/office/drawing/2014/main" val="3325428713"/>
                  </a:ext>
                </a:extLst>
              </a:tr>
              <a:tr h="473234">
                <a:tc>
                  <a:txBody>
                    <a:bodyPr/>
                    <a:lstStyle/>
                    <a:p>
                      <a:pPr algn="ctr"/>
                      <a:r>
                        <a:rPr lang="en-US" sz="1200" b="1" dirty="0"/>
                        <a:t>Organelles</a:t>
                      </a:r>
                    </a:p>
                  </a:txBody>
                  <a:tcPr>
                    <a:solidFill>
                      <a:srgbClr val="92D050"/>
                    </a:solidFill>
                  </a:tcPr>
                </a:tc>
                <a:tc>
                  <a:txBody>
                    <a:bodyPr/>
                    <a:lstStyle/>
                    <a:p>
                      <a:pPr algn="ctr"/>
                      <a:r>
                        <a:rPr lang="en-US" sz="1200" b="1" dirty="0"/>
                        <a:t>Prokaryotic cells</a:t>
                      </a:r>
                      <a:r>
                        <a:rPr lang="en-US" sz="1200" dirty="0"/>
                        <a:t> </a:t>
                      </a:r>
                    </a:p>
                  </a:txBody>
                  <a:tcPr>
                    <a:solidFill>
                      <a:srgbClr val="92D050"/>
                    </a:solidFill>
                  </a:tcPr>
                </a:tc>
                <a:extLst>
                  <a:ext uri="{0D108BD9-81ED-4DB2-BD59-A6C34878D82A}">
                    <a16:rowId xmlns:a16="http://schemas.microsoft.com/office/drawing/2014/main" val="2961239278"/>
                  </a:ext>
                </a:extLst>
              </a:tr>
              <a:tr h="2957713">
                <a:tc>
                  <a:txBody>
                    <a:bodyPr/>
                    <a:lstStyle/>
                    <a:p>
                      <a:pPr algn="ctr"/>
                      <a:r>
                        <a:rPr lang="en-US" sz="800" dirty="0"/>
                        <a:t>Eukaryotes include animals, plants and fungi. Animals and plants have the following organelles. Make sure you know which are exclusive to plant cells!</a:t>
                      </a:r>
                    </a:p>
                    <a:p>
                      <a:pPr lvl="0" algn="ctr">
                        <a:buNone/>
                      </a:pPr>
                      <a:endParaRPr lang="en-US" sz="1200" dirty="0"/>
                    </a:p>
                    <a:p>
                      <a:pPr lvl="0" algn="ctr">
                        <a:buNone/>
                      </a:pPr>
                      <a:endParaRPr lang="en-US" sz="1200" dirty="0"/>
                    </a:p>
                  </a:txBody>
                  <a:tcPr/>
                </a:tc>
                <a:tc>
                  <a:txBody>
                    <a:bodyPr/>
                    <a:lstStyle/>
                    <a:p>
                      <a:pPr lvl="0" algn="ctr">
                        <a:lnSpc>
                          <a:spcPct val="100000"/>
                        </a:lnSpc>
                        <a:spcBef>
                          <a:spcPts val="0"/>
                        </a:spcBef>
                        <a:spcAft>
                          <a:spcPts val="0"/>
                        </a:spcAft>
                        <a:buNone/>
                      </a:pPr>
                      <a:r>
                        <a:rPr lang="en-US" sz="800" b="0" i="0" u="none" strike="noStrike" noProof="0" dirty="0">
                          <a:latin typeface="Calibri"/>
                        </a:rPr>
                        <a:t>Prokaryotic cells possess fewer organelles compared to eukaryotic cells. Bacteria and archaea are prokaryotes. Their structure is more simplistic compared to eukaryotes, and they do not have a membrane bound nucleus!</a:t>
                      </a:r>
                    </a:p>
                    <a:p>
                      <a:pPr lvl="0" algn="ctr">
                        <a:lnSpc>
                          <a:spcPct val="100000"/>
                        </a:lnSpc>
                        <a:spcBef>
                          <a:spcPts val="0"/>
                        </a:spcBef>
                        <a:spcAft>
                          <a:spcPts val="0"/>
                        </a:spcAft>
                        <a:buNone/>
                      </a:pPr>
                      <a:endParaRPr lang="en-US"/>
                    </a:p>
                    <a:p>
                      <a:pPr lvl="0" algn="ctr">
                        <a:lnSpc>
                          <a:spcPct val="100000"/>
                        </a:lnSpc>
                        <a:spcBef>
                          <a:spcPts val="0"/>
                        </a:spcBef>
                        <a:spcAft>
                          <a:spcPts val="0"/>
                        </a:spcAft>
                        <a:buNone/>
                      </a:pPr>
                      <a:br>
                        <a:rPr lang="en-US" dirty="0"/>
                      </a:br>
                      <a:endParaRPr lang="en-US" dirty="0"/>
                    </a:p>
                    <a:p>
                      <a:pPr lvl="0" algn="ctr">
                        <a:buNone/>
                      </a:pPr>
                      <a:endParaRPr lang="en-US" sz="1200" dirty="0"/>
                    </a:p>
                  </a:txBody>
                  <a:tcPr/>
                </a:tc>
                <a:extLst>
                  <a:ext uri="{0D108BD9-81ED-4DB2-BD59-A6C34878D82A}">
                    <a16:rowId xmlns:a16="http://schemas.microsoft.com/office/drawing/2014/main" val="40839546"/>
                  </a:ext>
                </a:extLst>
              </a:tr>
              <a:tr h="207847">
                <a:tc>
                  <a:txBody>
                    <a:bodyPr/>
                    <a:lstStyle/>
                    <a:p>
                      <a:pPr algn="ctr"/>
                      <a:r>
                        <a:rPr lang="en-US" sz="1100" b="1" dirty="0"/>
                        <a:t>Magnification and microscopes</a:t>
                      </a:r>
                    </a:p>
                  </a:txBody>
                  <a:tcPr>
                    <a:solidFill>
                      <a:srgbClr val="92D050"/>
                    </a:solidFill>
                  </a:tcPr>
                </a:tc>
                <a:tc>
                  <a:txBody>
                    <a:bodyPr/>
                    <a:lstStyle/>
                    <a:p>
                      <a:pPr algn="ctr"/>
                      <a:r>
                        <a:rPr lang="en-US" sz="1100" b="1" dirty="0"/>
                        <a:t>Specialsied cells</a:t>
                      </a:r>
                      <a:endParaRPr lang="en-US" sz="1100" b="0" i="0" u="none" strike="noStrike" noProof="0" dirty="0">
                        <a:latin typeface="Calibri"/>
                      </a:endParaRPr>
                    </a:p>
                  </a:txBody>
                  <a:tcPr>
                    <a:solidFill>
                      <a:srgbClr val="92D050"/>
                    </a:solidFill>
                  </a:tcPr>
                </a:tc>
                <a:extLst>
                  <a:ext uri="{0D108BD9-81ED-4DB2-BD59-A6C34878D82A}">
                    <a16:rowId xmlns:a16="http://schemas.microsoft.com/office/drawing/2014/main" val="2758316598"/>
                  </a:ext>
                </a:extLst>
              </a:tr>
              <a:tr h="2516745">
                <a:tc>
                  <a:txBody>
                    <a:bodyPr/>
                    <a:lstStyle/>
                    <a:p>
                      <a:endParaRPr lang="en-US" sz="1200"/>
                    </a:p>
                  </a:txBody>
                  <a:tcPr/>
                </a:tc>
                <a:tc>
                  <a:txBody>
                    <a:bodyPr/>
                    <a:lstStyle/>
                    <a:p>
                      <a:pPr lvl="0">
                        <a:buNone/>
                      </a:pPr>
                      <a:r>
                        <a:rPr lang="en-US" sz="800" b="0" i="0" u="none" strike="noStrike" noProof="0" dirty="0">
                          <a:latin typeface="Calibri"/>
                        </a:rPr>
                        <a:t>There are many different types of cells in animals,</a:t>
                      </a:r>
                      <a:r>
                        <a:rPr lang="en-US" sz="800" b="0" i="0" u="none" strike="noStrike" baseline="0" noProof="0" dirty="0">
                          <a:latin typeface="Calibri"/>
                        </a:rPr>
                        <a:t> e</a:t>
                      </a:r>
                      <a:r>
                        <a:rPr lang="en-US" sz="800" b="0" i="0" u="none" strike="noStrike" noProof="0" dirty="0">
                          <a:latin typeface="Calibri"/>
                        </a:rPr>
                        <a:t>ach is specialized for a role. </a:t>
                      </a:r>
                      <a:endParaRPr lang="en-US" sz="800" dirty="0"/>
                    </a:p>
                  </a:txBody>
                  <a:tcPr/>
                </a:tc>
                <a:extLst>
                  <a:ext uri="{0D108BD9-81ED-4DB2-BD59-A6C34878D82A}">
                    <a16:rowId xmlns:a16="http://schemas.microsoft.com/office/drawing/2014/main" val="989545522"/>
                  </a:ext>
                </a:extLst>
              </a:tr>
            </a:tbl>
          </a:graphicData>
        </a:graphic>
      </p:graphicFrame>
      <p:pic>
        <p:nvPicPr>
          <p:cNvPr id="8" name="Picture 8" descr="A screenshot of a cell phone&#10;&#10;Description generated with very high confidence">
            <a:extLst>
              <a:ext uri="{FF2B5EF4-FFF2-40B4-BE49-F238E27FC236}">
                <a16:creationId xmlns:a16="http://schemas.microsoft.com/office/drawing/2014/main" id="{D895BCF3-C0D2-4392-AD42-6984009F8099}"/>
              </a:ext>
            </a:extLst>
          </p:cNvPr>
          <p:cNvPicPr>
            <a:picLocks noChangeAspect="1"/>
          </p:cNvPicPr>
          <p:nvPr/>
        </p:nvPicPr>
        <p:blipFill>
          <a:blip r:embed="rId2"/>
          <a:stretch>
            <a:fillRect/>
          </a:stretch>
        </p:blipFill>
        <p:spPr>
          <a:xfrm>
            <a:off x="168437" y="1388515"/>
            <a:ext cx="3585527" cy="2467773"/>
          </a:xfrm>
          <a:prstGeom prst="rect">
            <a:avLst/>
          </a:prstGeom>
        </p:spPr>
      </p:pic>
      <p:pic>
        <p:nvPicPr>
          <p:cNvPr id="10" name="Picture 10" descr="A picture containing microscope&#10;&#10;Description generated with very high confidence">
            <a:extLst>
              <a:ext uri="{FF2B5EF4-FFF2-40B4-BE49-F238E27FC236}">
                <a16:creationId xmlns:a16="http://schemas.microsoft.com/office/drawing/2014/main" id="{5C523E74-883C-4C4C-BDE4-65D252D11917}"/>
              </a:ext>
            </a:extLst>
          </p:cNvPr>
          <p:cNvPicPr>
            <a:picLocks noChangeAspect="1"/>
          </p:cNvPicPr>
          <p:nvPr/>
        </p:nvPicPr>
        <p:blipFill rotWithShape="1">
          <a:blip r:embed="rId3"/>
          <a:srcRect t="-234" r="-855" b="7000"/>
          <a:stretch/>
        </p:blipFill>
        <p:spPr>
          <a:xfrm>
            <a:off x="2190051" y="4547698"/>
            <a:ext cx="1250969" cy="993624"/>
          </a:xfrm>
          <a:prstGeom prst="rect">
            <a:avLst/>
          </a:prstGeom>
        </p:spPr>
      </p:pic>
      <p:pic>
        <p:nvPicPr>
          <p:cNvPr id="12" name="Picture 12" descr="A close up of a card&#10;&#10;Description generated with high confidence">
            <a:extLst>
              <a:ext uri="{FF2B5EF4-FFF2-40B4-BE49-F238E27FC236}">
                <a16:creationId xmlns:a16="http://schemas.microsoft.com/office/drawing/2014/main" id="{C48D3147-EA7D-4B20-ABFC-19674CA01D66}"/>
              </a:ext>
            </a:extLst>
          </p:cNvPr>
          <p:cNvPicPr>
            <a:picLocks noChangeAspect="1"/>
          </p:cNvPicPr>
          <p:nvPr/>
        </p:nvPicPr>
        <p:blipFill>
          <a:blip r:embed="rId4"/>
          <a:stretch>
            <a:fillRect/>
          </a:stretch>
        </p:blipFill>
        <p:spPr>
          <a:xfrm>
            <a:off x="138896" y="5460411"/>
            <a:ext cx="1744536" cy="1287319"/>
          </a:xfrm>
          <a:prstGeom prst="rect">
            <a:avLst/>
          </a:prstGeom>
        </p:spPr>
      </p:pic>
      <p:sp>
        <p:nvSpPr>
          <p:cNvPr id="2" name="TextBox 1">
            <a:extLst>
              <a:ext uri="{FF2B5EF4-FFF2-40B4-BE49-F238E27FC236}">
                <a16:creationId xmlns:a16="http://schemas.microsoft.com/office/drawing/2014/main" id="{5635A0D1-6955-4E6A-B006-1C06C42C18E9}"/>
              </a:ext>
            </a:extLst>
          </p:cNvPr>
          <p:cNvSpPr txBox="1"/>
          <p:nvPr/>
        </p:nvSpPr>
        <p:spPr>
          <a:xfrm>
            <a:off x="1855694" y="5538120"/>
            <a:ext cx="190534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latin typeface="Calibri"/>
                <a:cs typeface="Calibri"/>
              </a:rPr>
              <a:t>The compound microscope uses two lenses to magnify the specimen – the eyepiece and an objective lens.</a:t>
            </a:r>
            <a:endParaRPr lang="en-US" dirty="0"/>
          </a:p>
          <a:p>
            <a:r>
              <a:rPr lang="en-US" sz="800" dirty="0">
                <a:latin typeface="Calibri"/>
                <a:cs typeface="Calibri"/>
              </a:rPr>
              <a:t>Electron microscopes can be used to view smaller </a:t>
            </a:r>
            <a:r>
              <a:rPr lang="en-US" sz="800">
                <a:latin typeface="Calibri"/>
                <a:cs typeface="Calibri"/>
              </a:rPr>
              <a:t>organisms and</a:t>
            </a:r>
            <a:r>
              <a:rPr lang="en-US" sz="800" dirty="0">
                <a:latin typeface="Calibri"/>
                <a:cs typeface="Calibri"/>
              </a:rPr>
              <a:t> have a higher magnification and resolving power. </a:t>
            </a:r>
          </a:p>
          <a:p>
            <a:r>
              <a:rPr lang="en-US" sz="800" dirty="0">
                <a:latin typeface="Calibri"/>
                <a:cs typeface="Calibri"/>
              </a:rPr>
              <a:t>Increasing the power of the objective lens increases the magnification. </a:t>
            </a:r>
          </a:p>
          <a:p>
            <a:r>
              <a:rPr lang="en-US" sz="800" dirty="0">
                <a:latin typeface="Calibri"/>
                <a:cs typeface="Calibri"/>
              </a:rPr>
              <a:t>The focus dials improve the resolution. </a:t>
            </a:r>
          </a:p>
        </p:txBody>
      </p:sp>
      <p:sp>
        <p:nvSpPr>
          <p:cNvPr id="9" name="TextBox 8">
            <a:extLst>
              <a:ext uri="{FF2B5EF4-FFF2-40B4-BE49-F238E27FC236}">
                <a16:creationId xmlns:a16="http://schemas.microsoft.com/office/drawing/2014/main" id="{910E35BD-5092-4CA4-8979-D2DC70BE62DD}"/>
              </a:ext>
            </a:extLst>
          </p:cNvPr>
          <p:cNvSpPr txBox="1"/>
          <p:nvPr/>
        </p:nvSpPr>
        <p:spPr>
          <a:xfrm>
            <a:off x="55856" y="5114021"/>
            <a:ext cx="190534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latin typeface="Calibri"/>
                <a:cs typeface="Calibri"/>
              </a:rPr>
              <a:t>The image size and actual size must be in the same units!</a:t>
            </a:r>
          </a:p>
        </p:txBody>
      </p:sp>
      <p:pic>
        <p:nvPicPr>
          <p:cNvPr id="3" name="Picture 4" descr="A screenshot of a cell phone&#10;&#10;Description generated with very high confidence">
            <a:extLst>
              <a:ext uri="{FF2B5EF4-FFF2-40B4-BE49-F238E27FC236}">
                <a16:creationId xmlns:a16="http://schemas.microsoft.com/office/drawing/2014/main" id="{A361D384-64CE-43F1-9989-FEE1CCBC53D3}"/>
              </a:ext>
            </a:extLst>
          </p:cNvPr>
          <p:cNvPicPr>
            <a:picLocks noChangeAspect="1"/>
          </p:cNvPicPr>
          <p:nvPr/>
        </p:nvPicPr>
        <p:blipFill>
          <a:blip r:embed="rId5"/>
          <a:stretch>
            <a:fillRect/>
          </a:stretch>
        </p:blipFill>
        <p:spPr>
          <a:xfrm>
            <a:off x="138608" y="4624955"/>
            <a:ext cx="1739843" cy="338878"/>
          </a:xfrm>
          <a:prstGeom prst="rect">
            <a:avLst/>
          </a:prstGeom>
        </p:spPr>
      </p:pic>
      <p:pic>
        <p:nvPicPr>
          <p:cNvPr id="13" name="Picture 14" descr="A screenshot of a cell phone&#10;&#10;Description generated with very high confidence">
            <a:extLst>
              <a:ext uri="{FF2B5EF4-FFF2-40B4-BE49-F238E27FC236}">
                <a16:creationId xmlns:a16="http://schemas.microsoft.com/office/drawing/2014/main" id="{4DA1A14A-6BCE-400C-96E0-2925B6741853}"/>
              </a:ext>
            </a:extLst>
          </p:cNvPr>
          <p:cNvPicPr>
            <a:picLocks noChangeAspect="1"/>
          </p:cNvPicPr>
          <p:nvPr/>
        </p:nvPicPr>
        <p:blipFill>
          <a:blip r:embed="rId6"/>
          <a:stretch>
            <a:fillRect/>
          </a:stretch>
        </p:blipFill>
        <p:spPr>
          <a:xfrm>
            <a:off x="3896758" y="1376676"/>
            <a:ext cx="5071419" cy="2491452"/>
          </a:xfrm>
          <a:prstGeom prst="rect">
            <a:avLst/>
          </a:prstGeom>
        </p:spPr>
      </p:pic>
      <p:graphicFrame>
        <p:nvGraphicFramePr>
          <p:cNvPr id="26" name="Table 26">
            <a:extLst>
              <a:ext uri="{FF2B5EF4-FFF2-40B4-BE49-F238E27FC236}">
                <a16:creationId xmlns:a16="http://schemas.microsoft.com/office/drawing/2014/main" id="{24C953C8-0B84-477B-B278-3CA200A9A839}"/>
              </a:ext>
            </a:extLst>
          </p:cNvPr>
          <p:cNvGraphicFramePr>
            <a:graphicFrameLocks noGrp="1"/>
          </p:cNvGraphicFramePr>
          <p:nvPr/>
        </p:nvGraphicFramePr>
        <p:xfrm>
          <a:off x="3909990" y="4487057"/>
          <a:ext cx="5207406" cy="2301240"/>
        </p:xfrm>
        <a:graphic>
          <a:graphicData uri="http://schemas.openxmlformats.org/drawingml/2006/table">
            <a:tbl>
              <a:tblPr firstRow="1" bandRow="1">
                <a:tableStyleId>{073A0DAA-6AF3-43AB-8588-CEC1D06C72B9}</a:tableStyleId>
              </a:tblPr>
              <a:tblGrid>
                <a:gridCol w="692686">
                  <a:extLst>
                    <a:ext uri="{9D8B030D-6E8A-4147-A177-3AD203B41FA5}">
                      <a16:colId xmlns:a16="http://schemas.microsoft.com/office/drawing/2014/main" val="3758468118"/>
                    </a:ext>
                  </a:extLst>
                </a:gridCol>
                <a:gridCol w="4514720">
                  <a:extLst>
                    <a:ext uri="{9D8B030D-6E8A-4147-A177-3AD203B41FA5}">
                      <a16:colId xmlns:a16="http://schemas.microsoft.com/office/drawing/2014/main" val="2587343161"/>
                    </a:ext>
                  </a:extLst>
                </a:gridCol>
              </a:tblGrid>
              <a:tr h="206253">
                <a:tc>
                  <a:txBody>
                    <a:bodyPr/>
                    <a:lstStyle/>
                    <a:p>
                      <a:r>
                        <a:rPr lang="en-US" sz="800" dirty="0"/>
                        <a:t>Cell</a:t>
                      </a:r>
                    </a:p>
                  </a:txBody>
                  <a:tcPr/>
                </a:tc>
                <a:tc>
                  <a:txBody>
                    <a:bodyPr/>
                    <a:lstStyle/>
                    <a:p>
                      <a:r>
                        <a:rPr lang="en-US" sz="800" dirty="0"/>
                        <a:t>How is it adapted to its function?</a:t>
                      </a:r>
                    </a:p>
                  </a:txBody>
                  <a:tcPr/>
                </a:tc>
                <a:extLst>
                  <a:ext uri="{0D108BD9-81ED-4DB2-BD59-A6C34878D82A}">
                    <a16:rowId xmlns:a16="http://schemas.microsoft.com/office/drawing/2014/main" val="2113254793"/>
                  </a:ext>
                </a:extLst>
              </a:tr>
              <a:tr h="397773">
                <a:tc>
                  <a:txBody>
                    <a:bodyPr/>
                    <a:lstStyle/>
                    <a:p>
                      <a:r>
                        <a:rPr lang="en-US" sz="800" dirty="0"/>
                        <a:t>Sperm cell</a:t>
                      </a:r>
                    </a:p>
                  </a:txBody>
                  <a:tcPr/>
                </a:tc>
                <a:tc>
                  <a:txBody>
                    <a:bodyPr/>
                    <a:lstStyle/>
                    <a:p>
                      <a:pPr lvl="0" algn="l">
                        <a:lnSpc>
                          <a:spcPct val="100000"/>
                        </a:lnSpc>
                        <a:spcBef>
                          <a:spcPts val="0"/>
                        </a:spcBef>
                        <a:spcAft>
                          <a:spcPts val="0"/>
                        </a:spcAft>
                        <a:buNone/>
                      </a:pPr>
                      <a:r>
                        <a:rPr lang="en-US" sz="700" u="none" strike="noStrike" noProof="0" dirty="0"/>
                        <a:t>Long tail which whips from side to side to help move the sperm through water or the female reproductive system.</a:t>
                      </a:r>
                      <a:endParaRPr lang="en-US" sz="700" dirty="0"/>
                    </a:p>
                    <a:p>
                      <a:pPr lvl="0" algn="l">
                        <a:lnSpc>
                          <a:spcPct val="100000"/>
                        </a:lnSpc>
                        <a:spcBef>
                          <a:spcPts val="0"/>
                        </a:spcBef>
                        <a:spcAft>
                          <a:spcPts val="0"/>
                        </a:spcAft>
                        <a:buNone/>
                      </a:pPr>
                      <a:r>
                        <a:rPr lang="en-US" sz="700" u="none" strike="noStrike" noProof="0" dirty="0"/>
                        <a:t>Middle section is full of mitochondria which transfer the energy needed for the tail to work.</a:t>
                      </a:r>
                      <a:endParaRPr lang="en-US" sz="700" dirty="0"/>
                    </a:p>
                    <a:p>
                      <a:pPr lvl="0">
                        <a:buNone/>
                      </a:pPr>
                      <a:endParaRPr lang="en-US" sz="700" dirty="0"/>
                    </a:p>
                  </a:txBody>
                  <a:tcPr/>
                </a:tc>
                <a:extLst>
                  <a:ext uri="{0D108BD9-81ED-4DB2-BD59-A6C34878D82A}">
                    <a16:rowId xmlns:a16="http://schemas.microsoft.com/office/drawing/2014/main" val="3558748215"/>
                  </a:ext>
                </a:extLst>
              </a:tr>
              <a:tr h="397773">
                <a:tc>
                  <a:txBody>
                    <a:bodyPr/>
                    <a:lstStyle/>
                    <a:p>
                      <a:r>
                        <a:rPr lang="en-US" sz="800" dirty="0"/>
                        <a:t>Muscle cell</a:t>
                      </a:r>
                    </a:p>
                  </a:txBody>
                  <a:tcPr/>
                </a:tc>
                <a:tc>
                  <a:txBody>
                    <a:bodyPr/>
                    <a:lstStyle/>
                    <a:p>
                      <a:pPr lvl="0" algn="l">
                        <a:lnSpc>
                          <a:spcPct val="100000"/>
                        </a:lnSpc>
                        <a:spcBef>
                          <a:spcPts val="0"/>
                        </a:spcBef>
                        <a:spcAft>
                          <a:spcPts val="0"/>
                        </a:spcAft>
                        <a:buNone/>
                      </a:pPr>
                      <a:r>
                        <a:rPr lang="en-US" sz="700" u="none" strike="noStrike" noProof="0" dirty="0"/>
                        <a:t>Contain many mitochondria to transfer the energy needed for the chemical reactions that take place as the cells contract and relax.</a:t>
                      </a:r>
                      <a:endParaRPr lang="en-US" sz="700" dirty="0"/>
                    </a:p>
                    <a:p>
                      <a:pPr lvl="0">
                        <a:buNone/>
                      </a:pPr>
                      <a:endParaRPr lang="en-US" sz="700" dirty="0"/>
                    </a:p>
                  </a:txBody>
                  <a:tcPr/>
                </a:tc>
                <a:extLst>
                  <a:ext uri="{0D108BD9-81ED-4DB2-BD59-A6C34878D82A}">
                    <a16:rowId xmlns:a16="http://schemas.microsoft.com/office/drawing/2014/main" val="2864611378"/>
                  </a:ext>
                </a:extLst>
              </a:tr>
              <a:tr h="324111">
                <a:tc>
                  <a:txBody>
                    <a:bodyPr/>
                    <a:lstStyle/>
                    <a:p>
                      <a:r>
                        <a:rPr lang="en-US" sz="800" dirty="0"/>
                        <a:t>Red blood cell</a:t>
                      </a:r>
                    </a:p>
                  </a:txBody>
                  <a:tcPr/>
                </a:tc>
                <a:tc>
                  <a:txBody>
                    <a:bodyPr/>
                    <a:lstStyle/>
                    <a:p>
                      <a:r>
                        <a:rPr lang="en-US" sz="700" dirty="0"/>
                        <a:t>No nucleus to more room for oxygen and biconcave dis shape increases the surface area to volume ratio to help carry more oxygen to respiring tissues.</a:t>
                      </a:r>
                    </a:p>
                  </a:txBody>
                  <a:tcPr/>
                </a:tc>
                <a:extLst>
                  <a:ext uri="{0D108BD9-81ED-4DB2-BD59-A6C34878D82A}">
                    <a16:rowId xmlns:a16="http://schemas.microsoft.com/office/drawing/2014/main" val="568586602"/>
                  </a:ext>
                </a:extLst>
              </a:tr>
              <a:tr h="500899">
                <a:tc>
                  <a:txBody>
                    <a:bodyPr/>
                    <a:lstStyle/>
                    <a:p>
                      <a:r>
                        <a:rPr lang="en-US" sz="800" dirty="0"/>
                        <a:t>Leaf palisade cell</a:t>
                      </a:r>
                    </a:p>
                  </a:txBody>
                  <a:tcPr/>
                </a:tc>
                <a:tc>
                  <a:txBody>
                    <a:bodyPr/>
                    <a:lstStyle/>
                    <a:p>
                      <a:pPr lvl="0" algn="l">
                        <a:lnSpc>
                          <a:spcPct val="100000"/>
                        </a:lnSpc>
                        <a:spcBef>
                          <a:spcPts val="0"/>
                        </a:spcBef>
                        <a:spcAft>
                          <a:spcPts val="0"/>
                        </a:spcAft>
                        <a:buNone/>
                      </a:pPr>
                      <a:r>
                        <a:rPr lang="en-US" sz="700" u="none" strike="noStrike" noProof="0" dirty="0"/>
                        <a:t>They contain </a:t>
                      </a:r>
                      <a:r>
                        <a:rPr lang="en-US" sz="700" u="none" strike="noStrike" noProof="0" dirty="0" err="1"/>
                        <a:t>specialised</a:t>
                      </a:r>
                      <a:r>
                        <a:rPr lang="en-US" sz="700" u="none" strike="noStrike" noProof="0" dirty="0"/>
                        <a:t> green structures – chloroplast – that contain chlorophyll.  Chlorophyll is the green pigment in plants, that traps light energy for photosynthesis.</a:t>
                      </a:r>
                      <a:endParaRPr lang="en-US" sz="700" dirty="0"/>
                    </a:p>
                    <a:p>
                      <a:pPr lvl="0" algn="l">
                        <a:lnSpc>
                          <a:spcPct val="100000"/>
                        </a:lnSpc>
                        <a:spcBef>
                          <a:spcPts val="0"/>
                        </a:spcBef>
                        <a:spcAft>
                          <a:spcPts val="0"/>
                        </a:spcAft>
                        <a:buNone/>
                      </a:pPr>
                      <a:r>
                        <a:rPr lang="en-US" sz="700" u="none" strike="noStrike" noProof="0" dirty="0"/>
                        <a:t>They are usually positioned at the top of the leaf so they absorb as much light as possible.</a:t>
                      </a:r>
                      <a:endParaRPr lang="en-US" sz="700" dirty="0"/>
                    </a:p>
                    <a:p>
                      <a:pPr lvl="0">
                        <a:buNone/>
                      </a:pPr>
                      <a:endParaRPr lang="en-US" sz="700" dirty="0"/>
                    </a:p>
                  </a:txBody>
                  <a:tcPr/>
                </a:tc>
                <a:extLst>
                  <a:ext uri="{0D108BD9-81ED-4DB2-BD59-A6C34878D82A}">
                    <a16:rowId xmlns:a16="http://schemas.microsoft.com/office/drawing/2014/main" val="1309922249"/>
                  </a:ext>
                </a:extLst>
              </a:tr>
              <a:tr h="397773">
                <a:tc>
                  <a:txBody>
                    <a:bodyPr/>
                    <a:lstStyle/>
                    <a:p>
                      <a:pPr lvl="0">
                        <a:buNone/>
                      </a:pPr>
                      <a:r>
                        <a:rPr lang="en-US" sz="800" dirty="0"/>
                        <a:t>Root hair cell</a:t>
                      </a:r>
                    </a:p>
                  </a:txBody>
                  <a:tcPr/>
                </a:tc>
                <a:tc>
                  <a:txBody>
                    <a:bodyPr/>
                    <a:lstStyle/>
                    <a:p>
                      <a:pPr lvl="0" algn="l">
                        <a:lnSpc>
                          <a:spcPct val="100000"/>
                        </a:lnSpc>
                        <a:spcBef>
                          <a:spcPts val="0"/>
                        </a:spcBef>
                        <a:spcAft>
                          <a:spcPts val="0"/>
                        </a:spcAft>
                        <a:buNone/>
                      </a:pPr>
                      <a:r>
                        <a:rPr lang="en-US" sz="700" u="none" strike="noStrike" noProof="0" dirty="0"/>
                        <a:t>The hair like projections greatly increase the surface area available for water to move into the cell. Lots of mitochondria for the active transport of ions from soil into plant.</a:t>
                      </a:r>
                      <a:endParaRPr lang="en-US" sz="700" dirty="0"/>
                    </a:p>
                    <a:p>
                      <a:pPr lvl="0">
                        <a:buNone/>
                      </a:pPr>
                      <a:endParaRPr lang="en-US" sz="700" dirty="0"/>
                    </a:p>
                  </a:txBody>
                  <a:tcPr/>
                </a:tc>
                <a:extLst>
                  <a:ext uri="{0D108BD9-81ED-4DB2-BD59-A6C34878D82A}">
                    <a16:rowId xmlns:a16="http://schemas.microsoft.com/office/drawing/2014/main" val="3845158994"/>
                  </a:ext>
                </a:extLst>
              </a:tr>
            </a:tbl>
          </a:graphicData>
        </a:graphic>
      </p:graphicFrame>
      <p:sp>
        <p:nvSpPr>
          <p:cNvPr id="5" name="Rectangle 4"/>
          <p:cNvSpPr/>
          <p:nvPr/>
        </p:nvSpPr>
        <p:spPr>
          <a:xfrm>
            <a:off x="1081668" y="1616927"/>
            <a:ext cx="2672296" cy="22393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13"/>
          <p:cNvSpPr/>
          <p:nvPr/>
        </p:nvSpPr>
        <p:spPr>
          <a:xfrm>
            <a:off x="4666130" y="4725502"/>
            <a:ext cx="4433550" cy="2829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Rectangle 14"/>
          <p:cNvSpPr/>
          <p:nvPr/>
        </p:nvSpPr>
        <p:spPr>
          <a:xfrm>
            <a:off x="4666130" y="5160837"/>
            <a:ext cx="4433550" cy="2829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Rectangle 15"/>
          <p:cNvSpPr/>
          <p:nvPr/>
        </p:nvSpPr>
        <p:spPr>
          <a:xfrm>
            <a:off x="4657567" y="5538120"/>
            <a:ext cx="4433550" cy="2829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Rectangle 16"/>
          <p:cNvSpPr/>
          <p:nvPr/>
        </p:nvSpPr>
        <p:spPr>
          <a:xfrm>
            <a:off x="4674988" y="5889866"/>
            <a:ext cx="4433550" cy="4608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Rectangle 18"/>
          <p:cNvSpPr/>
          <p:nvPr/>
        </p:nvSpPr>
        <p:spPr>
          <a:xfrm>
            <a:off x="4674988" y="6439613"/>
            <a:ext cx="4433550" cy="2829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0" name="Rectangle 19"/>
          <p:cNvSpPr/>
          <p:nvPr/>
        </p:nvSpPr>
        <p:spPr>
          <a:xfrm>
            <a:off x="701436" y="5998692"/>
            <a:ext cx="514047" cy="2829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Rectangle 20"/>
          <p:cNvSpPr/>
          <p:nvPr/>
        </p:nvSpPr>
        <p:spPr>
          <a:xfrm>
            <a:off x="1878846" y="5558167"/>
            <a:ext cx="1721384" cy="11895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dirty="0"/>
              <a:t>What do power and magnification mean?</a:t>
            </a:r>
          </a:p>
          <a:p>
            <a:pPr algn="ctr"/>
            <a:endParaRPr lang="en-GB" sz="1100" dirty="0"/>
          </a:p>
          <a:p>
            <a:pPr algn="ctr"/>
            <a:endParaRPr lang="en-GB" sz="1100" dirty="0"/>
          </a:p>
          <a:p>
            <a:pPr algn="ctr"/>
            <a:endParaRPr lang="en-GB" sz="1100" dirty="0"/>
          </a:p>
          <a:p>
            <a:pPr algn="ctr"/>
            <a:endParaRPr lang="en-GB" sz="1100" dirty="0"/>
          </a:p>
          <a:p>
            <a:pPr algn="ctr"/>
            <a:endParaRPr lang="en-GB" sz="1100" dirty="0"/>
          </a:p>
        </p:txBody>
      </p:sp>
      <p:sp>
        <p:nvSpPr>
          <p:cNvPr id="22" name="Rectangle 21"/>
          <p:cNvSpPr/>
          <p:nvPr/>
        </p:nvSpPr>
        <p:spPr>
          <a:xfrm>
            <a:off x="4399657" y="2090538"/>
            <a:ext cx="1833875" cy="3738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Rectangle 22"/>
          <p:cNvSpPr/>
          <p:nvPr/>
        </p:nvSpPr>
        <p:spPr>
          <a:xfrm>
            <a:off x="6283116" y="2090538"/>
            <a:ext cx="1833875" cy="3738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Rectangle 23"/>
          <p:cNvSpPr/>
          <p:nvPr/>
        </p:nvSpPr>
        <p:spPr>
          <a:xfrm>
            <a:off x="4394579" y="3372254"/>
            <a:ext cx="1833875" cy="3738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5" name="Rectangle 24"/>
          <p:cNvSpPr/>
          <p:nvPr/>
        </p:nvSpPr>
        <p:spPr>
          <a:xfrm>
            <a:off x="6283116" y="3383405"/>
            <a:ext cx="1833875" cy="3738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7" name="Rectangle 26"/>
          <p:cNvSpPr/>
          <p:nvPr/>
        </p:nvSpPr>
        <p:spPr>
          <a:xfrm>
            <a:off x="4394579" y="2945623"/>
            <a:ext cx="1833875" cy="3738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8" name="Rectangle 27"/>
          <p:cNvSpPr/>
          <p:nvPr/>
        </p:nvSpPr>
        <p:spPr>
          <a:xfrm>
            <a:off x="6283116" y="2956774"/>
            <a:ext cx="1833875" cy="3738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9" name="Rectangle 28"/>
          <p:cNvSpPr/>
          <p:nvPr/>
        </p:nvSpPr>
        <p:spPr>
          <a:xfrm>
            <a:off x="4388811" y="2530143"/>
            <a:ext cx="1833875" cy="3738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0" name="Rectangle 29"/>
          <p:cNvSpPr/>
          <p:nvPr/>
        </p:nvSpPr>
        <p:spPr>
          <a:xfrm>
            <a:off x="6277348" y="2541294"/>
            <a:ext cx="1833875" cy="3738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085164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6C26889-009C-DE48-93B6-190F8DAACB62}"/>
              </a:ext>
            </a:extLst>
          </p:cNvPr>
          <p:cNvGraphicFramePr>
            <a:graphicFrameLocks noGrp="1"/>
          </p:cNvGraphicFramePr>
          <p:nvPr/>
        </p:nvGraphicFramePr>
        <p:xfrm>
          <a:off x="73572" y="83206"/>
          <a:ext cx="9026108" cy="6744538"/>
        </p:xfrm>
        <a:graphic>
          <a:graphicData uri="http://schemas.openxmlformats.org/drawingml/2006/table">
            <a:tbl>
              <a:tblPr firstRow="1" bandRow="1">
                <a:tableStyleId>{5940675A-B579-460E-94D1-54222C63F5DA}</a:tableStyleId>
              </a:tblPr>
              <a:tblGrid>
                <a:gridCol w="3807188">
                  <a:extLst>
                    <a:ext uri="{9D8B030D-6E8A-4147-A177-3AD203B41FA5}">
                      <a16:colId xmlns:a16="http://schemas.microsoft.com/office/drawing/2014/main" val="270909475"/>
                    </a:ext>
                  </a:extLst>
                </a:gridCol>
                <a:gridCol w="5218920">
                  <a:extLst>
                    <a:ext uri="{9D8B030D-6E8A-4147-A177-3AD203B41FA5}">
                      <a16:colId xmlns:a16="http://schemas.microsoft.com/office/drawing/2014/main" val="2101891376"/>
                    </a:ext>
                  </a:extLst>
                </a:gridCol>
              </a:tblGrid>
              <a:tr h="537766">
                <a:tc gridSpan="2">
                  <a:txBody>
                    <a:bodyPr/>
                    <a:lstStyle/>
                    <a:p>
                      <a:pPr algn="ctr"/>
                      <a:r>
                        <a:rPr lang="en-US" dirty="0" err="1">
                          <a:latin typeface="Helsinki"/>
                        </a:rPr>
                        <a:t>Aqa</a:t>
                      </a:r>
                      <a:r>
                        <a:rPr lang="en-US" dirty="0">
                          <a:latin typeface="Helsinki"/>
                        </a:rPr>
                        <a:t> trilogy </a:t>
                      </a:r>
                      <a:r>
                        <a:rPr lang="en-US" dirty="0" err="1">
                          <a:latin typeface="Helsinki"/>
                        </a:rPr>
                        <a:t>Gcse</a:t>
                      </a:r>
                      <a:r>
                        <a:rPr lang="en-US" dirty="0">
                          <a:latin typeface="Helsinki"/>
                        </a:rPr>
                        <a:t> Biology: 4.1 cell biology Graphic </a:t>
                      </a:r>
                      <a:r>
                        <a:rPr lang="en-US" dirty="0" err="1">
                          <a:latin typeface="Helsinki"/>
                        </a:rPr>
                        <a:t>Organiser</a:t>
                      </a:r>
                      <a:endParaRPr lang="en-US" dirty="0">
                        <a:latin typeface="Helsinki" panose="02000000000000000000" pitchFamily="2" charset="0"/>
                      </a:endParaRPr>
                    </a:p>
                  </a:txBody>
                  <a:tcPr>
                    <a:solidFill>
                      <a:srgbClr val="92D050"/>
                    </a:solidFill>
                  </a:tcPr>
                </a:tc>
                <a:tc hMerge="1">
                  <a:txBody>
                    <a:bodyPr/>
                    <a:lstStyle/>
                    <a:p>
                      <a:endParaRPr lang="en-US"/>
                    </a:p>
                  </a:txBody>
                  <a:tcPr/>
                </a:tc>
                <a:extLst>
                  <a:ext uri="{0D108BD9-81ED-4DB2-BD59-A6C34878D82A}">
                    <a16:rowId xmlns:a16="http://schemas.microsoft.com/office/drawing/2014/main" val="3325428713"/>
                  </a:ext>
                </a:extLst>
              </a:tr>
              <a:tr h="473234">
                <a:tc>
                  <a:txBody>
                    <a:bodyPr/>
                    <a:lstStyle/>
                    <a:p>
                      <a:pPr algn="ctr"/>
                      <a:r>
                        <a:rPr lang="en-US" sz="1200" b="1" dirty="0"/>
                        <a:t>Organelles</a:t>
                      </a:r>
                    </a:p>
                  </a:txBody>
                  <a:tcPr>
                    <a:solidFill>
                      <a:srgbClr val="92D050"/>
                    </a:solidFill>
                  </a:tcPr>
                </a:tc>
                <a:tc>
                  <a:txBody>
                    <a:bodyPr/>
                    <a:lstStyle/>
                    <a:p>
                      <a:pPr algn="ctr"/>
                      <a:r>
                        <a:rPr lang="en-US" sz="1200" b="1" dirty="0"/>
                        <a:t>Prokaryotic cells</a:t>
                      </a:r>
                      <a:r>
                        <a:rPr lang="en-US" sz="1200" dirty="0"/>
                        <a:t> </a:t>
                      </a:r>
                    </a:p>
                  </a:txBody>
                  <a:tcPr>
                    <a:solidFill>
                      <a:srgbClr val="92D050"/>
                    </a:solidFill>
                  </a:tcPr>
                </a:tc>
                <a:extLst>
                  <a:ext uri="{0D108BD9-81ED-4DB2-BD59-A6C34878D82A}">
                    <a16:rowId xmlns:a16="http://schemas.microsoft.com/office/drawing/2014/main" val="2961239278"/>
                  </a:ext>
                </a:extLst>
              </a:tr>
              <a:tr h="2957713">
                <a:tc>
                  <a:txBody>
                    <a:bodyPr/>
                    <a:lstStyle/>
                    <a:p>
                      <a:pPr algn="ctr"/>
                      <a:r>
                        <a:rPr lang="en-US" sz="800" dirty="0"/>
                        <a:t>Eukaryotes include animals, plants and fungi. Animals and plants have the following organelles. Make sure you know which are exclusive to plant cells!</a:t>
                      </a:r>
                    </a:p>
                    <a:p>
                      <a:pPr lvl="0" algn="ctr">
                        <a:buNone/>
                      </a:pPr>
                      <a:endParaRPr lang="en-US" sz="1200" dirty="0"/>
                    </a:p>
                    <a:p>
                      <a:pPr lvl="0" algn="ctr">
                        <a:buNone/>
                      </a:pPr>
                      <a:endParaRPr lang="en-US" sz="1200" dirty="0"/>
                    </a:p>
                  </a:txBody>
                  <a:tcPr/>
                </a:tc>
                <a:tc>
                  <a:txBody>
                    <a:bodyPr/>
                    <a:lstStyle/>
                    <a:p>
                      <a:pPr lvl="0" algn="ctr">
                        <a:lnSpc>
                          <a:spcPct val="100000"/>
                        </a:lnSpc>
                        <a:spcBef>
                          <a:spcPts val="0"/>
                        </a:spcBef>
                        <a:spcAft>
                          <a:spcPts val="0"/>
                        </a:spcAft>
                        <a:buNone/>
                      </a:pPr>
                      <a:r>
                        <a:rPr lang="en-US" sz="800" b="0" i="0" u="none" strike="noStrike" noProof="0" dirty="0">
                          <a:latin typeface="Calibri"/>
                        </a:rPr>
                        <a:t>Prokaryotic cells possess fewer organelles compared to eukaryotic cells. Bacteria and archaea are prokaryotes. Their structure is more simplistic compared to eukaryotes, and they do not have a membrane bound nucleus!</a:t>
                      </a:r>
                    </a:p>
                    <a:p>
                      <a:pPr lvl="0" algn="ctr">
                        <a:lnSpc>
                          <a:spcPct val="100000"/>
                        </a:lnSpc>
                        <a:spcBef>
                          <a:spcPts val="0"/>
                        </a:spcBef>
                        <a:spcAft>
                          <a:spcPts val="0"/>
                        </a:spcAft>
                        <a:buNone/>
                      </a:pPr>
                      <a:endParaRPr lang="en-US"/>
                    </a:p>
                    <a:p>
                      <a:pPr lvl="0" algn="ctr">
                        <a:lnSpc>
                          <a:spcPct val="100000"/>
                        </a:lnSpc>
                        <a:spcBef>
                          <a:spcPts val="0"/>
                        </a:spcBef>
                        <a:spcAft>
                          <a:spcPts val="0"/>
                        </a:spcAft>
                        <a:buNone/>
                      </a:pPr>
                      <a:br>
                        <a:rPr lang="en-US" dirty="0"/>
                      </a:br>
                      <a:endParaRPr lang="en-US" dirty="0"/>
                    </a:p>
                    <a:p>
                      <a:pPr lvl="0" algn="ctr">
                        <a:buNone/>
                      </a:pPr>
                      <a:endParaRPr lang="en-US" sz="1200" dirty="0"/>
                    </a:p>
                  </a:txBody>
                  <a:tcPr/>
                </a:tc>
                <a:extLst>
                  <a:ext uri="{0D108BD9-81ED-4DB2-BD59-A6C34878D82A}">
                    <a16:rowId xmlns:a16="http://schemas.microsoft.com/office/drawing/2014/main" val="40839546"/>
                  </a:ext>
                </a:extLst>
              </a:tr>
              <a:tr h="207847">
                <a:tc>
                  <a:txBody>
                    <a:bodyPr/>
                    <a:lstStyle/>
                    <a:p>
                      <a:pPr algn="ctr"/>
                      <a:r>
                        <a:rPr lang="en-US" sz="1100" b="1" dirty="0"/>
                        <a:t>Magnification and microscopes</a:t>
                      </a:r>
                    </a:p>
                  </a:txBody>
                  <a:tcPr>
                    <a:solidFill>
                      <a:srgbClr val="92D050"/>
                    </a:solidFill>
                  </a:tcPr>
                </a:tc>
                <a:tc>
                  <a:txBody>
                    <a:bodyPr/>
                    <a:lstStyle/>
                    <a:p>
                      <a:pPr algn="ctr"/>
                      <a:r>
                        <a:rPr lang="en-US" sz="1100" b="1" dirty="0"/>
                        <a:t>Specialsied cells</a:t>
                      </a:r>
                      <a:endParaRPr lang="en-US" sz="1100" b="0" i="0" u="none" strike="noStrike" noProof="0" dirty="0">
                        <a:latin typeface="Calibri"/>
                      </a:endParaRPr>
                    </a:p>
                  </a:txBody>
                  <a:tcPr>
                    <a:solidFill>
                      <a:srgbClr val="92D050"/>
                    </a:solidFill>
                  </a:tcPr>
                </a:tc>
                <a:extLst>
                  <a:ext uri="{0D108BD9-81ED-4DB2-BD59-A6C34878D82A}">
                    <a16:rowId xmlns:a16="http://schemas.microsoft.com/office/drawing/2014/main" val="2758316598"/>
                  </a:ext>
                </a:extLst>
              </a:tr>
              <a:tr h="2516745">
                <a:tc>
                  <a:txBody>
                    <a:bodyPr/>
                    <a:lstStyle/>
                    <a:p>
                      <a:endParaRPr lang="en-US" sz="1200"/>
                    </a:p>
                  </a:txBody>
                  <a:tcPr/>
                </a:tc>
                <a:tc>
                  <a:txBody>
                    <a:bodyPr/>
                    <a:lstStyle/>
                    <a:p>
                      <a:pPr lvl="0">
                        <a:buNone/>
                      </a:pPr>
                      <a:r>
                        <a:rPr lang="en-US" sz="800" b="0" i="0" u="none" strike="noStrike" noProof="0" dirty="0">
                          <a:latin typeface="Calibri"/>
                        </a:rPr>
                        <a:t>There are many different types of cells in animals,</a:t>
                      </a:r>
                      <a:r>
                        <a:rPr lang="en-US" sz="800" b="0" i="0" u="none" strike="noStrike" baseline="0" noProof="0" dirty="0">
                          <a:latin typeface="Calibri"/>
                        </a:rPr>
                        <a:t> e</a:t>
                      </a:r>
                      <a:r>
                        <a:rPr lang="en-US" sz="800" b="0" i="0" u="none" strike="noStrike" noProof="0" dirty="0">
                          <a:latin typeface="Calibri"/>
                        </a:rPr>
                        <a:t>ach is specialized for a role. </a:t>
                      </a:r>
                      <a:endParaRPr lang="en-US" sz="800" dirty="0"/>
                    </a:p>
                  </a:txBody>
                  <a:tcPr/>
                </a:tc>
                <a:extLst>
                  <a:ext uri="{0D108BD9-81ED-4DB2-BD59-A6C34878D82A}">
                    <a16:rowId xmlns:a16="http://schemas.microsoft.com/office/drawing/2014/main" val="989545522"/>
                  </a:ext>
                </a:extLst>
              </a:tr>
            </a:tbl>
          </a:graphicData>
        </a:graphic>
      </p:graphicFrame>
      <p:pic>
        <p:nvPicPr>
          <p:cNvPr id="8" name="Picture 8" descr="A screenshot of a cell phone&#10;&#10;Description generated with very high confidence">
            <a:extLst>
              <a:ext uri="{FF2B5EF4-FFF2-40B4-BE49-F238E27FC236}">
                <a16:creationId xmlns:a16="http://schemas.microsoft.com/office/drawing/2014/main" id="{D895BCF3-C0D2-4392-AD42-6984009F8099}"/>
              </a:ext>
            </a:extLst>
          </p:cNvPr>
          <p:cNvPicPr>
            <a:picLocks noChangeAspect="1"/>
          </p:cNvPicPr>
          <p:nvPr/>
        </p:nvPicPr>
        <p:blipFill>
          <a:blip r:embed="rId2"/>
          <a:stretch>
            <a:fillRect/>
          </a:stretch>
        </p:blipFill>
        <p:spPr>
          <a:xfrm>
            <a:off x="192402" y="1408444"/>
            <a:ext cx="3585527" cy="2467773"/>
          </a:xfrm>
          <a:prstGeom prst="rect">
            <a:avLst/>
          </a:prstGeom>
        </p:spPr>
      </p:pic>
      <p:pic>
        <p:nvPicPr>
          <p:cNvPr id="10" name="Picture 10" descr="A picture containing microscope&#10;&#10;Description generated with very high confidence">
            <a:extLst>
              <a:ext uri="{FF2B5EF4-FFF2-40B4-BE49-F238E27FC236}">
                <a16:creationId xmlns:a16="http://schemas.microsoft.com/office/drawing/2014/main" id="{5C523E74-883C-4C4C-BDE4-65D252D11917}"/>
              </a:ext>
            </a:extLst>
          </p:cNvPr>
          <p:cNvPicPr>
            <a:picLocks noChangeAspect="1"/>
          </p:cNvPicPr>
          <p:nvPr/>
        </p:nvPicPr>
        <p:blipFill rotWithShape="1">
          <a:blip r:embed="rId3"/>
          <a:srcRect t="-234" r="-855" b="7000"/>
          <a:stretch/>
        </p:blipFill>
        <p:spPr>
          <a:xfrm>
            <a:off x="2190051" y="4547698"/>
            <a:ext cx="1250969" cy="993624"/>
          </a:xfrm>
          <a:prstGeom prst="rect">
            <a:avLst/>
          </a:prstGeom>
        </p:spPr>
      </p:pic>
      <p:pic>
        <p:nvPicPr>
          <p:cNvPr id="12" name="Picture 12" descr="A close up of a card&#10;&#10;Description generated with high confidence">
            <a:extLst>
              <a:ext uri="{FF2B5EF4-FFF2-40B4-BE49-F238E27FC236}">
                <a16:creationId xmlns:a16="http://schemas.microsoft.com/office/drawing/2014/main" id="{C48D3147-EA7D-4B20-ABFC-19674CA01D66}"/>
              </a:ext>
            </a:extLst>
          </p:cNvPr>
          <p:cNvPicPr>
            <a:picLocks noChangeAspect="1"/>
          </p:cNvPicPr>
          <p:nvPr/>
        </p:nvPicPr>
        <p:blipFill>
          <a:blip r:embed="rId4"/>
          <a:stretch>
            <a:fillRect/>
          </a:stretch>
        </p:blipFill>
        <p:spPr>
          <a:xfrm>
            <a:off x="138896" y="5460411"/>
            <a:ext cx="1744536" cy="1287319"/>
          </a:xfrm>
          <a:prstGeom prst="rect">
            <a:avLst/>
          </a:prstGeom>
        </p:spPr>
      </p:pic>
      <p:sp>
        <p:nvSpPr>
          <p:cNvPr id="2" name="TextBox 1">
            <a:extLst>
              <a:ext uri="{FF2B5EF4-FFF2-40B4-BE49-F238E27FC236}">
                <a16:creationId xmlns:a16="http://schemas.microsoft.com/office/drawing/2014/main" id="{5635A0D1-6955-4E6A-B006-1C06C42C18E9}"/>
              </a:ext>
            </a:extLst>
          </p:cNvPr>
          <p:cNvSpPr txBox="1"/>
          <p:nvPr/>
        </p:nvSpPr>
        <p:spPr>
          <a:xfrm>
            <a:off x="1855694" y="5538120"/>
            <a:ext cx="190534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latin typeface="Calibri"/>
                <a:cs typeface="Calibri"/>
              </a:rPr>
              <a:t>The compound microscope uses two lenses to magnify the specimen – the eyepiece and an objective lens.</a:t>
            </a:r>
            <a:endParaRPr lang="en-US" dirty="0"/>
          </a:p>
          <a:p>
            <a:r>
              <a:rPr lang="en-US" sz="800" dirty="0">
                <a:latin typeface="Calibri"/>
                <a:cs typeface="Calibri"/>
              </a:rPr>
              <a:t>Electron microscopes can be used to view smaller </a:t>
            </a:r>
            <a:r>
              <a:rPr lang="en-US" sz="800">
                <a:latin typeface="Calibri"/>
                <a:cs typeface="Calibri"/>
              </a:rPr>
              <a:t>organisms and</a:t>
            </a:r>
            <a:r>
              <a:rPr lang="en-US" sz="800" dirty="0">
                <a:latin typeface="Calibri"/>
                <a:cs typeface="Calibri"/>
              </a:rPr>
              <a:t> have a higher magnification and resolving power. </a:t>
            </a:r>
          </a:p>
          <a:p>
            <a:r>
              <a:rPr lang="en-US" sz="800" dirty="0">
                <a:latin typeface="Calibri"/>
                <a:cs typeface="Calibri"/>
              </a:rPr>
              <a:t>Increasing the power of the objective lens increases the magnification. </a:t>
            </a:r>
          </a:p>
          <a:p>
            <a:r>
              <a:rPr lang="en-US" sz="800" dirty="0">
                <a:latin typeface="Calibri"/>
                <a:cs typeface="Calibri"/>
              </a:rPr>
              <a:t>The focus dials improve the resolution. </a:t>
            </a:r>
          </a:p>
        </p:txBody>
      </p:sp>
      <p:sp>
        <p:nvSpPr>
          <p:cNvPr id="9" name="TextBox 8">
            <a:extLst>
              <a:ext uri="{FF2B5EF4-FFF2-40B4-BE49-F238E27FC236}">
                <a16:creationId xmlns:a16="http://schemas.microsoft.com/office/drawing/2014/main" id="{910E35BD-5092-4CA4-8979-D2DC70BE62DD}"/>
              </a:ext>
            </a:extLst>
          </p:cNvPr>
          <p:cNvSpPr txBox="1"/>
          <p:nvPr/>
        </p:nvSpPr>
        <p:spPr>
          <a:xfrm>
            <a:off x="55856" y="5114021"/>
            <a:ext cx="190534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latin typeface="Calibri"/>
                <a:cs typeface="Calibri"/>
              </a:rPr>
              <a:t>The image size and actual size must be in the same units!</a:t>
            </a:r>
          </a:p>
        </p:txBody>
      </p:sp>
      <p:pic>
        <p:nvPicPr>
          <p:cNvPr id="3" name="Picture 4" descr="A screenshot of a cell phone&#10;&#10;Description generated with very high confidence">
            <a:extLst>
              <a:ext uri="{FF2B5EF4-FFF2-40B4-BE49-F238E27FC236}">
                <a16:creationId xmlns:a16="http://schemas.microsoft.com/office/drawing/2014/main" id="{A361D384-64CE-43F1-9989-FEE1CCBC53D3}"/>
              </a:ext>
            </a:extLst>
          </p:cNvPr>
          <p:cNvPicPr>
            <a:picLocks noChangeAspect="1"/>
          </p:cNvPicPr>
          <p:nvPr/>
        </p:nvPicPr>
        <p:blipFill>
          <a:blip r:embed="rId5"/>
          <a:stretch>
            <a:fillRect/>
          </a:stretch>
        </p:blipFill>
        <p:spPr>
          <a:xfrm>
            <a:off x="138608" y="4624955"/>
            <a:ext cx="1739843" cy="338878"/>
          </a:xfrm>
          <a:prstGeom prst="rect">
            <a:avLst/>
          </a:prstGeom>
        </p:spPr>
      </p:pic>
      <p:pic>
        <p:nvPicPr>
          <p:cNvPr id="13" name="Picture 14" descr="A screenshot of a cell phone&#10;&#10;Description generated with very high confidence">
            <a:extLst>
              <a:ext uri="{FF2B5EF4-FFF2-40B4-BE49-F238E27FC236}">
                <a16:creationId xmlns:a16="http://schemas.microsoft.com/office/drawing/2014/main" id="{4DA1A14A-6BCE-400C-96E0-2925B6741853}"/>
              </a:ext>
            </a:extLst>
          </p:cNvPr>
          <p:cNvPicPr>
            <a:picLocks noChangeAspect="1"/>
          </p:cNvPicPr>
          <p:nvPr/>
        </p:nvPicPr>
        <p:blipFill>
          <a:blip r:embed="rId6"/>
          <a:stretch>
            <a:fillRect/>
          </a:stretch>
        </p:blipFill>
        <p:spPr>
          <a:xfrm>
            <a:off x="3896758" y="1376676"/>
            <a:ext cx="5071419" cy="2491452"/>
          </a:xfrm>
          <a:prstGeom prst="rect">
            <a:avLst/>
          </a:prstGeom>
        </p:spPr>
      </p:pic>
      <p:graphicFrame>
        <p:nvGraphicFramePr>
          <p:cNvPr id="26" name="Table 26">
            <a:extLst>
              <a:ext uri="{FF2B5EF4-FFF2-40B4-BE49-F238E27FC236}">
                <a16:creationId xmlns:a16="http://schemas.microsoft.com/office/drawing/2014/main" id="{24C953C8-0B84-477B-B278-3CA200A9A839}"/>
              </a:ext>
            </a:extLst>
          </p:cNvPr>
          <p:cNvGraphicFramePr>
            <a:graphicFrameLocks noGrp="1"/>
          </p:cNvGraphicFramePr>
          <p:nvPr/>
        </p:nvGraphicFramePr>
        <p:xfrm>
          <a:off x="3909990" y="4487057"/>
          <a:ext cx="5207406" cy="2301240"/>
        </p:xfrm>
        <a:graphic>
          <a:graphicData uri="http://schemas.openxmlformats.org/drawingml/2006/table">
            <a:tbl>
              <a:tblPr firstRow="1" bandRow="1">
                <a:tableStyleId>{073A0DAA-6AF3-43AB-8588-CEC1D06C72B9}</a:tableStyleId>
              </a:tblPr>
              <a:tblGrid>
                <a:gridCol w="692686">
                  <a:extLst>
                    <a:ext uri="{9D8B030D-6E8A-4147-A177-3AD203B41FA5}">
                      <a16:colId xmlns:a16="http://schemas.microsoft.com/office/drawing/2014/main" val="3758468118"/>
                    </a:ext>
                  </a:extLst>
                </a:gridCol>
                <a:gridCol w="4514720">
                  <a:extLst>
                    <a:ext uri="{9D8B030D-6E8A-4147-A177-3AD203B41FA5}">
                      <a16:colId xmlns:a16="http://schemas.microsoft.com/office/drawing/2014/main" val="2587343161"/>
                    </a:ext>
                  </a:extLst>
                </a:gridCol>
              </a:tblGrid>
              <a:tr h="206253">
                <a:tc>
                  <a:txBody>
                    <a:bodyPr/>
                    <a:lstStyle/>
                    <a:p>
                      <a:r>
                        <a:rPr lang="en-US" sz="800" dirty="0"/>
                        <a:t>Cell</a:t>
                      </a:r>
                    </a:p>
                  </a:txBody>
                  <a:tcPr/>
                </a:tc>
                <a:tc>
                  <a:txBody>
                    <a:bodyPr/>
                    <a:lstStyle/>
                    <a:p>
                      <a:r>
                        <a:rPr lang="en-US" sz="800" dirty="0"/>
                        <a:t>How is it adapted to its function?</a:t>
                      </a:r>
                    </a:p>
                  </a:txBody>
                  <a:tcPr/>
                </a:tc>
                <a:extLst>
                  <a:ext uri="{0D108BD9-81ED-4DB2-BD59-A6C34878D82A}">
                    <a16:rowId xmlns:a16="http://schemas.microsoft.com/office/drawing/2014/main" val="2113254793"/>
                  </a:ext>
                </a:extLst>
              </a:tr>
              <a:tr h="397773">
                <a:tc>
                  <a:txBody>
                    <a:bodyPr/>
                    <a:lstStyle/>
                    <a:p>
                      <a:r>
                        <a:rPr lang="en-US" sz="800" dirty="0"/>
                        <a:t>Sperm cell</a:t>
                      </a:r>
                    </a:p>
                  </a:txBody>
                  <a:tcPr/>
                </a:tc>
                <a:tc>
                  <a:txBody>
                    <a:bodyPr/>
                    <a:lstStyle/>
                    <a:p>
                      <a:pPr lvl="0" algn="l">
                        <a:lnSpc>
                          <a:spcPct val="100000"/>
                        </a:lnSpc>
                        <a:spcBef>
                          <a:spcPts val="0"/>
                        </a:spcBef>
                        <a:spcAft>
                          <a:spcPts val="0"/>
                        </a:spcAft>
                        <a:buNone/>
                      </a:pPr>
                      <a:r>
                        <a:rPr lang="en-US" sz="700" u="none" strike="noStrike" noProof="0" dirty="0"/>
                        <a:t>Long tail which whips from side to side to help move the sperm through water or the female reproductive system.</a:t>
                      </a:r>
                      <a:endParaRPr lang="en-US" sz="700" dirty="0"/>
                    </a:p>
                    <a:p>
                      <a:pPr lvl="0" algn="l">
                        <a:lnSpc>
                          <a:spcPct val="100000"/>
                        </a:lnSpc>
                        <a:spcBef>
                          <a:spcPts val="0"/>
                        </a:spcBef>
                        <a:spcAft>
                          <a:spcPts val="0"/>
                        </a:spcAft>
                        <a:buNone/>
                      </a:pPr>
                      <a:r>
                        <a:rPr lang="en-US" sz="700" u="none" strike="noStrike" noProof="0" dirty="0"/>
                        <a:t>Middle section is full of mitochondria which transfer the energy needed for the tail to work.</a:t>
                      </a:r>
                      <a:endParaRPr lang="en-US" sz="700" dirty="0"/>
                    </a:p>
                    <a:p>
                      <a:pPr lvl="0">
                        <a:buNone/>
                      </a:pPr>
                      <a:endParaRPr lang="en-US" sz="700" dirty="0"/>
                    </a:p>
                  </a:txBody>
                  <a:tcPr/>
                </a:tc>
                <a:extLst>
                  <a:ext uri="{0D108BD9-81ED-4DB2-BD59-A6C34878D82A}">
                    <a16:rowId xmlns:a16="http://schemas.microsoft.com/office/drawing/2014/main" val="3558748215"/>
                  </a:ext>
                </a:extLst>
              </a:tr>
              <a:tr h="397773">
                <a:tc>
                  <a:txBody>
                    <a:bodyPr/>
                    <a:lstStyle/>
                    <a:p>
                      <a:r>
                        <a:rPr lang="en-US" sz="800" dirty="0"/>
                        <a:t>Muscle cell</a:t>
                      </a:r>
                    </a:p>
                  </a:txBody>
                  <a:tcPr/>
                </a:tc>
                <a:tc>
                  <a:txBody>
                    <a:bodyPr/>
                    <a:lstStyle/>
                    <a:p>
                      <a:pPr lvl="0" algn="l">
                        <a:lnSpc>
                          <a:spcPct val="100000"/>
                        </a:lnSpc>
                        <a:spcBef>
                          <a:spcPts val="0"/>
                        </a:spcBef>
                        <a:spcAft>
                          <a:spcPts val="0"/>
                        </a:spcAft>
                        <a:buNone/>
                      </a:pPr>
                      <a:r>
                        <a:rPr lang="en-US" sz="700" u="none" strike="noStrike" noProof="0" dirty="0"/>
                        <a:t>Contain many mitochondria to transfer the energy needed for the chemical reactions that take place as the cells contract and relax.</a:t>
                      </a:r>
                      <a:endParaRPr lang="en-US" sz="700" dirty="0"/>
                    </a:p>
                    <a:p>
                      <a:pPr lvl="0">
                        <a:buNone/>
                      </a:pPr>
                      <a:endParaRPr lang="en-US" sz="700" dirty="0"/>
                    </a:p>
                  </a:txBody>
                  <a:tcPr/>
                </a:tc>
                <a:extLst>
                  <a:ext uri="{0D108BD9-81ED-4DB2-BD59-A6C34878D82A}">
                    <a16:rowId xmlns:a16="http://schemas.microsoft.com/office/drawing/2014/main" val="2864611378"/>
                  </a:ext>
                </a:extLst>
              </a:tr>
              <a:tr h="324111">
                <a:tc>
                  <a:txBody>
                    <a:bodyPr/>
                    <a:lstStyle/>
                    <a:p>
                      <a:r>
                        <a:rPr lang="en-US" sz="800" dirty="0"/>
                        <a:t>Red blood cell</a:t>
                      </a:r>
                    </a:p>
                  </a:txBody>
                  <a:tcPr/>
                </a:tc>
                <a:tc>
                  <a:txBody>
                    <a:bodyPr/>
                    <a:lstStyle/>
                    <a:p>
                      <a:r>
                        <a:rPr lang="en-US" sz="700" dirty="0"/>
                        <a:t>No nucleus to more room for oxygen and biconcave dis shape increases the surface area to volume ratio to help carry more oxygen to respiring tissues.</a:t>
                      </a:r>
                    </a:p>
                  </a:txBody>
                  <a:tcPr/>
                </a:tc>
                <a:extLst>
                  <a:ext uri="{0D108BD9-81ED-4DB2-BD59-A6C34878D82A}">
                    <a16:rowId xmlns:a16="http://schemas.microsoft.com/office/drawing/2014/main" val="568586602"/>
                  </a:ext>
                </a:extLst>
              </a:tr>
              <a:tr h="500899">
                <a:tc>
                  <a:txBody>
                    <a:bodyPr/>
                    <a:lstStyle/>
                    <a:p>
                      <a:r>
                        <a:rPr lang="en-US" sz="800" dirty="0"/>
                        <a:t>Leaf palisade cell</a:t>
                      </a:r>
                    </a:p>
                  </a:txBody>
                  <a:tcPr/>
                </a:tc>
                <a:tc>
                  <a:txBody>
                    <a:bodyPr/>
                    <a:lstStyle/>
                    <a:p>
                      <a:pPr lvl="0" algn="l">
                        <a:lnSpc>
                          <a:spcPct val="100000"/>
                        </a:lnSpc>
                        <a:spcBef>
                          <a:spcPts val="0"/>
                        </a:spcBef>
                        <a:spcAft>
                          <a:spcPts val="0"/>
                        </a:spcAft>
                        <a:buNone/>
                      </a:pPr>
                      <a:r>
                        <a:rPr lang="en-US" sz="700" u="none" strike="noStrike" noProof="0" dirty="0"/>
                        <a:t>They contain </a:t>
                      </a:r>
                      <a:r>
                        <a:rPr lang="en-US" sz="700" u="none" strike="noStrike" noProof="0" dirty="0" err="1"/>
                        <a:t>specialised</a:t>
                      </a:r>
                      <a:r>
                        <a:rPr lang="en-US" sz="700" u="none" strike="noStrike" noProof="0" dirty="0"/>
                        <a:t> green structures – chloroplast – that contain chlorophyll.  Chlorophyll is the green pigment in plants, that traps light energy for photosynthesis.</a:t>
                      </a:r>
                      <a:endParaRPr lang="en-US" sz="700" dirty="0"/>
                    </a:p>
                    <a:p>
                      <a:pPr lvl="0" algn="l">
                        <a:lnSpc>
                          <a:spcPct val="100000"/>
                        </a:lnSpc>
                        <a:spcBef>
                          <a:spcPts val="0"/>
                        </a:spcBef>
                        <a:spcAft>
                          <a:spcPts val="0"/>
                        </a:spcAft>
                        <a:buNone/>
                      </a:pPr>
                      <a:r>
                        <a:rPr lang="en-US" sz="700" u="none" strike="noStrike" noProof="0" dirty="0"/>
                        <a:t>They are usually positioned at the top of the leaf so they absorb as much light as possible.</a:t>
                      </a:r>
                      <a:endParaRPr lang="en-US" sz="700" dirty="0"/>
                    </a:p>
                    <a:p>
                      <a:pPr lvl="0">
                        <a:buNone/>
                      </a:pPr>
                      <a:endParaRPr lang="en-US" sz="700" dirty="0"/>
                    </a:p>
                  </a:txBody>
                  <a:tcPr/>
                </a:tc>
                <a:extLst>
                  <a:ext uri="{0D108BD9-81ED-4DB2-BD59-A6C34878D82A}">
                    <a16:rowId xmlns:a16="http://schemas.microsoft.com/office/drawing/2014/main" val="1309922249"/>
                  </a:ext>
                </a:extLst>
              </a:tr>
              <a:tr h="397773">
                <a:tc>
                  <a:txBody>
                    <a:bodyPr/>
                    <a:lstStyle/>
                    <a:p>
                      <a:pPr lvl="0">
                        <a:buNone/>
                      </a:pPr>
                      <a:r>
                        <a:rPr lang="en-US" sz="800" dirty="0"/>
                        <a:t>Root hair cell</a:t>
                      </a:r>
                    </a:p>
                  </a:txBody>
                  <a:tcPr/>
                </a:tc>
                <a:tc>
                  <a:txBody>
                    <a:bodyPr/>
                    <a:lstStyle/>
                    <a:p>
                      <a:pPr lvl="0" algn="l">
                        <a:lnSpc>
                          <a:spcPct val="100000"/>
                        </a:lnSpc>
                        <a:spcBef>
                          <a:spcPts val="0"/>
                        </a:spcBef>
                        <a:spcAft>
                          <a:spcPts val="0"/>
                        </a:spcAft>
                        <a:buNone/>
                      </a:pPr>
                      <a:r>
                        <a:rPr lang="en-US" sz="700" u="none" strike="noStrike" noProof="0" dirty="0"/>
                        <a:t>The hair like projections greatly increase the surface area available for water to move into the cell. Lots of mitochondria for the active transport of ions from soil into plant.</a:t>
                      </a:r>
                      <a:endParaRPr lang="en-US" sz="700" dirty="0"/>
                    </a:p>
                    <a:p>
                      <a:pPr lvl="0">
                        <a:buNone/>
                      </a:pPr>
                      <a:endParaRPr lang="en-US" sz="700" dirty="0"/>
                    </a:p>
                  </a:txBody>
                  <a:tcPr/>
                </a:tc>
                <a:extLst>
                  <a:ext uri="{0D108BD9-81ED-4DB2-BD59-A6C34878D82A}">
                    <a16:rowId xmlns:a16="http://schemas.microsoft.com/office/drawing/2014/main" val="3845158994"/>
                  </a:ext>
                </a:extLst>
              </a:tr>
            </a:tbl>
          </a:graphicData>
        </a:graphic>
      </p:graphicFrame>
    </p:spTree>
    <p:extLst>
      <p:ext uri="{BB962C8B-B14F-4D97-AF65-F5344CB8AC3E}">
        <p14:creationId xmlns:p14="http://schemas.microsoft.com/office/powerpoint/2010/main" val="4004272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22291" t="21728" r="23125" b="15556"/>
          <a:stretch/>
        </p:blipFill>
        <p:spPr>
          <a:xfrm>
            <a:off x="0" y="101600"/>
            <a:ext cx="9137250" cy="5905500"/>
          </a:xfrm>
          <a:prstGeom prst="rect">
            <a:avLst/>
          </a:prstGeom>
        </p:spPr>
      </p:pic>
    </p:spTree>
    <p:extLst>
      <p:ext uri="{BB962C8B-B14F-4D97-AF65-F5344CB8AC3E}">
        <p14:creationId xmlns:p14="http://schemas.microsoft.com/office/powerpoint/2010/main" val="1391659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22291" t="21728" r="23125" b="15556"/>
          <a:stretch/>
        </p:blipFill>
        <p:spPr>
          <a:xfrm>
            <a:off x="0" y="101600"/>
            <a:ext cx="9137250" cy="5905500"/>
          </a:xfrm>
          <a:prstGeom prst="rect">
            <a:avLst/>
          </a:prstGeom>
        </p:spPr>
      </p:pic>
      <p:sp>
        <p:nvSpPr>
          <p:cNvPr id="5" name="Rectangle 4"/>
          <p:cNvSpPr/>
          <p:nvPr/>
        </p:nvSpPr>
        <p:spPr>
          <a:xfrm>
            <a:off x="914400" y="660400"/>
            <a:ext cx="2463800" cy="1752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6" name="Rectangle 5"/>
          <p:cNvSpPr/>
          <p:nvPr/>
        </p:nvSpPr>
        <p:spPr>
          <a:xfrm>
            <a:off x="3663950" y="431800"/>
            <a:ext cx="5276850" cy="12239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7" name="Rectangle 6"/>
          <p:cNvSpPr/>
          <p:nvPr/>
        </p:nvSpPr>
        <p:spPr>
          <a:xfrm>
            <a:off x="6750" y="2547936"/>
            <a:ext cx="3619098" cy="8937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100" dirty="0"/>
              <a:t>Isotope =each of two or more forms of the same element that contain equal numbers of protons but different numbers of neutrons in their nuclei, and hence differ in relative atomic mass but not in chemical properties; in particular, a radioactive form of an element.</a:t>
            </a:r>
          </a:p>
        </p:txBody>
      </p:sp>
      <p:sp>
        <p:nvSpPr>
          <p:cNvPr id="8" name="Rectangle 7"/>
          <p:cNvSpPr/>
          <p:nvPr/>
        </p:nvSpPr>
        <p:spPr>
          <a:xfrm>
            <a:off x="6750" y="3495675"/>
            <a:ext cx="3371450" cy="336232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GB" sz="1200" dirty="0"/>
              <a:t>Chromatography can be used to separate mixtures of coloured </a:t>
            </a:r>
            <a:r>
              <a:rPr lang="en-GB" sz="1200" b="1" dirty="0"/>
              <a:t>compounds</a:t>
            </a:r>
            <a:r>
              <a:rPr lang="en-GB" sz="1200" dirty="0"/>
              <a:t>. Mixtures that are suitable for separation by chromatography include inks, dyes and colouring agents in food. Simple chromatography is carried out on paper. A spot of the mixture is placed on a pencil line near the bottom of a piece of chromatography paper – the line must be in pencil because pencil is insoluble in water and so will not move as the chromatography progresses. The paper is then placed upright in a suitable </a:t>
            </a:r>
            <a:r>
              <a:rPr lang="en-GB" sz="1200" b="1" dirty="0"/>
              <a:t>solvent</a:t>
            </a:r>
            <a:r>
              <a:rPr lang="en-GB" sz="1200" dirty="0"/>
              <a:t>, such as water.</a:t>
            </a:r>
          </a:p>
          <a:p>
            <a:r>
              <a:rPr lang="en-GB" sz="1200" dirty="0"/>
              <a:t>As the solvent soaks up the paper, it carries the mixtures with it. Different components of the mixture will move at different rates. This separates the mixture out.</a:t>
            </a:r>
          </a:p>
          <a:p>
            <a:br>
              <a:rPr lang="en-GB" sz="1200" dirty="0"/>
            </a:br>
            <a:endParaRPr lang="en-GB" sz="1200" dirty="0"/>
          </a:p>
        </p:txBody>
      </p:sp>
      <p:sp>
        <p:nvSpPr>
          <p:cNvPr id="9" name="Rectangle 8"/>
          <p:cNvSpPr/>
          <p:nvPr/>
        </p:nvSpPr>
        <p:spPr>
          <a:xfrm>
            <a:off x="3467542" y="3454010"/>
            <a:ext cx="3644015" cy="135253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GB" sz="1050" dirty="0"/>
              <a:t>Distillation separates a </a:t>
            </a:r>
            <a:r>
              <a:rPr lang="en-GB" sz="1050" b="1" dirty="0"/>
              <a:t>liquid</a:t>
            </a:r>
            <a:r>
              <a:rPr lang="en-GB" sz="1050" dirty="0"/>
              <a:t> from a solution. For example, water can be separated from salty water by simple distillation. This method works because the water evaporates from the solution, but is then cooled and </a:t>
            </a:r>
            <a:r>
              <a:rPr lang="en-GB" sz="1050" b="1" dirty="0"/>
              <a:t>condensed</a:t>
            </a:r>
            <a:r>
              <a:rPr lang="en-GB" sz="1050" dirty="0"/>
              <a:t> in a condenser and collected in a separate container. The salt does not evaporate and so it stays behind.</a:t>
            </a:r>
          </a:p>
          <a:p>
            <a:endParaRPr lang="en-GB" sz="1100" dirty="0"/>
          </a:p>
        </p:txBody>
      </p:sp>
      <p:sp>
        <p:nvSpPr>
          <p:cNvPr id="10" name="Rectangle 9"/>
          <p:cNvSpPr/>
          <p:nvPr/>
        </p:nvSpPr>
        <p:spPr>
          <a:xfrm>
            <a:off x="7200900" y="3924299"/>
            <a:ext cx="1936350" cy="91678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100" dirty="0"/>
              <a:t>An element is a substance that cannot be broken down into any other substance. Every element is made up of its own type of atom</a:t>
            </a:r>
          </a:p>
        </p:txBody>
      </p:sp>
      <p:sp>
        <p:nvSpPr>
          <p:cNvPr id="11" name="Rectangle 10"/>
          <p:cNvSpPr/>
          <p:nvPr/>
        </p:nvSpPr>
        <p:spPr>
          <a:xfrm>
            <a:off x="7200900" y="5395120"/>
            <a:ext cx="1936350" cy="14628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400" dirty="0"/>
              <a:t>A compound is a substance that contains two or more elements that are chemically combined</a:t>
            </a:r>
          </a:p>
        </p:txBody>
      </p:sp>
      <p:sp>
        <p:nvSpPr>
          <p:cNvPr id="12" name="Rectangle 11"/>
          <p:cNvSpPr/>
          <p:nvPr/>
        </p:nvSpPr>
        <p:spPr>
          <a:xfrm>
            <a:off x="3698874" y="5260974"/>
            <a:ext cx="3298425" cy="147002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GB" sz="1200" dirty="0"/>
              <a:t>One way to separate a soluble solid from its solution is to make </a:t>
            </a:r>
            <a:r>
              <a:rPr lang="en-GB" sz="1200" b="1" dirty="0"/>
              <a:t>crystals</a:t>
            </a:r>
            <a:r>
              <a:rPr lang="en-GB" sz="1200" dirty="0"/>
              <a:t>. This involves </a:t>
            </a:r>
            <a:r>
              <a:rPr lang="en-GB" sz="1200" b="1" dirty="0"/>
              <a:t>evaporating</a:t>
            </a:r>
            <a:r>
              <a:rPr lang="en-GB" sz="1200" dirty="0"/>
              <a:t> the solution to a much smaller volume and then leaving it to cool. As the solution cools, crystals form, and these can be obtained by </a:t>
            </a:r>
            <a:r>
              <a:rPr lang="en-GB" sz="1200" b="1" dirty="0"/>
              <a:t>filtration</a:t>
            </a:r>
            <a:r>
              <a:rPr lang="en-GB" sz="1200" dirty="0"/>
              <a:t>.</a:t>
            </a:r>
          </a:p>
          <a:p>
            <a:br>
              <a:rPr lang="en-GB" sz="1200" dirty="0"/>
            </a:br>
            <a:endParaRPr lang="en-GB" sz="1200" dirty="0"/>
          </a:p>
        </p:txBody>
      </p:sp>
      <p:sp>
        <p:nvSpPr>
          <p:cNvPr id="13" name="Rectangle 12"/>
          <p:cNvSpPr/>
          <p:nvPr/>
        </p:nvSpPr>
        <p:spPr>
          <a:xfrm>
            <a:off x="3645786" y="2356642"/>
            <a:ext cx="309375" cy="37861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a:t>2</a:t>
            </a:r>
          </a:p>
        </p:txBody>
      </p:sp>
      <p:sp>
        <p:nvSpPr>
          <p:cNvPr id="14" name="Rectangle 13"/>
          <p:cNvSpPr/>
          <p:nvPr/>
        </p:nvSpPr>
        <p:spPr>
          <a:xfrm>
            <a:off x="3645786" y="2718591"/>
            <a:ext cx="309375" cy="37861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a:t>2</a:t>
            </a:r>
          </a:p>
        </p:txBody>
      </p:sp>
      <p:sp>
        <p:nvSpPr>
          <p:cNvPr id="15" name="Rectangle 14"/>
          <p:cNvSpPr/>
          <p:nvPr/>
        </p:nvSpPr>
        <p:spPr>
          <a:xfrm>
            <a:off x="3645785" y="3109509"/>
            <a:ext cx="309375" cy="37861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a:t>2</a:t>
            </a:r>
          </a:p>
        </p:txBody>
      </p:sp>
      <p:sp>
        <p:nvSpPr>
          <p:cNvPr id="16" name="Rectangle 15"/>
          <p:cNvSpPr/>
          <p:nvPr/>
        </p:nvSpPr>
        <p:spPr>
          <a:xfrm>
            <a:off x="4953885" y="2398304"/>
            <a:ext cx="253115" cy="30679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a:t>2</a:t>
            </a:r>
          </a:p>
        </p:txBody>
      </p:sp>
      <p:sp>
        <p:nvSpPr>
          <p:cNvPr id="17" name="Rectangle 16"/>
          <p:cNvSpPr/>
          <p:nvPr/>
        </p:nvSpPr>
        <p:spPr>
          <a:xfrm>
            <a:off x="4877688" y="2694002"/>
            <a:ext cx="309375" cy="37861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a:t>2</a:t>
            </a:r>
          </a:p>
        </p:txBody>
      </p:sp>
      <p:sp>
        <p:nvSpPr>
          <p:cNvPr id="18" name="Rectangle 17"/>
          <p:cNvSpPr/>
          <p:nvPr/>
        </p:nvSpPr>
        <p:spPr>
          <a:xfrm>
            <a:off x="4877687" y="3084920"/>
            <a:ext cx="309375" cy="37861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a:t>2</a:t>
            </a:r>
          </a:p>
        </p:txBody>
      </p:sp>
      <p:sp>
        <p:nvSpPr>
          <p:cNvPr id="19" name="Rectangle 18"/>
          <p:cNvSpPr/>
          <p:nvPr/>
        </p:nvSpPr>
        <p:spPr>
          <a:xfrm>
            <a:off x="6633459" y="2387211"/>
            <a:ext cx="253115" cy="30679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a:t>2</a:t>
            </a:r>
          </a:p>
        </p:txBody>
      </p:sp>
      <p:sp>
        <p:nvSpPr>
          <p:cNvPr id="20" name="Rectangle 19"/>
          <p:cNvSpPr/>
          <p:nvPr/>
        </p:nvSpPr>
        <p:spPr>
          <a:xfrm>
            <a:off x="7963785" y="2375696"/>
            <a:ext cx="253115" cy="30679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a:t>2</a:t>
            </a:r>
          </a:p>
        </p:txBody>
      </p:sp>
      <p:sp>
        <p:nvSpPr>
          <p:cNvPr id="21" name="Rectangle 20"/>
          <p:cNvSpPr/>
          <p:nvPr/>
        </p:nvSpPr>
        <p:spPr>
          <a:xfrm>
            <a:off x="6633459" y="2758289"/>
            <a:ext cx="253115" cy="30679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a:t>2</a:t>
            </a:r>
          </a:p>
        </p:txBody>
      </p:sp>
      <p:sp>
        <p:nvSpPr>
          <p:cNvPr id="22" name="Rectangle 21"/>
          <p:cNvSpPr/>
          <p:nvPr/>
        </p:nvSpPr>
        <p:spPr>
          <a:xfrm>
            <a:off x="6719180" y="3121819"/>
            <a:ext cx="253115" cy="30679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a:t>2</a:t>
            </a:r>
          </a:p>
        </p:txBody>
      </p:sp>
      <p:pic>
        <p:nvPicPr>
          <p:cNvPr id="23" name="Picture 22"/>
          <p:cNvPicPr>
            <a:picLocks noChangeAspect="1"/>
          </p:cNvPicPr>
          <p:nvPr/>
        </p:nvPicPr>
        <p:blipFill>
          <a:blip r:embed="rId3"/>
          <a:stretch>
            <a:fillRect/>
          </a:stretch>
        </p:blipFill>
        <p:spPr>
          <a:xfrm>
            <a:off x="1048812" y="606425"/>
            <a:ext cx="1975074" cy="1929647"/>
          </a:xfrm>
          <a:prstGeom prst="rect">
            <a:avLst/>
          </a:prstGeom>
        </p:spPr>
      </p:pic>
      <p:pic>
        <p:nvPicPr>
          <p:cNvPr id="24" name="Picture 23"/>
          <p:cNvPicPr>
            <a:picLocks noChangeAspect="1"/>
          </p:cNvPicPr>
          <p:nvPr/>
        </p:nvPicPr>
        <p:blipFill rotWithShape="1">
          <a:blip r:embed="rId4"/>
          <a:srcRect t="29762" b="17381"/>
          <a:stretch/>
        </p:blipFill>
        <p:spPr>
          <a:xfrm>
            <a:off x="3743124" y="365126"/>
            <a:ext cx="1651002" cy="1357491"/>
          </a:xfrm>
          <a:prstGeom prst="rect">
            <a:avLst/>
          </a:prstGeom>
        </p:spPr>
      </p:pic>
      <p:pic>
        <p:nvPicPr>
          <p:cNvPr id="25" name="Picture 24"/>
          <p:cNvPicPr>
            <a:picLocks noChangeAspect="1"/>
          </p:cNvPicPr>
          <p:nvPr/>
        </p:nvPicPr>
        <p:blipFill>
          <a:blip r:embed="rId5"/>
          <a:stretch>
            <a:fillRect/>
          </a:stretch>
        </p:blipFill>
        <p:spPr>
          <a:xfrm>
            <a:off x="5892800" y="139169"/>
            <a:ext cx="1701800" cy="2397411"/>
          </a:xfrm>
          <a:prstGeom prst="rect">
            <a:avLst/>
          </a:prstGeom>
        </p:spPr>
      </p:pic>
      <p:pic>
        <p:nvPicPr>
          <p:cNvPr id="26" name="Picture 25"/>
          <p:cNvPicPr>
            <a:picLocks noChangeAspect="1"/>
          </p:cNvPicPr>
          <p:nvPr/>
        </p:nvPicPr>
        <p:blipFill rotWithShape="1">
          <a:blip r:embed="rId6"/>
          <a:srcRect l="14038" t="22190" r="17769" b="6571"/>
          <a:stretch/>
        </p:blipFill>
        <p:spPr>
          <a:xfrm>
            <a:off x="7651082" y="419700"/>
            <a:ext cx="1307482" cy="1216414"/>
          </a:xfrm>
          <a:prstGeom prst="rect">
            <a:avLst/>
          </a:prstGeom>
        </p:spPr>
      </p:pic>
    </p:spTree>
    <p:extLst>
      <p:ext uri="{BB962C8B-B14F-4D97-AF65-F5344CB8AC3E}">
        <p14:creationId xmlns:p14="http://schemas.microsoft.com/office/powerpoint/2010/main" val="2089091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F8354-D4B1-FE40-BE0A-4DFF08D76FD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3A527C4-74FC-EE4A-8B34-ECD9B0A50BA5}"/>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2A1AED39-D974-8040-84FE-01B131E843E8}"/>
              </a:ext>
            </a:extLst>
          </p:cNvPr>
          <p:cNvPicPr>
            <a:picLocks noChangeAspect="1"/>
          </p:cNvPicPr>
          <p:nvPr/>
        </p:nvPicPr>
        <p:blipFill>
          <a:blip r:embed="rId2"/>
          <a:stretch>
            <a:fillRect/>
          </a:stretch>
        </p:blipFill>
        <p:spPr>
          <a:xfrm>
            <a:off x="0" y="-1"/>
            <a:ext cx="9144000" cy="6850251"/>
          </a:xfrm>
          <a:prstGeom prst="rect">
            <a:avLst/>
          </a:prstGeom>
        </p:spPr>
      </p:pic>
      <p:sp>
        <p:nvSpPr>
          <p:cNvPr id="5" name="Cross 4"/>
          <p:cNvSpPr/>
          <p:nvPr/>
        </p:nvSpPr>
        <p:spPr>
          <a:xfrm rot="2482864">
            <a:off x="1752599" y="2329963"/>
            <a:ext cx="914400" cy="914400"/>
          </a:xfrm>
          <a:prstGeom prst="plus">
            <a:avLst>
              <a:gd name="adj" fmla="val 4305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ross 5"/>
          <p:cNvSpPr/>
          <p:nvPr/>
        </p:nvSpPr>
        <p:spPr>
          <a:xfrm rot="2482864">
            <a:off x="1752598" y="1601637"/>
            <a:ext cx="914400" cy="914400"/>
          </a:xfrm>
          <a:prstGeom prst="plus">
            <a:avLst>
              <a:gd name="adj" fmla="val 4305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ross 6"/>
          <p:cNvSpPr/>
          <p:nvPr/>
        </p:nvSpPr>
        <p:spPr>
          <a:xfrm rot="2482864">
            <a:off x="1752596" y="956347"/>
            <a:ext cx="914400" cy="914400"/>
          </a:xfrm>
          <a:prstGeom prst="plus">
            <a:avLst>
              <a:gd name="adj" fmla="val 4305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ross 7"/>
          <p:cNvSpPr/>
          <p:nvPr/>
        </p:nvSpPr>
        <p:spPr>
          <a:xfrm rot="2482864">
            <a:off x="3317109" y="3468537"/>
            <a:ext cx="914400" cy="914400"/>
          </a:xfrm>
          <a:prstGeom prst="plus">
            <a:avLst>
              <a:gd name="adj" fmla="val 4305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ross 8"/>
          <p:cNvSpPr/>
          <p:nvPr/>
        </p:nvSpPr>
        <p:spPr>
          <a:xfrm rot="2482864">
            <a:off x="4881618" y="3469974"/>
            <a:ext cx="914400" cy="914400"/>
          </a:xfrm>
          <a:prstGeom prst="plus">
            <a:avLst>
              <a:gd name="adj" fmla="val 4305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ross 9"/>
          <p:cNvSpPr/>
          <p:nvPr/>
        </p:nvSpPr>
        <p:spPr>
          <a:xfrm rot="2482864">
            <a:off x="6324599" y="3468538"/>
            <a:ext cx="914400" cy="914400"/>
          </a:xfrm>
          <a:prstGeom prst="plus">
            <a:avLst>
              <a:gd name="adj" fmla="val 4305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ross 10"/>
          <p:cNvSpPr/>
          <p:nvPr/>
        </p:nvSpPr>
        <p:spPr>
          <a:xfrm rot="2482864">
            <a:off x="7767580" y="3468535"/>
            <a:ext cx="914400" cy="914400"/>
          </a:xfrm>
          <a:prstGeom prst="plus">
            <a:avLst>
              <a:gd name="adj" fmla="val 4305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747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BBAD6BBA-897F-4A42-914D-EFDF6B0FE964}"/>
              </a:ext>
            </a:extLst>
          </p:cNvPr>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3" name="Cross 2"/>
          <p:cNvSpPr/>
          <p:nvPr/>
        </p:nvSpPr>
        <p:spPr>
          <a:xfrm rot="2482864">
            <a:off x="4024264" y="2859134"/>
            <a:ext cx="4050980" cy="4026083"/>
          </a:xfrm>
          <a:prstGeom prst="plus">
            <a:avLst>
              <a:gd name="adj" fmla="val 4305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ross 3"/>
          <p:cNvSpPr/>
          <p:nvPr/>
        </p:nvSpPr>
        <p:spPr>
          <a:xfrm rot="2482864">
            <a:off x="815476" y="1904498"/>
            <a:ext cx="1511115" cy="1473234"/>
          </a:xfrm>
          <a:prstGeom prst="plus">
            <a:avLst>
              <a:gd name="adj" fmla="val 4305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539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E071B1-15AB-D746-B093-B27A5DED8C0F}"/>
              </a:ext>
            </a:extLst>
          </p:cNvPr>
          <p:cNvPicPr>
            <a:picLocks noChangeAspect="1"/>
          </p:cNvPicPr>
          <p:nvPr/>
        </p:nvPicPr>
        <p:blipFill>
          <a:blip r:embed="rId2"/>
          <a:stretch>
            <a:fillRect/>
          </a:stretch>
        </p:blipFill>
        <p:spPr>
          <a:xfrm>
            <a:off x="0" y="0"/>
            <a:ext cx="9144000" cy="6864906"/>
          </a:xfrm>
          <a:prstGeom prst="rect">
            <a:avLst/>
          </a:prstGeom>
        </p:spPr>
      </p:pic>
      <p:sp>
        <p:nvSpPr>
          <p:cNvPr id="5" name="Cross 4"/>
          <p:cNvSpPr/>
          <p:nvPr/>
        </p:nvSpPr>
        <p:spPr>
          <a:xfrm rot="2482864">
            <a:off x="1752599" y="2329963"/>
            <a:ext cx="914400" cy="914400"/>
          </a:xfrm>
          <a:prstGeom prst="plus">
            <a:avLst>
              <a:gd name="adj" fmla="val 4305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ross 5"/>
          <p:cNvSpPr/>
          <p:nvPr/>
        </p:nvSpPr>
        <p:spPr>
          <a:xfrm rot="2482864">
            <a:off x="1752598" y="1601637"/>
            <a:ext cx="914400" cy="914400"/>
          </a:xfrm>
          <a:prstGeom prst="plus">
            <a:avLst>
              <a:gd name="adj" fmla="val 4305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ross 6"/>
          <p:cNvSpPr/>
          <p:nvPr/>
        </p:nvSpPr>
        <p:spPr>
          <a:xfrm rot="2482864">
            <a:off x="1752596" y="956347"/>
            <a:ext cx="914400" cy="914400"/>
          </a:xfrm>
          <a:prstGeom prst="plus">
            <a:avLst>
              <a:gd name="adj" fmla="val 4305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ross 7"/>
          <p:cNvSpPr/>
          <p:nvPr/>
        </p:nvSpPr>
        <p:spPr>
          <a:xfrm rot="2482864">
            <a:off x="3317109" y="3468537"/>
            <a:ext cx="914400" cy="914400"/>
          </a:xfrm>
          <a:prstGeom prst="plus">
            <a:avLst>
              <a:gd name="adj" fmla="val 4305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ross 8"/>
          <p:cNvSpPr/>
          <p:nvPr/>
        </p:nvSpPr>
        <p:spPr>
          <a:xfrm rot="2482864">
            <a:off x="4881618" y="3469974"/>
            <a:ext cx="914400" cy="914400"/>
          </a:xfrm>
          <a:prstGeom prst="plus">
            <a:avLst>
              <a:gd name="adj" fmla="val 4305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ross 9"/>
          <p:cNvSpPr/>
          <p:nvPr/>
        </p:nvSpPr>
        <p:spPr>
          <a:xfrm rot="2482864">
            <a:off x="6324599" y="3468538"/>
            <a:ext cx="914400" cy="914400"/>
          </a:xfrm>
          <a:prstGeom prst="plus">
            <a:avLst>
              <a:gd name="adj" fmla="val 4305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ross 10"/>
          <p:cNvSpPr/>
          <p:nvPr/>
        </p:nvSpPr>
        <p:spPr>
          <a:xfrm rot="2482864">
            <a:off x="7767580" y="3468535"/>
            <a:ext cx="914400" cy="914400"/>
          </a:xfrm>
          <a:prstGeom prst="plus">
            <a:avLst>
              <a:gd name="adj" fmla="val 4305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5959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DECB20-BE4A-034B-82F9-5E4FF2A6D6F4}"/>
              </a:ext>
            </a:extLst>
          </p:cNvPr>
          <p:cNvPicPr>
            <a:picLocks noChangeAspect="1"/>
          </p:cNvPicPr>
          <p:nvPr/>
        </p:nvPicPr>
        <p:blipFill>
          <a:blip r:embed="rId2"/>
          <a:stretch>
            <a:fillRect/>
          </a:stretch>
        </p:blipFill>
        <p:spPr>
          <a:xfrm>
            <a:off x="-1" y="0"/>
            <a:ext cx="9107203" cy="6858000"/>
          </a:xfrm>
          <a:prstGeom prst="rect">
            <a:avLst/>
          </a:prstGeom>
        </p:spPr>
      </p:pic>
      <p:sp>
        <p:nvSpPr>
          <p:cNvPr id="6" name="Cross 5"/>
          <p:cNvSpPr/>
          <p:nvPr/>
        </p:nvSpPr>
        <p:spPr>
          <a:xfrm rot="2482864">
            <a:off x="4024264" y="2859134"/>
            <a:ext cx="4050980" cy="4026083"/>
          </a:xfrm>
          <a:prstGeom prst="plus">
            <a:avLst>
              <a:gd name="adj" fmla="val 4305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ross 8"/>
          <p:cNvSpPr/>
          <p:nvPr/>
        </p:nvSpPr>
        <p:spPr>
          <a:xfrm rot="2482864">
            <a:off x="815476" y="1904498"/>
            <a:ext cx="1511115" cy="1473234"/>
          </a:xfrm>
          <a:prstGeom prst="plus">
            <a:avLst>
              <a:gd name="adj" fmla="val 4305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44213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D9C647E071ED4D9B7D0BA81432F5C2" ma:contentTypeVersion="17" ma:contentTypeDescription="Create a new document." ma:contentTypeScope="" ma:versionID="48b29fa8638abee717d1fdd10b1328d1">
  <xsd:schema xmlns:xsd="http://www.w3.org/2001/XMLSchema" xmlns:xs="http://www.w3.org/2001/XMLSchema" xmlns:p="http://schemas.microsoft.com/office/2006/metadata/properties" xmlns:ns2="070f71ce-64c7-4b17-bb6b-21ebf0c68387" xmlns:ns3="8c49430d-f190-4cd8-83c3-84bb6a3d29af" targetNamespace="http://schemas.microsoft.com/office/2006/metadata/properties" ma:root="true" ma:fieldsID="e44dfcf108e842c73ed980802cedbc8a" ns2:_="" ns3:_="">
    <xsd:import namespace="070f71ce-64c7-4b17-bb6b-21ebf0c68387"/>
    <xsd:import namespace="8c49430d-f190-4cd8-83c3-84bb6a3d29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Completed"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f71ce-64c7-4b17-bb6b-21ebf0c68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Completed" ma:index="17" nillable="true" ma:displayName="Completed" ma:default="0" ma:format="Dropdown" ma:internalName="Completed">
      <xsd:simpleType>
        <xsd:restriction base="dms:Boolea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72bb472-3a9c-4f56-9e6f-fdae2be011a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Notes" ma:index="24" nillable="true" ma:displayName="Notes" ma:format="Dropdown" ma:internalName="Not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49430d-f190-4cd8-83c3-84bb6a3d29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199d808-df6e-4fcd-b362-d9c1aab5c644}" ma:internalName="TaxCatchAll" ma:showField="CatchAllData" ma:web="8c49430d-f190-4cd8-83c3-84bb6a3d29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mpleted xmlns="070f71ce-64c7-4b17-bb6b-21ebf0c68387">false</Completed>
    <TaxCatchAll xmlns="8c49430d-f190-4cd8-83c3-84bb6a3d29af" xsi:nil="true"/>
    <lcf76f155ced4ddcb4097134ff3c332f xmlns="070f71ce-64c7-4b17-bb6b-21ebf0c68387">
      <Terms xmlns="http://schemas.microsoft.com/office/infopath/2007/PartnerControls"/>
    </lcf76f155ced4ddcb4097134ff3c332f>
    <Notes xmlns="070f71ce-64c7-4b17-bb6b-21ebf0c68387" xsi:nil="true"/>
  </documentManagement>
</p:properties>
</file>

<file path=customXml/itemProps1.xml><?xml version="1.0" encoding="utf-8"?>
<ds:datastoreItem xmlns:ds="http://schemas.openxmlformats.org/officeDocument/2006/customXml" ds:itemID="{DB6BB587-F5A3-46FC-B2BA-6008FCA8C618}"/>
</file>

<file path=customXml/itemProps2.xml><?xml version="1.0" encoding="utf-8"?>
<ds:datastoreItem xmlns:ds="http://schemas.openxmlformats.org/officeDocument/2006/customXml" ds:itemID="{C1F7558F-4511-43C1-BCDD-CCAC2A9CD0DE}">
  <ds:schemaRefs>
    <ds:schemaRef ds:uri="http://schemas.microsoft.com/sharepoint/v3/contenttype/forms"/>
  </ds:schemaRefs>
</ds:datastoreItem>
</file>

<file path=customXml/itemProps3.xml><?xml version="1.0" encoding="utf-8"?>
<ds:datastoreItem xmlns:ds="http://schemas.openxmlformats.org/officeDocument/2006/customXml" ds:itemID="{3A6E5D29-C893-4BD1-9FAF-9A3DA1300977}">
  <ds:schemaRefs>
    <ds:schemaRef ds:uri="http://purl.org/dc/elements/1.1/"/>
    <ds:schemaRef ds:uri="http://schemas.microsoft.com/office/2006/metadata/properties"/>
    <ds:schemaRef ds:uri="80017f14-526e-45d7-b83d-c4de1f4359f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622dab8-608f-4e0b-85c4-f390db5b5f61"/>
    <ds:schemaRef ds:uri="http://www.w3.org/XML/1998/namespace"/>
    <ds:schemaRef ds:uri="http://purl.org/dc/dcmitype/"/>
    <ds:schemaRef ds:uri="070f71ce-64c7-4b17-bb6b-21ebf0c68387"/>
  </ds:schemaRefs>
</ds:datastoreItem>
</file>

<file path=docProps/app.xml><?xml version="1.0" encoding="utf-8"?>
<Properties xmlns="http://schemas.openxmlformats.org/officeDocument/2006/extended-properties" xmlns:vt="http://schemas.openxmlformats.org/officeDocument/2006/docPropsVTypes">
  <Template>Office Theme</Template>
  <TotalTime>98</TotalTime>
  <Words>1125</Words>
  <Application>Microsoft Office PowerPoint</Application>
  <PresentationFormat>On-screen Show (4:3)</PresentationFormat>
  <Paragraphs>87</Paragraphs>
  <Slides>8</Slides>
  <Notes>0</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9 ASSESSMENT 1 REVISION ALL SCIENCES</dc:title>
  <dc:creator>Pearson, Sophie</dc:creator>
  <cp:lastModifiedBy>Pearson, Sophie</cp:lastModifiedBy>
  <cp:revision>11</cp:revision>
  <dcterms:created xsi:type="dcterms:W3CDTF">2022-07-21T09:15:47Z</dcterms:created>
  <dcterms:modified xsi:type="dcterms:W3CDTF">2022-11-17T13:33:58Z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0x0101001ED9C647E071ED4D9B7D0BA81432F5C2</vt:lpwstr>
  </property>
</Properties>
</file>