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  <p:sldId id="261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slide" Target="slides/slide4.xml"/><Relationship Id="rId10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1E6BE-7A3C-4BF8-BB5A-107B797C289C}" type="datetimeFigureOut">
              <a:rPr lang="en-GB" smtClean="0"/>
              <a:t>23/11/2022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8670-576E-4A7F-9C25-5CAF73E3AD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1105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1E6BE-7A3C-4BF8-BB5A-107B797C289C}" type="datetimeFigureOut">
              <a:rPr lang="en-GB" smtClean="0"/>
              <a:t>23/11/2022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8670-576E-4A7F-9C25-5CAF73E3AD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75288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1E6BE-7A3C-4BF8-BB5A-107B797C289C}" type="datetimeFigureOut">
              <a:rPr lang="en-GB" smtClean="0"/>
              <a:t>23/11/2022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8670-576E-4A7F-9C25-5CAF73E3AD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47948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1E6BE-7A3C-4BF8-BB5A-107B797C289C}" type="datetimeFigureOut">
              <a:rPr lang="en-GB" smtClean="0"/>
              <a:t>23/11/2022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8670-576E-4A7F-9C25-5CAF73E3AD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3093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1E6BE-7A3C-4BF8-BB5A-107B797C289C}" type="datetimeFigureOut">
              <a:rPr lang="en-GB" smtClean="0"/>
              <a:t>23/11/2022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8670-576E-4A7F-9C25-5CAF73E3AD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3944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1E6BE-7A3C-4BF8-BB5A-107B797C289C}" type="datetimeFigureOut">
              <a:rPr lang="en-GB" smtClean="0"/>
              <a:t>23/11/2022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8670-576E-4A7F-9C25-5CAF73E3AD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65279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1E6BE-7A3C-4BF8-BB5A-107B797C289C}" type="datetimeFigureOut">
              <a:rPr lang="en-GB" smtClean="0"/>
              <a:t>23/11/2022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8670-576E-4A7F-9C25-5CAF73E3AD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11033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1E6BE-7A3C-4BF8-BB5A-107B797C289C}" type="datetimeFigureOut">
              <a:rPr lang="en-GB" smtClean="0"/>
              <a:t>23/11/2022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8670-576E-4A7F-9C25-5CAF73E3AD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70515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1E6BE-7A3C-4BF8-BB5A-107B797C289C}" type="datetimeFigureOut">
              <a:rPr lang="en-GB" smtClean="0"/>
              <a:t>23/11/2022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8670-576E-4A7F-9C25-5CAF73E3AD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4308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1E6BE-7A3C-4BF8-BB5A-107B797C289C}" type="datetimeFigureOut">
              <a:rPr lang="en-GB" smtClean="0"/>
              <a:t>23/11/2022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8670-576E-4A7F-9C25-5CAF73E3AD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45994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1E6BE-7A3C-4BF8-BB5A-107B797C289C}" type="datetimeFigureOut">
              <a:rPr lang="en-GB" smtClean="0"/>
              <a:t>23/11/2022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8670-576E-4A7F-9C25-5CAF73E3AD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6604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71E6BE-7A3C-4BF8-BB5A-107B797C289C}" type="datetimeFigureOut">
              <a:rPr lang="en-GB" smtClean="0"/>
              <a:t>23/11/2022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AC8670-576E-4A7F-9C25-5CAF73E3AD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77190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bc.co.uk/bitesize/topics/zg9mhyc/articles/zhgfmfr" TargetMode="External"/><Relationship Id="rId2" Type="http://schemas.openxmlformats.org/officeDocument/2006/relationships/hyperlink" Target="https://holaquepasa.com/spanish-preterite-tense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languagesonline.org.uk/Spanish/Preteritograve/index.htm" TargetMode="External"/><Relationship Id="rId5" Type="http://schemas.openxmlformats.org/officeDocument/2006/relationships/hyperlink" Target="https://www.languagesonline.org.uk/Spanish/preterite/index.htm" TargetMode="External"/><Relationship Id="rId4" Type="http://schemas.openxmlformats.org/officeDocument/2006/relationships/hyperlink" Target="https://www.spanishdict.com/guide/spanish-preterite-tense-forms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anguagesonline.org.uk/Spanish/Presente/index.htm" TargetMode="External"/><Relationship Id="rId2" Type="http://schemas.openxmlformats.org/officeDocument/2006/relationships/hyperlink" Target="https://www.bbc.co.uk/bitesize/topics/zg9mhyc/articles/z63n7nb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languagesonline.org.uk/Spanish/Present2/index.htm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panish.academy/blog/spanish-near-future-ir-a-infinitive/" TargetMode="External"/><Relationship Id="rId2" Type="http://schemas.openxmlformats.org/officeDocument/2006/relationships/hyperlink" Target="https://www.bbc.co.uk/bitesize/topics/zg9mhyc/articles/zf9bhbk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amspanish.com/the-near-future-in-spanish-el-futuro-proximo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panishdict.com/guide/asking-questions-in-spanish" TargetMode="External"/><Relationship Id="rId2" Type="http://schemas.openxmlformats.org/officeDocument/2006/relationships/hyperlink" Target="https://www.thespanishexperiment.com/learn-spanish/question-words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" y="299811"/>
            <a:ext cx="10515600" cy="1325563"/>
          </a:xfrm>
        </p:spPr>
        <p:txBody>
          <a:bodyPr>
            <a:normAutofit/>
          </a:bodyPr>
          <a:lstStyle/>
          <a:p>
            <a:r>
              <a:rPr lang="en-GB" b="1" dirty="0" smtClean="0">
                <a:solidFill>
                  <a:srgbClr val="FF0000"/>
                </a:solidFill>
                <a:latin typeface="+mn-lt"/>
              </a:rPr>
              <a:t>Practising the preterit tense</a:t>
            </a:r>
            <a:endParaRPr lang="en-GB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691" y="1625374"/>
            <a:ext cx="11808823" cy="49191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>
                <a:latin typeface="+mn-lt"/>
              </a:rPr>
              <a:t>Explanation of the preterit tense: </a:t>
            </a:r>
            <a:r>
              <a:rPr lang="en-GB" dirty="0" smtClean="0">
                <a:hlinkClick r:id="rId2"/>
              </a:rPr>
              <a:t>https://holaquepasa.com/spanish-preterite-tense/</a:t>
            </a:r>
            <a:r>
              <a:rPr lang="en-GB" dirty="0" smtClean="0"/>
              <a:t> </a:t>
            </a:r>
            <a:br>
              <a:rPr lang="en-GB" dirty="0" smtClean="0"/>
            </a:br>
            <a:r>
              <a:rPr lang="en-GB" dirty="0">
                <a:hlinkClick r:id="rId3"/>
              </a:rPr>
              <a:t>https://</a:t>
            </a:r>
            <a:r>
              <a:rPr lang="en-GB" dirty="0" smtClean="0">
                <a:hlinkClick r:id="rId3"/>
              </a:rPr>
              <a:t>www.bbc.co.uk/bitesize/topics/zg9mhyc/articles/zhgfmfr</a:t>
            </a:r>
            <a:r>
              <a:rPr lang="en-GB" dirty="0" smtClean="0"/>
              <a:t> 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Activities to practise the preterit tense:</a:t>
            </a:r>
          </a:p>
          <a:p>
            <a:pPr marL="0" indent="0">
              <a:buNone/>
            </a:pPr>
            <a:r>
              <a:rPr lang="en-GB" dirty="0" smtClean="0">
                <a:hlinkClick r:id="rId4"/>
              </a:rPr>
              <a:t>https://www.spanishdict.com/guide/spanish-preterite-tense-forms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>
                <a:hlinkClick r:id="rId5"/>
              </a:rPr>
              <a:t>https://www.languagesonline.org.uk/Spanish/preterite/index.htm</a:t>
            </a:r>
            <a:r>
              <a:rPr lang="en-GB" dirty="0" smtClean="0"/>
              <a:t> </a:t>
            </a:r>
          </a:p>
          <a:p>
            <a:pPr marL="0" indent="0">
              <a:buNone/>
            </a:pPr>
            <a:r>
              <a:rPr lang="en-GB" dirty="0" smtClean="0">
                <a:hlinkClick r:id="rId6"/>
              </a:rPr>
              <a:t>https://www.languagesonline.org.uk/Spanish/Preteritograve/index.htm</a:t>
            </a:r>
            <a:r>
              <a:rPr lang="en-GB" dirty="0" smtClean="0"/>
              <a:t>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578055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" y="299811"/>
            <a:ext cx="10515600" cy="1325563"/>
          </a:xfrm>
        </p:spPr>
        <p:txBody>
          <a:bodyPr>
            <a:normAutofit/>
          </a:bodyPr>
          <a:lstStyle/>
          <a:p>
            <a:r>
              <a:rPr lang="en-GB" b="1" dirty="0" smtClean="0">
                <a:solidFill>
                  <a:srgbClr val="FF0000"/>
                </a:solidFill>
                <a:latin typeface="+mn-lt"/>
              </a:rPr>
              <a:t>Practising the present tense</a:t>
            </a:r>
            <a:endParaRPr lang="en-GB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691" y="1625374"/>
            <a:ext cx="11808823" cy="49191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>
                <a:latin typeface="+mn-lt"/>
              </a:rPr>
              <a:t>Explanation of the present tense: </a:t>
            </a:r>
            <a:r>
              <a:rPr lang="en-GB" dirty="0">
                <a:hlinkClick r:id="rId2"/>
              </a:rPr>
              <a:t>https://</a:t>
            </a:r>
            <a:r>
              <a:rPr lang="en-GB" dirty="0" smtClean="0">
                <a:hlinkClick r:id="rId2"/>
              </a:rPr>
              <a:t>www.bbc.co.uk/bitesize/topics/zg9mhyc/articles/z63n7nb</a:t>
            </a:r>
            <a:r>
              <a:rPr lang="en-GB" dirty="0" smtClean="0"/>
              <a:t> 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Activities to practise the present tense:</a:t>
            </a:r>
          </a:p>
          <a:p>
            <a:pPr marL="0" indent="0">
              <a:buNone/>
            </a:pPr>
            <a:r>
              <a:rPr lang="en-GB" dirty="0">
                <a:hlinkClick r:id="rId3"/>
              </a:rPr>
              <a:t>https://</a:t>
            </a:r>
            <a:r>
              <a:rPr lang="en-GB" dirty="0" smtClean="0">
                <a:hlinkClick r:id="rId3"/>
              </a:rPr>
              <a:t>www.languagesonline.org.uk/Spanish/Presente/index.htm</a:t>
            </a:r>
            <a:r>
              <a:rPr lang="en-GB" dirty="0" smtClean="0"/>
              <a:t> </a:t>
            </a:r>
          </a:p>
          <a:p>
            <a:pPr marL="0" indent="0">
              <a:buNone/>
            </a:pPr>
            <a:r>
              <a:rPr lang="en-GB" dirty="0">
                <a:hlinkClick r:id="rId4"/>
              </a:rPr>
              <a:t>https://</a:t>
            </a:r>
            <a:r>
              <a:rPr lang="en-GB" dirty="0" smtClean="0">
                <a:hlinkClick r:id="rId4"/>
              </a:rPr>
              <a:t>www.languagesonline.org.uk/Spanish/Present2/index.htm</a:t>
            </a:r>
            <a:r>
              <a:rPr lang="en-GB" dirty="0" smtClean="0"/>
              <a:t>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024707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" y="299811"/>
            <a:ext cx="10515600" cy="1325563"/>
          </a:xfrm>
        </p:spPr>
        <p:txBody>
          <a:bodyPr>
            <a:normAutofit/>
          </a:bodyPr>
          <a:lstStyle/>
          <a:p>
            <a:r>
              <a:rPr lang="en-GB" b="1" dirty="0" smtClean="0">
                <a:solidFill>
                  <a:srgbClr val="FF0000"/>
                </a:solidFill>
                <a:latin typeface="+mn-lt"/>
              </a:rPr>
              <a:t>Practising the future tense</a:t>
            </a:r>
            <a:endParaRPr lang="en-GB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691" y="1625374"/>
            <a:ext cx="11808823" cy="49191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>
                <a:latin typeface="+mn-lt"/>
              </a:rPr>
              <a:t>Explanation of the future tense: </a:t>
            </a:r>
            <a:r>
              <a:rPr lang="en-GB" dirty="0">
                <a:hlinkClick r:id="rId2"/>
              </a:rPr>
              <a:t>https://</a:t>
            </a:r>
            <a:r>
              <a:rPr lang="en-GB" dirty="0" smtClean="0">
                <a:hlinkClick r:id="rId2"/>
              </a:rPr>
              <a:t>www.bbc.co.uk/bitesize/topics/zg9mhyc/articles/zf9bhbk</a:t>
            </a:r>
            <a:r>
              <a:rPr lang="en-GB" dirty="0" smtClean="0"/>
              <a:t> 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Activities to practise the </a:t>
            </a:r>
            <a:r>
              <a:rPr lang="en-GB" dirty="0" smtClean="0"/>
              <a:t>future </a:t>
            </a:r>
            <a:r>
              <a:rPr lang="en-GB" dirty="0" smtClean="0"/>
              <a:t>tense:</a:t>
            </a:r>
          </a:p>
          <a:p>
            <a:pPr marL="0" indent="0">
              <a:buNone/>
            </a:pPr>
            <a:r>
              <a:rPr lang="en-GB" dirty="0">
                <a:hlinkClick r:id="rId3"/>
              </a:rPr>
              <a:t>https://www.spanish.academy/blog/spanish-near-future-ir-a-infinitive</a:t>
            </a:r>
            <a:r>
              <a:rPr lang="en-GB" dirty="0" smtClean="0">
                <a:hlinkClick r:id="rId3"/>
              </a:rPr>
              <a:t>/</a:t>
            </a:r>
            <a:r>
              <a:rPr lang="en-GB" dirty="0" smtClean="0"/>
              <a:t> </a:t>
            </a:r>
          </a:p>
          <a:p>
            <a:pPr marL="0" indent="0">
              <a:buNone/>
            </a:pPr>
            <a:r>
              <a:rPr lang="en-GB" dirty="0">
                <a:hlinkClick r:id="rId4"/>
              </a:rPr>
              <a:t>https://amspanish.com/the-near-future-in-spanish-el-futuro-proximo</a:t>
            </a:r>
            <a:r>
              <a:rPr lang="en-GB" dirty="0" smtClean="0">
                <a:hlinkClick r:id="rId4"/>
              </a:rPr>
              <a:t>/</a:t>
            </a:r>
            <a:r>
              <a:rPr lang="en-GB" dirty="0" smtClean="0"/>
              <a:t> </a:t>
            </a:r>
            <a:endParaRPr lang="en-GB" dirty="0"/>
          </a:p>
          <a:p>
            <a:pPr marL="0" indent="0">
              <a:buNone/>
            </a:pPr>
            <a:r>
              <a:rPr lang="en-GB" dirty="0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157502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smtClean="0">
                <a:solidFill>
                  <a:srgbClr val="FF0000"/>
                </a:solidFill>
                <a:latin typeface="+mn-lt"/>
              </a:rPr>
              <a:t>Asking and </a:t>
            </a:r>
            <a:r>
              <a:rPr lang="en-GB" b="1" dirty="0" smtClean="0">
                <a:solidFill>
                  <a:srgbClr val="FF0000"/>
                </a:solidFill>
                <a:latin typeface="+mn-lt"/>
              </a:rPr>
              <a:t>questions in spoken language</a:t>
            </a:r>
            <a:endParaRPr lang="en-GB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Explanation of how to ask questions in Spanish:</a:t>
            </a:r>
          </a:p>
          <a:p>
            <a:pPr marL="0" indent="0">
              <a:buNone/>
            </a:pPr>
            <a:r>
              <a:rPr lang="en-GB" dirty="0" smtClean="0">
                <a:hlinkClick r:id="rId2"/>
              </a:rPr>
              <a:t>https://www.thespanishexperiment.com/learn-spanish/question-words</a:t>
            </a:r>
            <a:r>
              <a:rPr lang="en-GB" dirty="0" smtClean="0"/>
              <a:t> 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Activities to practise asking questions: </a:t>
            </a:r>
          </a:p>
          <a:p>
            <a:pPr marL="0" indent="0">
              <a:buNone/>
            </a:pPr>
            <a:r>
              <a:rPr lang="en-GB" dirty="0" smtClean="0">
                <a:hlinkClick r:id="rId3"/>
              </a:rPr>
              <a:t>https://www.spanishdict.com/guide/asking-questions-in-spanish</a:t>
            </a:r>
            <a:r>
              <a:rPr lang="en-GB" dirty="0" smtClean="0"/>
              <a:t> 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700439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D9C647E071ED4D9B7D0BA81432F5C2" ma:contentTypeVersion="17" ma:contentTypeDescription="Create a new document." ma:contentTypeScope="" ma:versionID="48b29fa8638abee717d1fdd10b1328d1">
  <xsd:schema xmlns:xsd="http://www.w3.org/2001/XMLSchema" xmlns:xs="http://www.w3.org/2001/XMLSchema" xmlns:p="http://schemas.microsoft.com/office/2006/metadata/properties" xmlns:ns2="070f71ce-64c7-4b17-bb6b-21ebf0c68387" xmlns:ns3="8c49430d-f190-4cd8-83c3-84bb6a3d29af" targetNamespace="http://schemas.microsoft.com/office/2006/metadata/properties" ma:root="true" ma:fieldsID="e44dfcf108e842c73ed980802cedbc8a" ns2:_="" ns3:_="">
    <xsd:import namespace="070f71ce-64c7-4b17-bb6b-21ebf0c68387"/>
    <xsd:import namespace="8c49430d-f190-4cd8-83c3-84bb6a3d29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Completed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Not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0f71ce-64c7-4b17-bb6b-21ebf0c68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Completed" ma:index="17" nillable="true" ma:displayName="Completed" ma:default="0" ma:format="Dropdown" ma:internalName="Completed">
      <xsd:simpleType>
        <xsd:restriction base="dms:Boolea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72bb472-3a9c-4f56-9e6f-fdae2be011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24" nillable="true" ma:displayName="Notes" ma:format="Dropdown" ma:internalName="Notes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9430d-f190-4cd8-83c3-84bb6a3d29a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199d808-df6e-4fcd-b362-d9c1aab5c644}" ma:internalName="TaxCatchAll" ma:showField="CatchAllData" ma:web="8c49430d-f190-4cd8-83c3-84bb6a3d29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c49430d-f190-4cd8-83c3-84bb6a3d29af" xsi:nil="true"/>
    <lcf76f155ced4ddcb4097134ff3c332f xmlns="070f71ce-64c7-4b17-bb6b-21ebf0c68387">
      <Terms xmlns="http://schemas.microsoft.com/office/infopath/2007/PartnerControls"/>
    </lcf76f155ced4ddcb4097134ff3c332f>
    <Completed xmlns="070f71ce-64c7-4b17-bb6b-21ebf0c68387">false</Completed>
    <Notes xmlns="070f71ce-64c7-4b17-bb6b-21ebf0c68387" xsi:nil="true"/>
  </documentManagement>
</p:properties>
</file>

<file path=customXml/itemProps1.xml><?xml version="1.0" encoding="utf-8"?>
<ds:datastoreItem xmlns:ds="http://schemas.openxmlformats.org/officeDocument/2006/customXml" ds:itemID="{B76F690A-E6EF-4C90-AF46-E93DE07A116F}"/>
</file>

<file path=customXml/itemProps2.xml><?xml version="1.0" encoding="utf-8"?>
<ds:datastoreItem xmlns:ds="http://schemas.openxmlformats.org/officeDocument/2006/customXml" ds:itemID="{FEA4DBD1-0B82-40E2-B820-223BD05C2936}"/>
</file>

<file path=customXml/itemProps3.xml><?xml version="1.0" encoding="utf-8"?>
<ds:datastoreItem xmlns:ds="http://schemas.openxmlformats.org/officeDocument/2006/customXml" ds:itemID="{2F113383-C4C7-4F30-BA25-CEC6AFBAB217}"/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118</Words>
  <Application>Microsoft Office PowerPoint</Application>
  <PresentationFormat>Widescreen</PresentationFormat>
  <Paragraphs>30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Practising the preterit tense</vt:lpstr>
      <vt:lpstr>Practising the present tense</vt:lpstr>
      <vt:lpstr>Practising the future tense</vt:lpstr>
      <vt:lpstr>Asking and questions in spoken language</vt:lpstr>
    </vt:vector>
  </TitlesOfParts>
  <Company>St Mary's Catholic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Practising the preterit tense</dc:title>
  <dc:creator>Voshtina, Stela</dc:creator>
  <cp:lastModifiedBy>Voshtina, Stela</cp:lastModifiedBy>
  <cp:revision>7</cp:revision>
  <dcterms:created xsi:type="dcterms:W3CDTF">2022-11-23T10:52:50Z</dcterms:created>
  <dcterms:modified xsi:type="dcterms:W3CDTF">2022-11-23T11:21:41Z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0x0101001ED9C647E071ED4D9B7D0BA81432F5C2</vt:lpwstr>
  </property>
</Properties>
</file>