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87" r:id="rId4"/>
    <p:sldId id="286" r:id="rId5"/>
    <p:sldId id="265" r:id="rId6"/>
    <p:sldId id="279" r:id="rId7"/>
    <p:sldId id="288" r:id="rId8"/>
    <p:sldId id="289" r:id="rId9"/>
    <p:sldId id="280" r:id="rId10"/>
    <p:sldId id="267" r:id="rId11"/>
    <p:sldId id="268" r:id="rId12"/>
    <p:sldId id="281" r:id="rId13"/>
    <p:sldId id="291" r:id="rId14"/>
    <p:sldId id="263" r:id="rId15"/>
    <p:sldId id="283" r:id="rId16"/>
    <p:sldId id="284" r:id="rId17"/>
    <p:sldId id="285" r:id="rId18"/>
    <p:sldId id="262" r:id="rId19"/>
    <p:sldId id="277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0A993-D4BD-4FDE-9D70-D097F2F53DB1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A29C5-DF34-4D63-A388-F84606012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4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8B7E-548E-4153-8016-071F1C6C7DCF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9A18-D6D7-4481-B8D7-AEBC4ACC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4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DM welcomes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89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3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0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7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5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4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9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0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8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3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1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only exception where </a:t>
            </a:r>
            <a:r>
              <a:rPr lang="en-GB" baseline="0" dirty="0" smtClean="0"/>
              <a:t>students can not make five choices is for m</a:t>
            </a:r>
            <a:r>
              <a:rPr lang="en-GB" sz="1200" dirty="0" smtClean="0">
                <a:latin typeface="Arial" pitchFamily="34" charset="0"/>
              </a:rPr>
              <a:t>edicine, veterinary science/medicine and dentistry  courses, where students can only make 4 choices. </a:t>
            </a:r>
            <a:endParaRPr lang="en-GB" sz="1200" dirty="0" smtClean="0">
              <a:latin typeface="+mn-lt"/>
            </a:endParaRPr>
          </a:p>
          <a:p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</a:p>
          <a:p>
            <a:r>
              <a:rPr lang="en-GB" sz="1200" baseline="0" dirty="0" smtClean="0">
                <a:latin typeface="+mn-lt"/>
              </a:rPr>
              <a:t>RSP</a:t>
            </a:r>
            <a:endParaRPr lang="en-GB" sz="1200" dirty="0" smtClean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7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3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2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DM</a:t>
            </a:r>
            <a:r>
              <a:rPr lang="en-GB" baseline="0" dirty="0" smtClean="0"/>
              <a:t> </a:t>
            </a:r>
            <a:endParaRPr lang="en-GB" dirty="0" smtClean="0"/>
          </a:p>
          <a:p>
            <a:r>
              <a:rPr lang="en-GB" dirty="0" smtClean="0"/>
              <a:t>4000 character limit</a:t>
            </a:r>
          </a:p>
          <a:p>
            <a:r>
              <a:rPr lang="en-GB" dirty="0" smtClean="0"/>
              <a:t>What</a:t>
            </a:r>
            <a:r>
              <a:rPr lang="en-GB" baseline="0" dirty="0" smtClean="0"/>
              <a:t> we do to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9A18-D6D7-4481-B8D7-AEBC4ACCDC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2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953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71" y="116632"/>
            <a:ext cx="6953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5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1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9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9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0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9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4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4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F119-9CE9-4E86-BA9C-406D3CB9D8C2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39C5-0E28-4FEF-A7A4-644122A1E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0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issionstesting.org/for-test-taker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par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hyperlink" Target="https://www.ucas.com/explore/subje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cas.com/understanding-apprenticeships/what-types-of-apprenticeships-are-there/degree-apprenticeship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332656"/>
            <a:ext cx="9721080" cy="1470025"/>
          </a:xfrm>
        </p:spPr>
        <p:txBody>
          <a:bodyPr/>
          <a:lstStyle/>
          <a:p>
            <a:r>
              <a:rPr lang="en-GB" dirty="0" smtClean="0"/>
              <a:t>St Mary’s Catholic </a:t>
            </a:r>
            <a:br>
              <a:rPr lang="en-GB" dirty="0" smtClean="0"/>
            </a:br>
            <a:r>
              <a:rPr lang="en-GB" dirty="0" smtClean="0"/>
              <a:t>Sixth 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496944" cy="218464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Information for Parents of 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Students in Year 12</a:t>
            </a:r>
          </a:p>
          <a:p>
            <a:endParaRPr lang="en-GB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Mr McKeating, Assistant </a:t>
            </a:r>
            <a:r>
              <a:rPr lang="en-GB" sz="24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Headteacher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" y="365125"/>
            <a:ext cx="1014491" cy="1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2"/>
    </mc:Choice>
    <mc:Fallback xmlns="">
      <p:transition spd="slow" advTm="707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1296" y="1412271"/>
            <a:ext cx="8496944" cy="547260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Personal Statements: how you can help</a:t>
            </a:r>
          </a:p>
          <a:p>
            <a:pPr algn="l"/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Personal statements are so important, make sure your son or daughter includes: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academic achievements, past and present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interests in the chosen subject area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knowledge of the subject and enthusiasm to go beyond the syllabus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what they enjoy about studying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details of their independent study skills.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The questions universities and colleges will ask: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have they chosen the right subject for the right reasons?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do they have a range of interests?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does the personal statement confirm their interest in the subject?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have they studied independently?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are they motivated and committed?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do they possess good numeracy and literacy skills?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724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27"/>
    </mc:Choice>
    <mc:Fallback xmlns="">
      <p:transition spd="slow" advTm="2055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010000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Similarity Detection Service</a:t>
            </a:r>
          </a:p>
          <a:p>
            <a:pPr marL="361950" indent="-361950" algn="l"/>
            <a:r>
              <a:rPr lang="en-GB" altLang="en-US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Personal statements are checked against a library of those already in the system, and from a variety of websites and paper publications</a:t>
            </a:r>
          </a:p>
          <a:p>
            <a:pPr marL="361950" indent="-361950" algn="l"/>
            <a:r>
              <a:rPr lang="en-GB" altLang="en-US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Each new statement is added to the library after processing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869160"/>
            <a:ext cx="7626350" cy="15716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1"/>
    </mc:Choice>
    <mc:Fallback xmlns="">
      <p:transition spd="slow" advTm="4367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5312" y="1196752"/>
            <a:ext cx="8208912" cy="4586064"/>
          </a:xfrm>
        </p:spPr>
        <p:txBody>
          <a:bodyPr>
            <a:normAutofit fontScale="62500" lnSpcReduction="20000"/>
          </a:bodyPr>
          <a:lstStyle/>
          <a:p>
            <a:r>
              <a:rPr lang="en-GB" sz="51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Decisions</a:t>
            </a:r>
          </a:p>
          <a:p>
            <a:endParaRPr lang="en-GB" sz="5100" b="1" dirty="0" smtClean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marL="361950" indent="-361950" algn="l"/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Universities and colleges will review: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Personal statement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Reference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Qualifications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Admissions test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Interviews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Portfolios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Auditions.</a:t>
            </a:r>
          </a:p>
          <a:p>
            <a:pPr marL="361950" indent="-361950" algn="l"/>
            <a:endParaRPr lang="en-GB" altLang="en-US" sz="2800" b="1" dirty="0" smtClean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marL="361950" indent="-361950" algn="l"/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An admissions tutor may make one of three decisions: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Unconditional offer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Conditional offer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Unsuccessful.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76" y="4653136"/>
            <a:ext cx="2049542" cy="207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16"/>
    </mc:Choice>
    <mc:Fallback xmlns="">
      <p:transition spd="slow" advTm="1612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Predicted Grades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Central to the process for determining offers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Balance – aspirational and realistic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Teachers suggest aspirational grades to Head of Sixth Form.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Head of Sixth Form will determine the final predicted grades on the UCAS form.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Transparency at all times.</a:t>
            </a:r>
          </a:p>
          <a:p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84"/>
    </mc:Choice>
    <mc:Fallback xmlns="">
      <p:transition spd="slow" advTm="1473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28992" cy="4824536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Tracking applications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Track will allow your son or daughter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follow the progress of their application 24/7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see their choices and personal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display their offers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reply to offers online.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018572" cy="24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64"/>
    </mc:Choice>
    <mc:Fallback xmlns="">
      <p:transition spd="slow" advTm="5366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28992" cy="48245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Replying to offers</a:t>
            </a:r>
          </a:p>
          <a:p>
            <a:pPr algn="l"/>
            <a:endParaRPr lang="en-GB" dirty="0" smtClean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When your son or daughter receives decisions from all of their choices they will need to make their replies by a set date.</a:t>
            </a:r>
          </a:p>
          <a:p>
            <a:pPr algn="l"/>
            <a:endParaRPr lang="en-GB" dirty="0" smtClean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They can now hold a maximum of two offers: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Firm  - their first choice. If they meet the conditions of the offer they will be placed.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Insurance – acts as a back-up choice and only comes into play if they are not placed with their firm choice.</a:t>
            </a:r>
          </a:p>
          <a:p>
            <a:pPr algn="l"/>
            <a:endParaRPr lang="en-GB" dirty="0" smtClean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If your son or daughter fails to reply to their offers by the deadline date, all offers will be automatically declined.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92834"/>
            <a:ext cx="1800200" cy="103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7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24"/>
    </mc:Choice>
    <mc:Fallback xmlns="">
      <p:transition spd="slow" advTm="105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28992" cy="223224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Confirmation</a:t>
            </a:r>
          </a:p>
          <a:p>
            <a:pPr indent="-3420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Exam results are published – many are passed electronically to universities by UCAS before results’ day.</a:t>
            </a:r>
          </a:p>
          <a:p>
            <a:pPr indent="-3420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Admissions staff check if the applicant has met the conditions of the offer. There are four possibilities: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33056"/>
            <a:ext cx="6572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8"/>
    </mc:Choice>
    <mc:Fallback xmlns="">
      <p:transition spd="slow" advTm="1101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28992" cy="518457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Parental support is vital</a:t>
            </a:r>
          </a:p>
          <a:p>
            <a:endParaRPr lang="en-GB" dirty="0" smtClean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Don’t book holidays at key times e.g. results day</a:t>
            </a:r>
          </a:p>
          <a:p>
            <a:pPr marL="457200" indent="-4572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Engage with the school – find out opening times and key contacts, use opportunities provided</a:t>
            </a:r>
          </a:p>
          <a:p>
            <a:pPr marL="457200" indent="-4572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Support your son or daughter’s management of their application.</a:t>
            </a:r>
          </a:p>
          <a:p>
            <a:pPr marL="457200" indent="-4572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Make sure they read everything they are sent carefully!</a:t>
            </a:r>
          </a:p>
          <a:p>
            <a:pPr marL="457200" indent="-4572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Prepare them for living away from home:</a:t>
            </a:r>
          </a:p>
          <a:p>
            <a:pPr marL="915300" lvl="2" indent="-3429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Cost of living – paying bills</a:t>
            </a:r>
          </a:p>
          <a:p>
            <a:pPr marL="915300" lvl="2" indent="-342900"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Independent living skills – cooking and washing.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20" y="5517232"/>
            <a:ext cx="236896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86"/>
    </mc:Choice>
    <mc:Fallback xmlns="">
      <p:transition spd="slow" advTm="6948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00800" cy="4010000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Key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June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25 June 2021 – Personal Statement in draft submitted on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Summer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Final drafts of personal statements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written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September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10 September 2021 – Final Personal Statements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Enter for admissions tests where necessary. </a:t>
            </a:r>
            <a:r>
              <a:rPr lang="en-GB" dirty="0">
                <a:solidFill>
                  <a:schemeClr val="bg1"/>
                </a:solidFill>
              </a:rPr>
              <a:t>Dates TBC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https://www.admissionstesting.org/for-test-takers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4"/>
    </mc:Choice>
    <mc:Fallback xmlns="">
      <p:transition spd="slow" advTm="767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Not applying to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Uni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?</a:t>
            </a:r>
          </a:p>
          <a:p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Not forgotten about!</a:t>
            </a:r>
          </a:p>
          <a:p>
            <a:pPr algn="l"/>
            <a:endParaRPr lang="en-GB" sz="28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Employability support (advice, research</a:t>
            </a:r>
            <a:r>
              <a:rPr lang="en-GB" sz="2800" dirty="0">
                <a:solidFill>
                  <a:schemeClr val="bg1"/>
                </a:solidFill>
                <a:latin typeface="Gill Sans MT" panose="020B0502020104020203" pitchFamily="34" charset="0"/>
              </a:rPr>
              <a:t>,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applications, interview preparation, work experience </a:t>
            </a:r>
            <a:r>
              <a:rPr lang="en-GB" sz="28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etc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)</a:t>
            </a:r>
          </a:p>
          <a:p>
            <a:pPr algn="l"/>
            <a:endParaRPr lang="en-GB" sz="28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Tracked, supported and encouraged.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2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8"/>
    </mc:Choice>
    <mc:Fallback xmlns="">
      <p:transition spd="slow" advTm="3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9113" y="1448112"/>
            <a:ext cx="8280920" cy="444204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Why go to University?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Increase potential earnings*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Improve career prospects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Benefit the wider community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Social and cultural reasons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More independence, self-confidence and responsibility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Personal / Academic challenge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Broadens interests and knowledge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It can be immense fun!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517232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*Source: </a:t>
            </a:r>
            <a:r>
              <a:rPr lang="en-GB" sz="1400" dirty="0" err="1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Pricewaterhouse</a:t>
            </a: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 Coopers LLP, 2006, in Universities UK, Research Report, The Economic Benefits of a Degree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5"/>
    </mc:Choice>
    <mc:Fallback xmlns="">
      <p:transition spd="slow" advTm="523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Applying to Oxford or Cambridge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Students can apply to one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Mostly GCSE grades 7-9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AS-level Thinking Skills / EPQ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Researching potential colleges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Individual Guidance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Summer to prepare for admissions tests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Mock tutorial interviews from September 2021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Working to ensure A-level grades meet entry requirements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64"/>
    </mc:Choice>
    <mc:Fallback xmlns="">
      <p:transition spd="slow" advTm="1168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Progress So Far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Pros and cons of going to university.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Types of universities and courses.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An insight into the student experience.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How to apply to university: the process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Encouragement to begin exploring potential courses and universities.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What makes an effective personal statement.</a:t>
            </a:r>
          </a:p>
          <a:p>
            <a:r>
              <a:rPr lang="en-GB" i="1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Time to begin to plan and gather initial ideas.</a:t>
            </a:r>
          </a:p>
        </p:txBody>
      </p:sp>
    </p:spTree>
    <p:extLst>
      <p:ext uri="{BB962C8B-B14F-4D97-AF65-F5344CB8AC3E}">
        <p14:creationId xmlns:p14="http://schemas.microsoft.com/office/powerpoint/2010/main" val="34897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04"/>
    </mc:Choice>
    <mc:Fallback xmlns="">
      <p:transition spd="slow" advTm="783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77" y="793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Applying </a:t>
            </a:r>
            <a:r>
              <a:rPr lang="en-GB" dirty="0">
                <a:solidFill>
                  <a:schemeClr val="bg1"/>
                </a:solidFill>
              </a:rPr>
              <a:t>to </a:t>
            </a:r>
            <a:r>
              <a:rPr lang="en-GB" dirty="0" smtClean="0">
                <a:solidFill>
                  <a:schemeClr val="bg1"/>
                </a:solidFill>
              </a:rPr>
              <a:t>University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AutoShape 4" descr="Image result for st marys catholic school bad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st marys catholic school badg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st marys catholic school badg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1804" y="1124744"/>
            <a:ext cx="7922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</a:rPr>
              <a:t>June/ July 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Registered with UCAS – Set up Apply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Finalising Personal Statement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Students continue to research potential options and courses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Attending virtual Open Days where they are offered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Teachers write references and suggest predicted grades</a:t>
            </a:r>
          </a:p>
          <a:p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</a:rPr>
              <a:t>Summer holidays 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Finalise choices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Finalise / final amendments to personal statement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Some students to receive AS-level results – input into Apply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Revision – entrance tests, where relevant</a:t>
            </a:r>
          </a:p>
          <a:p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</a:rPr>
              <a:t>September 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95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September applications open – students encouraged to send ASAP thereafter.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Ensure entry for admissions tests</a:t>
            </a:r>
          </a:p>
          <a:p>
            <a:r>
              <a:rPr lang="en-GB" b="1" u="sng" dirty="0" smtClean="0">
                <a:solidFill>
                  <a:schemeClr val="bg1">
                    <a:lumMod val="95000"/>
                  </a:schemeClr>
                </a:solidFill>
              </a:rPr>
              <a:t>October 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Early Applicants Deadline – 15 October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 Mary’s UCAS application deadline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– all non-early entrants to have submitted by October half-term</a:t>
            </a:r>
          </a:p>
        </p:txBody>
      </p:sp>
    </p:spTree>
    <p:extLst>
      <p:ext uri="{BB962C8B-B14F-4D97-AF65-F5344CB8AC3E}">
        <p14:creationId xmlns:p14="http://schemas.microsoft.com/office/powerpoint/2010/main" val="38186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72"/>
    </mc:Choice>
    <mc:Fallback xmlns="">
      <p:transition spd="slow" advTm="1814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272" y="1556792"/>
            <a:ext cx="8928992" cy="40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Sign up to the monthly UCAS Parents Newsletter.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  <a:hlinkClick r:id="rId3"/>
              </a:rPr>
              <a:t>www.ucas.com/parents</a:t>
            </a:r>
            <a:endParaRPr lang="en-GB" sz="28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Download the 2021 UCAS Parent Guide from the UCAS website.</a:t>
            </a:r>
          </a:p>
          <a:p>
            <a:pPr algn="l"/>
            <a:endParaRPr lang="en-GB" sz="2800" dirty="0" smtClean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endParaRPr lang="en-GB" sz="2800" dirty="0" smtClean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9"/>
    </mc:Choice>
    <mc:Fallback xmlns="">
      <p:transition spd="slow" advTm="249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96" y="1785423"/>
            <a:ext cx="9217024" cy="4010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The basics</a:t>
            </a:r>
          </a:p>
          <a:p>
            <a:endParaRPr lang="en-GB" sz="2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Your son or daughter can make up to five choices in one application.</a:t>
            </a:r>
          </a:p>
          <a:p>
            <a:pPr algn="l"/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The 2021 applicant fee is: £20 for one choice/ £26 for up to five choices.</a:t>
            </a:r>
          </a:p>
          <a:p>
            <a:pPr algn="l"/>
            <a:r>
              <a:rPr lang="en-GB" altLang="en-US" sz="240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‘Invisibility’ – universities cannot see where else students have applied.</a:t>
            </a: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81128"/>
            <a:ext cx="1954457" cy="20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0"/>
    </mc:Choice>
    <mc:Fallback xmlns="">
      <p:transition spd="slow" advTm="437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Choosing a Course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www.ucas.com/explore/subjects</a:t>
            </a:r>
            <a:endParaRPr lang="en-GB" sz="1600" dirty="0" smtClean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digital.ucas.com/search</a:t>
            </a:r>
            <a:endParaRPr lang="en-GB" sz="1600" dirty="0" smtClean="0"/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www.ucas.com/understanding-apprenticeships/what-types-of-apprenticeships-are-there/degree-apprenticeships</a:t>
            </a:r>
            <a:endParaRPr lang="en-GB" sz="1600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87" t="7699" r="7077" b="5502"/>
          <a:stretch/>
        </p:blipFill>
        <p:spPr>
          <a:xfrm>
            <a:off x="2064495" y="3068960"/>
            <a:ext cx="5015009" cy="28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7"/>
    </mc:Choice>
    <mc:Fallback xmlns="">
      <p:transition spd="slow" advTm="841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How to Choose A Course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Compare course content – what will be most appealing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Entry requirements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Types of learning – lectures / seminars / tutorials / practical work / placements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Types of Assessment – exams v coursework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Tutors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Reviews and Ratings</a:t>
            </a:r>
          </a:p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Speaking to tutors / students</a:t>
            </a:r>
          </a:p>
        </p:txBody>
      </p:sp>
    </p:spTree>
    <p:extLst>
      <p:ext uri="{BB962C8B-B14F-4D97-AF65-F5344CB8AC3E}">
        <p14:creationId xmlns:p14="http://schemas.microsoft.com/office/powerpoint/2010/main" val="146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71"/>
    </mc:Choice>
    <mc:Fallback xmlns="">
      <p:transition spd="slow" advTm="1366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1913"/>
            <a:ext cx="7772400" cy="1470025"/>
          </a:xfrm>
        </p:spPr>
        <p:txBody>
          <a:bodyPr/>
          <a:lstStyle/>
          <a:p>
            <a:r>
              <a:rPr lang="en-GB" dirty="0" smtClean="0"/>
              <a:t>Applying to University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6498" y="1196752"/>
            <a:ext cx="8208912" cy="4010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rPr>
              <a:t>Making the application</a:t>
            </a:r>
          </a:p>
          <a:p>
            <a:pPr algn="l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Apply is the UCAS online application system.</a:t>
            </a:r>
          </a:p>
          <a:p>
            <a:pPr algn="l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Every applicant has six sections to complete: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Personal details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Student finance (UK and EU only)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Choices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Education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Employment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Personal statement.</a:t>
            </a:r>
          </a:p>
          <a:p>
            <a:pPr algn="l"/>
            <a:endParaRPr lang="en-GB" sz="2800" dirty="0" smtClean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l"/>
            <a:endParaRPr lang="en-GB" sz="2800" dirty="0" smtClean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7241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37"/>
    </mc:Choice>
    <mc:Fallback xmlns="">
      <p:transition spd="slow" advTm="769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1129</Words>
  <Application>Microsoft Office PowerPoint</Application>
  <PresentationFormat>On-screen Show (4:3)</PresentationFormat>
  <Paragraphs>223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Office Theme</vt:lpstr>
      <vt:lpstr>St Mary’s Catholic  Sixth Form</vt:lpstr>
      <vt:lpstr>Applying to University</vt:lpstr>
      <vt:lpstr>Progress So Far</vt:lpstr>
      <vt:lpstr>Applying to University </vt:lpstr>
      <vt:lpstr>Applying to University</vt:lpstr>
      <vt:lpstr>Applying to University</vt:lpstr>
      <vt:lpstr>Choosing a Course</vt:lpstr>
      <vt:lpstr>How to Choose A Course</vt:lpstr>
      <vt:lpstr>Applying to University</vt:lpstr>
      <vt:lpstr>Applying to University</vt:lpstr>
      <vt:lpstr>Applying to University</vt:lpstr>
      <vt:lpstr>Applying to University</vt:lpstr>
      <vt:lpstr>Predicted Grades</vt:lpstr>
      <vt:lpstr>Applying to University</vt:lpstr>
      <vt:lpstr>Applying to University</vt:lpstr>
      <vt:lpstr>Applying to University</vt:lpstr>
      <vt:lpstr>Applying to University</vt:lpstr>
      <vt:lpstr>Applying to University</vt:lpstr>
      <vt:lpstr>Applying to University</vt:lpstr>
      <vt:lpstr>Applying to Oxford or Cambridge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Catholic  Sixth Form</dc:title>
  <dc:creator>St Mary's</dc:creator>
  <cp:lastModifiedBy>McLaughlin, Sarah</cp:lastModifiedBy>
  <cp:revision>56</cp:revision>
  <cp:lastPrinted>2015-10-01T15:33:50Z</cp:lastPrinted>
  <dcterms:created xsi:type="dcterms:W3CDTF">2014-08-04T14:48:45Z</dcterms:created>
  <dcterms:modified xsi:type="dcterms:W3CDTF">2021-05-26T15:21:40Z</dcterms:modified>
</cp:coreProperties>
</file>