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handoutMasterIdLst>
    <p:handoutMasterId r:id="rId20"/>
  </p:handoutMasterIdLst>
  <p:sldIdLst>
    <p:sldId id="287" r:id="rId2"/>
    <p:sldId id="265" r:id="rId3"/>
    <p:sldId id="266" r:id="rId4"/>
    <p:sldId id="277" r:id="rId5"/>
    <p:sldId id="278" r:id="rId6"/>
    <p:sldId id="284" r:id="rId7"/>
    <p:sldId id="260" r:id="rId8"/>
    <p:sldId id="271" r:id="rId9"/>
    <p:sldId id="272" r:id="rId10"/>
    <p:sldId id="273" r:id="rId11"/>
    <p:sldId id="274" r:id="rId12"/>
    <p:sldId id="275" r:id="rId13"/>
    <p:sldId id="276" r:id="rId14"/>
    <p:sldId id="264" r:id="rId15"/>
    <p:sldId id="267" r:id="rId16"/>
    <p:sldId id="270" r:id="rId17"/>
    <p:sldId id="285" r:id="rId18"/>
    <p:sldId id="286" r:id="rId19"/>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A1C2E3-4F59-AAB9-C64A-92679184507E}" v="79" dt="2020-05-07T10:54:25.704"/>
    <p1510:client id="{EAF84774-1BCC-4DD3-8A18-76F36C9B7A46}" v="6" dt="2020-04-23T13:29:57.7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526" y="-2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BBA1C2E3-4F59-AAB9-C64A-92679184507E}"/>
    <pc:docChg chg="addSld">
      <pc:chgData name="" userId="" providerId="" clId="Web-{BBA1C2E3-4F59-AAB9-C64A-92679184507E}" dt="2020-05-07T10:53:14.970" v="0"/>
      <pc:docMkLst>
        <pc:docMk/>
      </pc:docMkLst>
      <pc:sldChg chg="new">
        <pc:chgData name="" userId="" providerId="" clId="Web-{BBA1C2E3-4F59-AAB9-C64A-92679184507E}" dt="2020-05-07T10:53:14.970" v="0"/>
        <pc:sldMkLst>
          <pc:docMk/>
          <pc:sldMk cId="1555125127" sldId="287"/>
        </pc:sldMkLst>
      </pc:sldChg>
    </pc:docChg>
  </pc:docChgLst>
  <pc:docChgLst>
    <pc:chgData name="Gamesby, Robert" userId="S::robert.gamesby@st-marys.newcastle.sch.uk::20ee95ef-85f6-424c-bf0d-0fadc07276d9" providerId="AD" clId="Web-{BBA1C2E3-4F59-AAB9-C64A-92679184507E}"/>
    <pc:docChg chg="modSld sldOrd">
      <pc:chgData name="Gamesby, Robert" userId="S::robert.gamesby@st-marys.newcastle.sch.uk::20ee95ef-85f6-424c-bf0d-0fadc07276d9" providerId="AD" clId="Web-{BBA1C2E3-4F59-AAB9-C64A-92679184507E}" dt="2020-05-07T10:54:25.704" v="77" actId="20577"/>
      <pc:docMkLst>
        <pc:docMk/>
      </pc:docMkLst>
      <pc:sldChg chg="delSp modSp mod ord modClrScheme chgLayout">
        <pc:chgData name="Gamesby, Robert" userId="S::robert.gamesby@st-marys.newcastle.sch.uk::20ee95ef-85f6-424c-bf0d-0fadc07276d9" providerId="AD" clId="Web-{BBA1C2E3-4F59-AAB9-C64A-92679184507E}" dt="2020-05-07T10:54:25.704" v="76" actId="20577"/>
        <pc:sldMkLst>
          <pc:docMk/>
          <pc:sldMk cId="1555125127" sldId="287"/>
        </pc:sldMkLst>
        <pc:spChg chg="mod ord">
          <ac:chgData name="Gamesby, Robert" userId="S::robert.gamesby@st-marys.newcastle.sch.uk::20ee95ef-85f6-424c-bf0d-0fadc07276d9" providerId="AD" clId="Web-{BBA1C2E3-4F59-AAB9-C64A-92679184507E}" dt="2020-05-07T10:53:34.314" v="5"/>
          <ac:spMkLst>
            <pc:docMk/>
            <pc:sldMk cId="1555125127" sldId="287"/>
            <ac:spMk id="2" creationId="{82B8035E-24F1-4293-A858-1CE49577D7DF}"/>
          </ac:spMkLst>
        </pc:spChg>
        <pc:spChg chg="del">
          <ac:chgData name="Gamesby, Robert" userId="S::robert.gamesby@st-marys.newcastle.sch.uk::20ee95ef-85f6-424c-bf0d-0fadc07276d9" providerId="AD" clId="Web-{BBA1C2E3-4F59-AAB9-C64A-92679184507E}" dt="2020-05-07T10:53:34.314" v="5"/>
          <ac:spMkLst>
            <pc:docMk/>
            <pc:sldMk cId="1555125127" sldId="287"/>
            <ac:spMk id="3" creationId="{3D21EB03-74BF-4E44-9B80-DC718464632D}"/>
          </ac:spMkLst>
        </pc:spChg>
        <pc:spChg chg="mod ord">
          <ac:chgData name="Gamesby, Robert" userId="S::robert.gamesby@st-marys.newcastle.sch.uk::20ee95ef-85f6-424c-bf0d-0fadc07276d9" providerId="AD" clId="Web-{BBA1C2E3-4F59-AAB9-C64A-92679184507E}" dt="2020-05-07T10:54:25.704" v="76" actId="20577"/>
          <ac:spMkLst>
            <pc:docMk/>
            <pc:sldMk cId="1555125127" sldId="287"/>
            <ac:spMk id="4" creationId="{95204F4D-C3E0-48A5-AF44-4EEE75B662A7}"/>
          </ac:spMkLst>
        </pc:spChg>
        <pc:spChg chg="del">
          <ac:chgData name="Gamesby, Robert" userId="S::robert.gamesby@st-marys.newcastle.sch.uk::20ee95ef-85f6-424c-bf0d-0fadc07276d9" providerId="AD" clId="Web-{BBA1C2E3-4F59-AAB9-C64A-92679184507E}" dt="2020-05-07T10:53:34.314" v="5"/>
          <ac:spMkLst>
            <pc:docMk/>
            <pc:sldMk cId="1555125127" sldId="287"/>
            <ac:spMk id="5" creationId="{0F5C003A-FCAD-43F9-93CB-A1D941C86712}"/>
          </ac:spMkLst>
        </pc:spChg>
        <pc:spChg chg="del">
          <ac:chgData name="Gamesby, Robert" userId="S::robert.gamesby@st-marys.newcastle.sch.uk::20ee95ef-85f6-424c-bf0d-0fadc07276d9" providerId="AD" clId="Web-{BBA1C2E3-4F59-AAB9-C64A-92679184507E}" dt="2020-05-07T10:53:34.314" v="5"/>
          <ac:spMkLst>
            <pc:docMk/>
            <pc:sldMk cId="1555125127" sldId="287"/>
            <ac:spMk id="6" creationId="{B45362F0-2636-4AF2-932B-A5CD2228C26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58CC5B27-8385-49C5-920D-6271B33E9D47}" type="datetimeFigureOut">
              <a:rPr lang="en-GB" smtClean="0"/>
              <a:t>07/05/2020</a:t>
            </a:fld>
            <a:endParaRPr lang="en-GB"/>
          </a:p>
        </p:txBody>
      </p:sp>
      <p:sp>
        <p:nvSpPr>
          <p:cNvPr id="4" name="Footer Placeholder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7BD05383-7C2A-4BB6-9F4A-623B8C6C9B80}" type="slidenum">
              <a:rPr lang="en-GB" smtClean="0"/>
              <a:t>‹#›</a:t>
            </a:fld>
            <a:endParaRPr lang="en-GB"/>
          </a:p>
        </p:txBody>
      </p:sp>
    </p:spTree>
    <p:extLst>
      <p:ext uri="{BB962C8B-B14F-4D97-AF65-F5344CB8AC3E}">
        <p14:creationId xmlns:p14="http://schemas.microsoft.com/office/powerpoint/2010/main" val="355254596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D180CC4-476D-4657-9B02-DD8D3B4ADE84}" type="datetimeFigureOut">
              <a:rPr lang="en-GB" smtClean="0"/>
              <a:t>07/05/2020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6E66F-0B94-48D3-A350-63CA9A29D956}" type="slidenum">
              <a:rPr lang="en-GB" smtClean="0"/>
              <a:t>‹#›</a:t>
            </a:fld>
            <a:endParaRPr lang="en-GB"/>
          </a:p>
        </p:txBody>
      </p:sp>
    </p:spTree>
    <p:extLst>
      <p:ext uri="{BB962C8B-B14F-4D97-AF65-F5344CB8AC3E}">
        <p14:creationId xmlns:p14="http://schemas.microsoft.com/office/powerpoint/2010/main" val="3122673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D180CC4-476D-4657-9B02-DD8D3B4ADE84}" type="datetimeFigureOut">
              <a:rPr lang="en-GB" smtClean="0"/>
              <a:t>07/05/2020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6E66F-0B94-48D3-A350-63CA9A29D956}" type="slidenum">
              <a:rPr lang="en-GB" smtClean="0"/>
              <a:t>‹#›</a:t>
            </a:fld>
            <a:endParaRPr lang="en-GB"/>
          </a:p>
        </p:txBody>
      </p:sp>
    </p:spTree>
    <p:extLst>
      <p:ext uri="{BB962C8B-B14F-4D97-AF65-F5344CB8AC3E}">
        <p14:creationId xmlns:p14="http://schemas.microsoft.com/office/powerpoint/2010/main" val="3897524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D180CC4-476D-4657-9B02-DD8D3B4ADE84}" type="datetimeFigureOut">
              <a:rPr lang="en-GB" smtClean="0"/>
              <a:t>07/05/2020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6E66F-0B94-48D3-A350-63CA9A29D956}" type="slidenum">
              <a:rPr lang="en-GB" smtClean="0"/>
              <a:t>‹#›</a:t>
            </a:fld>
            <a:endParaRPr lang="en-GB"/>
          </a:p>
        </p:txBody>
      </p:sp>
    </p:spTree>
    <p:extLst>
      <p:ext uri="{BB962C8B-B14F-4D97-AF65-F5344CB8AC3E}">
        <p14:creationId xmlns:p14="http://schemas.microsoft.com/office/powerpoint/2010/main" val="343721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D180CC4-476D-4657-9B02-DD8D3B4ADE84}" type="datetimeFigureOut">
              <a:rPr lang="en-GB" smtClean="0"/>
              <a:t>07/05/2020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6E66F-0B94-48D3-A350-63CA9A29D956}" type="slidenum">
              <a:rPr lang="en-GB" smtClean="0"/>
              <a:t>‹#›</a:t>
            </a:fld>
            <a:endParaRPr lang="en-GB"/>
          </a:p>
        </p:txBody>
      </p:sp>
    </p:spTree>
    <p:extLst>
      <p:ext uri="{BB962C8B-B14F-4D97-AF65-F5344CB8AC3E}">
        <p14:creationId xmlns:p14="http://schemas.microsoft.com/office/powerpoint/2010/main" val="186160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180CC4-476D-4657-9B02-DD8D3B4ADE84}" type="datetimeFigureOut">
              <a:rPr lang="en-GB" smtClean="0"/>
              <a:t>07/05/2020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56E66F-0B94-48D3-A350-63CA9A29D956}" type="slidenum">
              <a:rPr lang="en-GB" smtClean="0"/>
              <a:t>‹#›</a:t>
            </a:fld>
            <a:endParaRPr lang="en-GB"/>
          </a:p>
        </p:txBody>
      </p:sp>
    </p:spTree>
    <p:extLst>
      <p:ext uri="{BB962C8B-B14F-4D97-AF65-F5344CB8AC3E}">
        <p14:creationId xmlns:p14="http://schemas.microsoft.com/office/powerpoint/2010/main" val="33194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D180CC4-476D-4657-9B02-DD8D3B4ADE84}" type="datetimeFigureOut">
              <a:rPr lang="en-GB" smtClean="0"/>
              <a:t>07/05/2020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56E66F-0B94-48D3-A350-63CA9A29D956}" type="slidenum">
              <a:rPr lang="en-GB" smtClean="0"/>
              <a:t>‹#›</a:t>
            </a:fld>
            <a:endParaRPr lang="en-GB"/>
          </a:p>
        </p:txBody>
      </p:sp>
    </p:spTree>
    <p:extLst>
      <p:ext uri="{BB962C8B-B14F-4D97-AF65-F5344CB8AC3E}">
        <p14:creationId xmlns:p14="http://schemas.microsoft.com/office/powerpoint/2010/main" val="1645943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D180CC4-476D-4657-9B02-DD8D3B4ADE84}" type="datetimeFigureOut">
              <a:rPr lang="en-GB" smtClean="0"/>
              <a:t>07/05/2020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E56E66F-0B94-48D3-A350-63CA9A29D956}" type="slidenum">
              <a:rPr lang="en-GB" smtClean="0"/>
              <a:t>‹#›</a:t>
            </a:fld>
            <a:endParaRPr lang="en-GB"/>
          </a:p>
        </p:txBody>
      </p:sp>
    </p:spTree>
    <p:extLst>
      <p:ext uri="{BB962C8B-B14F-4D97-AF65-F5344CB8AC3E}">
        <p14:creationId xmlns:p14="http://schemas.microsoft.com/office/powerpoint/2010/main" val="1498395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D180CC4-476D-4657-9B02-DD8D3B4ADE84}" type="datetimeFigureOut">
              <a:rPr lang="en-GB" smtClean="0"/>
              <a:t>07/05/2020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E56E66F-0B94-48D3-A350-63CA9A29D956}" type="slidenum">
              <a:rPr lang="en-GB" smtClean="0"/>
              <a:t>‹#›</a:t>
            </a:fld>
            <a:endParaRPr lang="en-GB"/>
          </a:p>
        </p:txBody>
      </p:sp>
    </p:spTree>
    <p:extLst>
      <p:ext uri="{BB962C8B-B14F-4D97-AF65-F5344CB8AC3E}">
        <p14:creationId xmlns:p14="http://schemas.microsoft.com/office/powerpoint/2010/main" val="1682458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80CC4-476D-4657-9B02-DD8D3B4ADE84}" type="datetimeFigureOut">
              <a:rPr lang="en-GB" smtClean="0"/>
              <a:t>07/05/2020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E56E66F-0B94-48D3-A350-63CA9A29D956}" type="slidenum">
              <a:rPr lang="en-GB" smtClean="0"/>
              <a:t>‹#›</a:t>
            </a:fld>
            <a:endParaRPr lang="en-GB"/>
          </a:p>
        </p:txBody>
      </p:sp>
    </p:spTree>
    <p:extLst>
      <p:ext uri="{BB962C8B-B14F-4D97-AF65-F5344CB8AC3E}">
        <p14:creationId xmlns:p14="http://schemas.microsoft.com/office/powerpoint/2010/main" val="2199650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5D180CC4-476D-4657-9B02-DD8D3B4ADE84}" type="datetimeFigureOut">
              <a:rPr lang="en-GB" smtClean="0"/>
              <a:t>07/05/2020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56E66F-0B94-48D3-A350-63CA9A29D956}" type="slidenum">
              <a:rPr lang="en-GB" smtClean="0"/>
              <a:t>‹#›</a:t>
            </a:fld>
            <a:endParaRPr lang="en-GB"/>
          </a:p>
        </p:txBody>
      </p:sp>
    </p:spTree>
    <p:extLst>
      <p:ext uri="{BB962C8B-B14F-4D97-AF65-F5344CB8AC3E}">
        <p14:creationId xmlns:p14="http://schemas.microsoft.com/office/powerpoint/2010/main" val="2529356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5D180CC4-476D-4657-9B02-DD8D3B4ADE84}" type="datetimeFigureOut">
              <a:rPr lang="en-GB" smtClean="0"/>
              <a:t>07/05/2020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56E66F-0B94-48D3-A350-63CA9A29D956}" type="slidenum">
              <a:rPr lang="en-GB" smtClean="0"/>
              <a:t>‹#›</a:t>
            </a:fld>
            <a:endParaRPr lang="en-GB"/>
          </a:p>
        </p:txBody>
      </p:sp>
    </p:spTree>
    <p:extLst>
      <p:ext uri="{BB962C8B-B14F-4D97-AF65-F5344CB8AC3E}">
        <p14:creationId xmlns:p14="http://schemas.microsoft.com/office/powerpoint/2010/main" val="286698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TextBox 17"/>
          <p:cNvSpPr txBox="1"/>
          <p:nvPr/>
        </p:nvSpPr>
        <p:spPr>
          <a:xfrm>
            <a:off x="3329" y="6414276"/>
            <a:ext cx="9113206" cy="461665"/>
          </a:xfrm>
          <a:prstGeom prst="rect">
            <a:avLst/>
          </a:prstGeom>
          <a:solidFill>
            <a:schemeClr val="accent6">
              <a:lumMod val="60000"/>
              <a:lumOff val="40000"/>
            </a:schemeClr>
          </a:solidFill>
        </p:spPr>
        <p:txBody>
          <a:bodyPr wrap="square" rtlCol="0">
            <a:spAutoFit/>
          </a:bodyPr>
          <a:lstStyle/>
          <a:p>
            <a:pPr algn="ctr"/>
            <a:r>
              <a:rPr lang="en-GB" sz="2400" b="1" dirty="0">
                <a:solidFill>
                  <a:srgbClr val="00B0F0"/>
                </a:solidFill>
              </a:rPr>
              <a:t>Water</a:t>
            </a:r>
            <a:r>
              <a:rPr lang="en-GB" sz="2400" b="1" dirty="0"/>
              <a:t> and </a:t>
            </a:r>
            <a:r>
              <a:rPr lang="en-GB" sz="2400" b="1" dirty="0">
                <a:solidFill>
                  <a:srgbClr val="FFFF00"/>
                </a:solidFill>
              </a:rPr>
              <a:t>Carbon</a:t>
            </a:r>
            <a:r>
              <a:rPr lang="en-GB" sz="2400" b="1" dirty="0"/>
              <a:t> Cycles</a:t>
            </a:r>
          </a:p>
        </p:txBody>
      </p:sp>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D180CC4-476D-4657-9B02-DD8D3B4ADE84}" type="datetimeFigureOut">
              <a:rPr lang="en-GB" smtClean="0"/>
              <a:t>07/05/2020</a:t>
            </a:fld>
            <a:endParaRPr lang="en-GB"/>
          </a:p>
        </p:txBody>
      </p:sp>
      <p:sp>
        <p:nvSpPr>
          <p:cNvPr id="5" name="Footer Placeholder 4"/>
          <p:cNvSpPr>
            <a:spLocks noGrp="1"/>
          </p:cNvSpPr>
          <p:nvPr>
            <p:ph type="ftr" sz="quarter" idx="3"/>
          </p:nvPr>
        </p:nvSpPr>
        <p:spPr>
          <a:xfrm>
            <a:off x="3025620" y="563449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E56E66F-0B94-48D3-A350-63CA9A29D956}" type="slidenum">
              <a:rPr lang="en-GB" smtClean="0"/>
              <a:t>‹#›</a:t>
            </a:fld>
            <a:endParaRPr lang="en-GB"/>
          </a:p>
        </p:txBody>
      </p:sp>
      <p:pic>
        <p:nvPicPr>
          <p:cNvPr id="10" name="Picture 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37502" y="6402045"/>
            <a:ext cx="509912" cy="507001"/>
          </a:xfrm>
          <a:prstGeom prst="rect">
            <a:avLst/>
          </a:prstGeom>
        </p:spPr>
      </p:pic>
      <p:sp>
        <p:nvSpPr>
          <p:cNvPr id="11" name="TextBox 10"/>
          <p:cNvSpPr txBox="1"/>
          <p:nvPr/>
        </p:nvSpPr>
        <p:spPr>
          <a:xfrm>
            <a:off x="8294967" y="6408021"/>
            <a:ext cx="469407" cy="461665"/>
          </a:xfrm>
          <a:prstGeom prst="rect">
            <a:avLst/>
          </a:prstGeom>
          <a:solidFill>
            <a:srgbClr val="FFFF00"/>
          </a:solidFill>
        </p:spPr>
        <p:txBody>
          <a:bodyPr wrap="square" rtlCol="0">
            <a:spAutoFit/>
          </a:bodyPr>
          <a:lstStyle/>
          <a:p>
            <a:pPr algn="ctr"/>
            <a:r>
              <a:rPr lang="en-GB" sz="525" dirty="0"/>
              <a:t>6</a:t>
            </a:r>
          </a:p>
          <a:p>
            <a:pPr algn="ctr"/>
            <a:r>
              <a:rPr lang="en-GB" sz="825" b="1" dirty="0"/>
              <a:t>C</a:t>
            </a:r>
          </a:p>
          <a:p>
            <a:pPr algn="ctr"/>
            <a:r>
              <a:rPr lang="en-GB" sz="525" dirty="0"/>
              <a:t>Carbon</a:t>
            </a:r>
          </a:p>
          <a:p>
            <a:pPr algn="ctr"/>
            <a:r>
              <a:rPr lang="en-GB" sz="525" dirty="0"/>
              <a:t>12</a:t>
            </a:r>
          </a:p>
        </p:txBody>
      </p:sp>
      <p:sp>
        <p:nvSpPr>
          <p:cNvPr id="12" name="TextBox 11"/>
          <p:cNvSpPr txBox="1"/>
          <p:nvPr/>
        </p:nvSpPr>
        <p:spPr>
          <a:xfrm>
            <a:off x="469407" y="6490830"/>
            <a:ext cx="478007" cy="300082"/>
          </a:xfrm>
          <a:prstGeom prst="rect">
            <a:avLst/>
          </a:prstGeom>
          <a:noFill/>
        </p:spPr>
        <p:txBody>
          <a:bodyPr wrap="square" rtlCol="0">
            <a:spAutoFit/>
          </a:bodyPr>
          <a:lstStyle/>
          <a:p>
            <a:r>
              <a:rPr lang="en-GB" sz="1350" b="1" dirty="0"/>
              <a:t>H</a:t>
            </a:r>
            <a:r>
              <a:rPr lang="en-GB" sz="1350" b="1" baseline="-25000" dirty="0"/>
              <a:t>2</a:t>
            </a:r>
            <a:r>
              <a:rPr lang="en-GB" sz="1350" b="1" dirty="0"/>
              <a:t>O</a:t>
            </a:r>
          </a:p>
        </p:txBody>
      </p:sp>
      <p:pic>
        <p:nvPicPr>
          <p:cNvPr id="16" name="Picture 1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0" y="6376539"/>
            <a:ext cx="378000" cy="504000"/>
          </a:xfrm>
          <a:prstGeom prst="rect">
            <a:avLst/>
          </a:prstGeom>
        </p:spPr>
      </p:pic>
      <p:pic>
        <p:nvPicPr>
          <p:cNvPr id="17" name="Picture 1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767176" y="6365686"/>
            <a:ext cx="378000" cy="504000"/>
          </a:xfrm>
          <a:prstGeom prst="rect">
            <a:avLst/>
          </a:prstGeom>
        </p:spPr>
      </p:pic>
    </p:spTree>
    <p:extLst>
      <p:ext uri="{BB962C8B-B14F-4D97-AF65-F5344CB8AC3E}">
        <p14:creationId xmlns:p14="http://schemas.microsoft.com/office/powerpoint/2010/main" val="327039759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heconversation.com/water-underground-source-for-billions-could-take-more-than-a-century-to-respond-fully-to-climate-change-11055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035E-24F1-4293-A858-1CE49577D7DF}"/>
              </a:ext>
            </a:extLst>
          </p:cNvPr>
          <p:cNvSpPr>
            <a:spLocks noGrp="1"/>
          </p:cNvSpPr>
          <p:nvPr>
            <p:ph type="title"/>
          </p:nvPr>
        </p:nvSpPr>
        <p:spPr/>
        <p:txBody>
          <a:bodyPr/>
          <a:lstStyle/>
          <a:p>
            <a:r>
              <a:rPr lang="en-US" dirty="0">
                <a:cs typeface="Calibri Light"/>
              </a:rPr>
              <a:t>Recap</a:t>
            </a:r>
            <a:endParaRPr lang="en-US" dirty="0"/>
          </a:p>
        </p:txBody>
      </p:sp>
      <p:sp>
        <p:nvSpPr>
          <p:cNvPr id="4" name="Content Placeholder 3">
            <a:extLst>
              <a:ext uri="{FF2B5EF4-FFF2-40B4-BE49-F238E27FC236}">
                <a16:creationId xmlns:a16="http://schemas.microsoft.com/office/drawing/2014/main" id="{95204F4D-C3E0-48A5-AF44-4EEE75B662A7}"/>
              </a:ext>
            </a:extLst>
          </p:cNvPr>
          <p:cNvSpPr>
            <a:spLocks noGrp="1"/>
          </p:cNvSpPr>
          <p:nvPr>
            <p:ph idx="1"/>
          </p:nvPr>
        </p:nvSpPr>
        <p:spPr/>
        <p:txBody>
          <a:bodyPr vert="horz" lIns="91440" tIns="45720" rIns="91440" bIns="45720" rtlCol="0" anchor="t">
            <a:normAutofit/>
          </a:bodyPr>
          <a:lstStyle/>
          <a:p>
            <a:r>
              <a:rPr lang="en-US" dirty="0">
                <a:cs typeface="Calibri"/>
              </a:rPr>
              <a:t>Write down 5 things that will help you succeed in geography at A level</a:t>
            </a:r>
            <a:endParaRPr lang="en-US" dirty="0"/>
          </a:p>
        </p:txBody>
      </p:sp>
    </p:spTree>
    <p:extLst>
      <p:ext uri="{BB962C8B-B14F-4D97-AF65-F5344CB8AC3E}">
        <p14:creationId xmlns:p14="http://schemas.microsoft.com/office/powerpoint/2010/main" val="1555125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332C8A8-A8A3-47C6-8849-30205D234598}"/>
              </a:ext>
            </a:extLst>
          </p:cNvPr>
          <p:cNvGrpSpPr/>
          <p:nvPr/>
        </p:nvGrpSpPr>
        <p:grpSpPr>
          <a:xfrm>
            <a:off x="-11801" y="0"/>
            <a:ext cx="9155801" cy="5210607"/>
            <a:chOff x="-11801" y="0"/>
            <a:chExt cx="9155801" cy="5210607"/>
          </a:xfrm>
        </p:grpSpPr>
        <p:sp>
          <p:nvSpPr>
            <p:cNvPr id="4" name="Rectangle 3"/>
            <p:cNvSpPr/>
            <p:nvPr/>
          </p:nvSpPr>
          <p:spPr>
            <a:xfrm>
              <a:off x="3344059" y="444866"/>
              <a:ext cx="2505828" cy="1200329"/>
            </a:xfrm>
            <a:prstGeom prst="rect">
              <a:avLst/>
            </a:prstGeom>
            <a:solidFill>
              <a:schemeClr val="bg2"/>
            </a:solidFill>
            <a:ln>
              <a:solidFill>
                <a:schemeClr val="tx1"/>
              </a:solidFill>
            </a:ln>
          </p:spPr>
          <p:txBody>
            <a:bodyPr wrap="square">
              <a:spAutoFit/>
            </a:bodyPr>
            <a:lstStyle/>
            <a:p>
              <a:endParaRPr lang="en-GB" dirty="0"/>
            </a:p>
            <a:p>
              <a:endParaRPr lang="en-GB" dirty="0"/>
            </a:p>
            <a:p>
              <a:endParaRPr lang="en-GB" dirty="0"/>
            </a:p>
            <a:p>
              <a:endParaRPr lang="en-GB" dirty="0"/>
            </a:p>
          </p:txBody>
        </p:sp>
        <p:sp>
          <p:nvSpPr>
            <p:cNvPr id="5" name="Rectangle 4"/>
            <p:cNvSpPr/>
            <p:nvPr/>
          </p:nvSpPr>
          <p:spPr>
            <a:xfrm>
              <a:off x="6948262" y="702915"/>
              <a:ext cx="2195737" cy="1200329"/>
            </a:xfrm>
            <a:prstGeom prst="rect">
              <a:avLst/>
            </a:prstGeom>
            <a:solidFill>
              <a:schemeClr val="bg1"/>
            </a:solidFill>
            <a:ln w="28575">
              <a:solidFill>
                <a:schemeClr val="tx1"/>
              </a:solidFill>
            </a:ln>
          </p:spPr>
          <p:txBody>
            <a:bodyPr wrap="square">
              <a:spAutoFit/>
            </a:bodyPr>
            <a:lstStyle/>
            <a:p>
              <a:endParaRPr lang="en-GB" dirty="0"/>
            </a:p>
            <a:p>
              <a:endParaRPr lang="en-GB" dirty="0"/>
            </a:p>
            <a:p>
              <a:endParaRPr lang="en-GB" dirty="0"/>
            </a:p>
            <a:p>
              <a:endParaRPr lang="en-GB" dirty="0"/>
            </a:p>
          </p:txBody>
        </p:sp>
        <p:sp>
          <p:nvSpPr>
            <p:cNvPr id="14" name="Bent Arrow 13"/>
            <p:cNvSpPr/>
            <p:nvPr/>
          </p:nvSpPr>
          <p:spPr>
            <a:xfrm>
              <a:off x="2286001" y="692696"/>
              <a:ext cx="989856" cy="933549"/>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8" name="TextBox 17"/>
            <p:cNvSpPr txBox="1"/>
            <p:nvPr/>
          </p:nvSpPr>
          <p:spPr>
            <a:xfrm>
              <a:off x="2105980" y="0"/>
              <a:ext cx="5487913" cy="461665"/>
            </a:xfrm>
            <a:prstGeom prst="rect">
              <a:avLst/>
            </a:prstGeom>
            <a:noFill/>
          </p:spPr>
          <p:txBody>
            <a:bodyPr wrap="none" rtlCol="0">
              <a:spAutoFit/>
            </a:bodyPr>
            <a:lstStyle/>
            <a:p>
              <a:r>
                <a:rPr lang="en-GB" sz="2400" u="sng" dirty="0"/>
                <a:t>Example of a positive feedback in a system</a:t>
              </a:r>
            </a:p>
          </p:txBody>
        </p:sp>
        <p:sp>
          <p:nvSpPr>
            <p:cNvPr id="20" name="Bent Arrow 19"/>
            <p:cNvSpPr/>
            <p:nvPr/>
          </p:nvSpPr>
          <p:spPr>
            <a:xfrm rot="5400000">
              <a:off x="5904147" y="720850"/>
              <a:ext cx="989856" cy="933549"/>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1" name="Bent Arrow 20"/>
            <p:cNvSpPr/>
            <p:nvPr/>
          </p:nvSpPr>
          <p:spPr>
            <a:xfrm rot="10800000">
              <a:off x="5875994" y="3898407"/>
              <a:ext cx="989856" cy="933549"/>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2" name="Bent Arrow 21"/>
            <p:cNvSpPr/>
            <p:nvPr/>
          </p:nvSpPr>
          <p:spPr>
            <a:xfrm rot="16200000">
              <a:off x="2257847" y="3870254"/>
              <a:ext cx="989856" cy="933549"/>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3" name="Rectangle 22"/>
            <p:cNvSpPr/>
            <p:nvPr/>
          </p:nvSpPr>
          <p:spPr>
            <a:xfrm>
              <a:off x="3344059" y="4010278"/>
              <a:ext cx="2505828" cy="1200329"/>
            </a:xfrm>
            <a:prstGeom prst="rect">
              <a:avLst/>
            </a:prstGeom>
            <a:solidFill>
              <a:schemeClr val="bg2"/>
            </a:solidFill>
            <a:ln>
              <a:solidFill>
                <a:schemeClr val="tx1"/>
              </a:solidFill>
            </a:ln>
          </p:spPr>
          <p:txBody>
            <a:bodyPr wrap="square">
              <a:spAutoFit/>
            </a:bodyPr>
            <a:lstStyle/>
            <a:p>
              <a:endParaRPr lang="en-GB" dirty="0"/>
            </a:p>
            <a:p>
              <a:endParaRPr lang="en-GB" dirty="0"/>
            </a:p>
            <a:p>
              <a:endParaRPr lang="en-GB" dirty="0"/>
            </a:p>
            <a:p>
              <a:endParaRPr lang="en-GB" dirty="0"/>
            </a:p>
          </p:txBody>
        </p:sp>
        <p:sp>
          <p:nvSpPr>
            <p:cNvPr id="24" name="Rectangle 23"/>
            <p:cNvSpPr/>
            <p:nvPr/>
          </p:nvSpPr>
          <p:spPr>
            <a:xfrm>
              <a:off x="1528015" y="2227572"/>
              <a:ext cx="2505828" cy="1200329"/>
            </a:xfrm>
            <a:prstGeom prst="rect">
              <a:avLst/>
            </a:prstGeom>
            <a:solidFill>
              <a:schemeClr val="bg2"/>
            </a:solidFill>
            <a:ln>
              <a:solidFill>
                <a:schemeClr val="tx1"/>
              </a:solidFill>
            </a:ln>
          </p:spPr>
          <p:txBody>
            <a:bodyPr wrap="square">
              <a:spAutoFit/>
            </a:bodyPr>
            <a:lstStyle/>
            <a:p>
              <a:endParaRPr lang="en-GB" dirty="0"/>
            </a:p>
            <a:p>
              <a:endParaRPr lang="en-GB" dirty="0"/>
            </a:p>
            <a:p>
              <a:endParaRPr lang="en-GB" dirty="0"/>
            </a:p>
            <a:p>
              <a:endParaRPr lang="en-GB" dirty="0"/>
            </a:p>
          </p:txBody>
        </p:sp>
        <p:sp>
          <p:nvSpPr>
            <p:cNvPr id="25" name="Rectangle 24"/>
            <p:cNvSpPr/>
            <p:nvPr/>
          </p:nvSpPr>
          <p:spPr>
            <a:xfrm>
              <a:off x="5003213" y="2227572"/>
              <a:ext cx="2505828" cy="1200329"/>
            </a:xfrm>
            <a:prstGeom prst="rect">
              <a:avLst/>
            </a:prstGeom>
            <a:solidFill>
              <a:schemeClr val="bg2"/>
            </a:solidFill>
            <a:ln>
              <a:solidFill>
                <a:schemeClr val="tx1"/>
              </a:solidFill>
            </a:ln>
          </p:spPr>
          <p:txBody>
            <a:bodyPr wrap="square">
              <a:spAutoFit/>
            </a:bodyPr>
            <a:lstStyle/>
            <a:p>
              <a:endParaRPr lang="en-GB" dirty="0"/>
            </a:p>
            <a:p>
              <a:endParaRPr lang="en-GB" dirty="0"/>
            </a:p>
            <a:p>
              <a:endParaRPr lang="en-GB" dirty="0"/>
            </a:p>
            <a:p>
              <a:endParaRPr lang="en-GB" dirty="0"/>
            </a:p>
          </p:txBody>
        </p:sp>
        <p:sp>
          <p:nvSpPr>
            <p:cNvPr id="26" name="Rectangle 25"/>
            <p:cNvSpPr/>
            <p:nvPr/>
          </p:nvSpPr>
          <p:spPr>
            <a:xfrm>
              <a:off x="6948263" y="3736863"/>
              <a:ext cx="2195737" cy="1200329"/>
            </a:xfrm>
            <a:prstGeom prst="rect">
              <a:avLst/>
            </a:prstGeom>
            <a:solidFill>
              <a:schemeClr val="bg1"/>
            </a:solidFill>
            <a:ln w="28575">
              <a:solidFill>
                <a:schemeClr val="tx1"/>
              </a:solidFill>
            </a:ln>
          </p:spPr>
          <p:txBody>
            <a:bodyPr wrap="square">
              <a:spAutoFit/>
            </a:bodyPr>
            <a:lstStyle/>
            <a:p>
              <a:endParaRPr lang="en-GB" dirty="0"/>
            </a:p>
            <a:p>
              <a:endParaRPr lang="en-GB" dirty="0"/>
            </a:p>
            <a:p>
              <a:endParaRPr lang="en-GB" dirty="0"/>
            </a:p>
            <a:p>
              <a:endParaRPr lang="en-GB" dirty="0"/>
            </a:p>
          </p:txBody>
        </p:sp>
        <p:sp>
          <p:nvSpPr>
            <p:cNvPr id="27" name="Rectangle 26"/>
            <p:cNvSpPr/>
            <p:nvPr/>
          </p:nvSpPr>
          <p:spPr>
            <a:xfrm>
              <a:off x="0" y="702915"/>
              <a:ext cx="2195737" cy="1200329"/>
            </a:xfrm>
            <a:prstGeom prst="rect">
              <a:avLst/>
            </a:prstGeom>
            <a:solidFill>
              <a:schemeClr val="bg1"/>
            </a:solidFill>
            <a:ln w="28575">
              <a:solidFill>
                <a:schemeClr val="tx1"/>
              </a:solidFill>
            </a:ln>
          </p:spPr>
          <p:txBody>
            <a:bodyPr wrap="square">
              <a:spAutoFit/>
            </a:bodyPr>
            <a:lstStyle/>
            <a:p>
              <a:endParaRPr lang="en-GB" dirty="0"/>
            </a:p>
            <a:p>
              <a:endParaRPr lang="en-GB" dirty="0"/>
            </a:p>
            <a:p>
              <a:endParaRPr lang="en-GB" dirty="0"/>
            </a:p>
            <a:p>
              <a:endParaRPr lang="en-GB" dirty="0"/>
            </a:p>
          </p:txBody>
        </p:sp>
        <p:sp>
          <p:nvSpPr>
            <p:cNvPr id="28" name="Rectangle 27"/>
            <p:cNvSpPr/>
            <p:nvPr/>
          </p:nvSpPr>
          <p:spPr>
            <a:xfrm>
              <a:off x="-11801" y="3736863"/>
              <a:ext cx="2195737" cy="1200329"/>
            </a:xfrm>
            <a:prstGeom prst="rect">
              <a:avLst/>
            </a:prstGeom>
            <a:solidFill>
              <a:schemeClr val="bg1"/>
            </a:solidFill>
            <a:ln w="28575">
              <a:solidFill>
                <a:schemeClr val="tx1"/>
              </a:solidFill>
            </a:ln>
          </p:spPr>
          <p:txBody>
            <a:bodyPr wrap="square">
              <a:spAutoFit/>
            </a:bodyPr>
            <a:lstStyle/>
            <a:p>
              <a:endParaRPr lang="en-GB" dirty="0"/>
            </a:p>
            <a:p>
              <a:endParaRPr lang="en-GB" dirty="0"/>
            </a:p>
            <a:p>
              <a:endParaRPr lang="en-GB" dirty="0"/>
            </a:p>
            <a:p>
              <a:endParaRPr lang="en-GB" dirty="0"/>
            </a:p>
          </p:txBody>
        </p:sp>
      </p:grpSp>
      <p:sp>
        <p:nvSpPr>
          <p:cNvPr id="16" name="Rectangle 15"/>
          <p:cNvSpPr/>
          <p:nvPr/>
        </p:nvSpPr>
        <p:spPr>
          <a:xfrm>
            <a:off x="179512" y="5518889"/>
            <a:ext cx="8789026" cy="646331"/>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n-GB" i="1" dirty="0">
                <a:solidFill>
                  <a:srgbClr val="225CA8"/>
                </a:solidFill>
                <a:latin typeface="Bliss-Medium"/>
              </a:rPr>
              <a:t>Positive feedback </a:t>
            </a:r>
            <a:r>
              <a:rPr lang="en-GB" i="1" dirty="0">
                <a:solidFill>
                  <a:srgbClr val="373536"/>
                </a:solidFill>
                <a:latin typeface="BerkeleyStd-Book"/>
              </a:rPr>
              <a:t>where the effects of an action are amplified or multiplied by subsequent ‘knock-on’ or secondary effects.</a:t>
            </a:r>
            <a:endParaRPr lang="en-GB" i="1" dirty="0"/>
          </a:p>
        </p:txBody>
      </p:sp>
    </p:spTree>
    <p:extLst>
      <p:ext uri="{BB962C8B-B14F-4D97-AF65-F5344CB8AC3E}">
        <p14:creationId xmlns:p14="http://schemas.microsoft.com/office/powerpoint/2010/main" val="1946871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9708" y="817999"/>
            <a:ext cx="1709936" cy="923330"/>
          </a:xfrm>
          <a:prstGeom prst="rect">
            <a:avLst/>
          </a:prstGeom>
          <a:solidFill>
            <a:schemeClr val="accent6">
              <a:lumMod val="40000"/>
              <a:lumOff val="60000"/>
            </a:schemeClr>
          </a:solidFill>
        </p:spPr>
        <p:txBody>
          <a:bodyPr wrap="square">
            <a:spAutoFit/>
          </a:bodyPr>
          <a:lstStyle/>
          <a:p>
            <a:r>
              <a:rPr lang="en-GB" dirty="0"/>
              <a:t>More CO</a:t>
            </a:r>
            <a:r>
              <a:rPr lang="en-GB" baseline="-25000" dirty="0"/>
              <a:t>2</a:t>
            </a:r>
          </a:p>
          <a:p>
            <a:r>
              <a:rPr lang="en-GB" dirty="0"/>
              <a:t>to act as a</a:t>
            </a:r>
          </a:p>
          <a:p>
            <a:r>
              <a:rPr lang="en-GB" dirty="0"/>
              <a:t>greenhouse gas</a:t>
            </a:r>
          </a:p>
        </p:txBody>
      </p:sp>
      <p:sp>
        <p:nvSpPr>
          <p:cNvPr id="4" name="Rectangle 3"/>
          <p:cNvSpPr/>
          <p:nvPr/>
        </p:nvSpPr>
        <p:spPr>
          <a:xfrm>
            <a:off x="3887924" y="550638"/>
            <a:ext cx="1493912" cy="923330"/>
          </a:xfrm>
          <a:prstGeom prst="rect">
            <a:avLst/>
          </a:prstGeom>
          <a:solidFill>
            <a:srgbClr val="FFFF00"/>
          </a:solidFill>
        </p:spPr>
        <p:txBody>
          <a:bodyPr wrap="square">
            <a:spAutoFit/>
          </a:bodyPr>
          <a:lstStyle/>
          <a:p>
            <a:r>
              <a:rPr lang="en-GB" dirty="0"/>
              <a:t>Global</a:t>
            </a:r>
          </a:p>
          <a:p>
            <a:r>
              <a:rPr lang="en-GB" dirty="0"/>
              <a:t>temperature</a:t>
            </a:r>
          </a:p>
          <a:p>
            <a:r>
              <a:rPr lang="en-GB" dirty="0"/>
              <a:t>rise</a:t>
            </a:r>
          </a:p>
        </p:txBody>
      </p:sp>
      <p:sp>
        <p:nvSpPr>
          <p:cNvPr id="5" name="Rectangle 4"/>
          <p:cNvSpPr/>
          <p:nvPr/>
        </p:nvSpPr>
        <p:spPr>
          <a:xfrm>
            <a:off x="6948263" y="702915"/>
            <a:ext cx="1277888" cy="646331"/>
          </a:xfrm>
          <a:prstGeom prst="rect">
            <a:avLst/>
          </a:prstGeom>
          <a:solidFill>
            <a:schemeClr val="accent6">
              <a:lumMod val="40000"/>
              <a:lumOff val="60000"/>
            </a:schemeClr>
          </a:solidFill>
        </p:spPr>
        <p:txBody>
          <a:bodyPr wrap="square">
            <a:spAutoFit/>
          </a:bodyPr>
          <a:lstStyle/>
          <a:p>
            <a:r>
              <a:rPr lang="en-GB" dirty="0"/>
              <a:t>Warms</a:t>
            </a:r>
          </a:p>
          <a:p>
            <a:r>
              <a:rPr lang="en-GB" dirty="0"/>
              <a:t>the oceans</a:t>
            </a:r>
          </a:p>
        </p:txBody>
      </p:sp>
      <p:sp>
        <p:nvSpPr>
          <p:cNvPr id="6" name="Rectangle 5"/>
          <p:cNvSpPr/>
          <p:nvPr/>
        </p:nvSpPr>
        <p:spPr>
          <a:xfrm>
            <a:off x="5652120" y="2328815"/>
            <a:ext cx="1493912" cy="923330"/>
          </a:xfrm>
          <a:prstGeom prst="rect">
            <a:avLst/>
          </a:prstGeom>
          <a:solidFill>
            <a:srgbClr val="FFFF00"/>
          </a:solidFill>
        </p:spPr>
        <p:txBody>
          <a:bodyPr wrap="square">
            <a:spAutoFit/>
          </a:bodyPr>
          <a:lstStyle/>
          <a:p>
            <a:r>
              <a:rPr lang="en-GB" dirty="0"/>
              <a:t>Increased</a:t>
            </a:r>
          </a:p>
          <a:p>
            <a:r>
              <a:rPr lang="en-GB" dirty="0"/>
              <a:t>oceanic</a:t>
            </a:r>
          </a:p>
          <a:p>
            <a:r>
              <a:rPr lang="en-GB" dirty="0"/>
              <a:t>temperatures</a:t>
            </a:r>
          </a:p>
        </p:txBody>
      </p:sp>
      <p:sp>
        <p:nvSpPr>
          <p:cNvPr id="7" name="Rectangle 6"/>
          <p:cNvSpPr/>
          <p:nvPr/>
        </p:nvSpPr>
        <p:spPr>
          <a:xfrm>
            <a:off x="6948263" y="4270164"/>
            <a:ext cx="1493912" cy="923330"/>
          </a:xfrm>
          <a:prstGeom prst="rect">
            <a:avLst/>
          </a:prstGeom>
          <a:solidFill>
            <a:schemeClr val="accent6">
              <a:lumMod val="40000"/>
              <a:lumOff val="60000"/>
            </a:schemeClr>
          </a:solidFill>
        </p:spPr>
        <p:txBody>
          <a:bodyPr wrap="square">
            <a:spAutoFit/>
          </a:bodyPr>
          <a:lstStyle/>
          <a:p>
            <a:r>
              <a:rPr lang="en-GB" dirty="0"/>
              <a:t>Warm water</a:t>
            </a:r>
          </a:p>
          <a:p>
            <a:r>
              <a:rPr lang="en-GB" dirty="0"/>
              <a:t>less able to</a:t>
            </a:r>
          </a:p>
          <a:p>
            <a:r>
              <a:rPr lang="en-GB" dirty="0"/>
              <a:t>dissolve gas</a:t>
            </a:r>
          </a:p>
        </p:txBody>
      </p:sp>
      <p:sp>
        <p:nvSpPr>
          <p:cNvPr id="8" name="Rectangle 7"/>
          <p:cNvSpPr/>
          <p:nvPr/>
        </p:nvSpPr>
        <p:spPr>
          <a:xfrm>
            <a:off x="3779912" y="4149080"/>
            <a:ext cx="1709936" cy="923330"/>
          </a:xfrm>
          <a:prstGeom prst="rect">
            <a:avLst/>
          </a:prstGeom>
          <a:solidFill>
            <a:srgbClr val="FFFF00"/>
          </a:solidFill>
        </p:spPr>
        <p:txBody>
          <a:bodyPr wrap="square">
            <a:spAutoFit/>
          </a:bodyPr>
          <a:lstStyle/>
          <a:p>
            <a:r>
              <a:rPr lang="en-GB" dirty="0"/>
              <a:t>Dissolved CO</a:t>
            </a:r>
            <a:r>
              <a:rPr lang="en-GB" baseline="-25000" dirty="0"/>
              <a:t>2</a:t>
            </a:r>
          </a:p>
          <a:p>
            <a:r>
              <a:rPr lang="en-GB" dirty="0"/>
              <a:t>released by</a:t>
            </a:r>
          </a:p>
          <a:p>
            <a:r>
              <a:rPr lang="en-GB" dirty="0"/>
              <a:t>warmer oceans</a:t>
            </a:r>
          </a:p>
        </p:txBody>
      </p:sp>
      <p:sp>
        <p:nvSpPr>
          <p:cNvPr id="9" name="Rectangle 8"/>
          <p:cNvSpPr/>
          <p:nvPr/>
        </p:nvSpPr>
        <p:spPr>
          <a:xfrm>
            <a:off x="756084" y="4287277"/>
            <a:ext cx="1349896" cy="923330"/>
          </a:xfrm>
          <a:prstGeom prst="rect">
            <a:avLst/>
          </a:prstGeom>
          <a:solidFill>
            <a:schemeClr val="accent6">
              <a:lumMod val="40000"/>
              <a:lumOff val="60000"/>
            </a:schemeClr>
          </a:solidFill>
        </p:spPr>
        <p:txBody>
          <a:bodyPr wrap="square">
            <a:spAutoFit/>
          </a:bodyPr>
          <a:lstStyle/>
          <a:p>
            <a:r>
              <a:rPr lang="en-GB" dirty="0"/>
              <a:t>CO</a:t>
            </a:r>
            <a:r>
              <a:rPr lang="en-GB" baseline="-25000" dirty="0"/>
              <a:t>2</a:t>
            </a:r>
            <a:r>
              <a:rPr lang="en-GB" dirty="0"/>
              <a:t> back</a:t>
            </a:r>
          </a:p>
          <a:p>
            <a:r>
              <a:rPr lang="en-GB" dirty="0"/>
              <a:t>into the</a:t>
            </a:r>
          </a:p>
          <a:p>
            <a:r>
              <a:rPr lang="en-GB" dirty="0"/>
              <a:t>atmosphere</a:t>
            </a:r>
          </a:p>
        </p:txBody>
      </p:sp>
      <p:sp>
        <p:nvSpPr>
          <p:cNvPr id="10" name="Rectangle 9"/>
          <p:cNvSpPr/>
          <p:nvPr/>
        </p:nvSpPr>
        <p:spPr>
          <a:xfrm>
            <a:off x="1952003" y="2341498"/>
            <a:ext cx="1637394" cy="923330"/>
          </a:xfrm>
          <a:prstGeom prst="rect">
            <a:avLst/>
          </a:prstGeom>
          <a:solidFill>
            <a:srgbClr val="FFFF00"/>
          </a:solidFill>
        </p:spPr>
        <p:txBody>
          <a:bodyPr wrap="square">
            <a:spAutoFit/>
          </a:bodyPr>
          <a:lstStyle/>
          <a:p>
            <a:r>
              <a:rPr lang="en-GB" dirty="0"/>
              <a:t>More CO</a:t>
            </a:r>
            <a:r>
              <a:rPr lang="en-GB" baseline="-25000" dirty="0"/>
              <a:t>2</a:t>
            </a:r>
            <a:r>
              <a:rPr lang="en-GB" dirty="0"/>
              <a:t> in</a:t>
            </a:r>
          </a:p>
          <a:p>
            <a:r>
              <a:rPr lang="en-GB" dirty="0"/>
              <a:t>the atmosphere</a:t>
            </a:r>
          </a:p>
        </p:txBody>
      </p:sp>
      <p:sp>
        <p:nvSpPr>
          <p:cNvPr id="14" name="Bent Arrow 13"/>
          <p:cNvSpPr/>
          <p:nvPr/>
        </p:nvSpPr>
        <p:spPr>
          <a:xfrm>
            <a:off x="2286000" y="692696"/>
            <a:ext cx="1508211" cy="165618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5" name="Bent Arrow 14"/>
          <p:cNvSpPr/>
          <p:nvPr/>
        </p:nvSpPr>
        <p:spPr>
          <a:xfrm rot="5400000">
            <a:off x="5273824" y="938337"/>
            <a:ext cx="1350404" cy="1314317"/>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 name="Bent Arrow 15"/>
          <p:cNvSpPr/>
          <p:nvPr/>
        </p:nvSpPr>
        <p:spPr>
          <a:xfrm rot="10800000">
            <a:off x="5354918" y="3338399"/>
            <a:ext cx="1188215" cy="1410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7" name="Bent Arrow 16"/>
          <p:cNvSpPr/>
          <p:nvPr/>
        </p:nvSpPr>
        <p:spPr>
          <a:xfrm rot="16200000">
            <a:off x="2151903" y="3290606"/>
            <a:ext cx="1457908" cy="136606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8" name="TextBox 17"/>
          <p:cNvSpPr txBox="1"/>
          <p:nvPr/>
        </p:nvSpPr>
        <p:spPr>
          <a:xfrm>
            <a:off x="2105980" y="0"/>
            <a:ext cx="5487913" cy="461665"/>
          </a:xfrm>
          <a:prstGeom prst="rect">
            <a:avLst/>
          </a:prstGeom>
          <a:noFill/>
        </p:spPr>
        <p:txBody>
          <a:bodyPr wrap="none" rtlCol="0">
            <a:spAutoFit/>
          </a:bodyPr>
          <a:lstStyle/>
          <a:p>
            <a:r>
              <a:rPr lang="en-GB" sz="2400" u="sng" dirty="0"/>
              <a:t>Example of a positive feedback in a system</a:t>
            </a:r>
          </a:p>
        </p:txBody>
      </p:sp>
      <p:sp>
        <p:nvSpPr>
          <p:cNvPr id="21" name="Rectangle 20"/>
          <p:cNvSpPr/>
          <p:nvPr/>
        </p:nvSpPr>
        <p:spPr>
          <a:xfrm>
            <a:off x="107504" y="5634947"/>
            <a:ext cx="8789026" cy="646331"/>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n-GB" i="1" dirty="0">
                <a:solidFill>
                  <a:srgbClr val="225CA8"/>
                </a:solidFill>
                <a:latin typeface="Bliss-Medium"/>
              </a:rPr>
              <a:t>Positive feedback </a:t>
            </a:r>
            <a:r>
              <a:rPr lang="en-GB" i="1" dirty="0">
                <a:solidFill>
                  <a:srgbClr val="373536"/>
                </a:solidFill>
                <a:latin typeface="BerkeleyStd-Book"/>
              </a:rPr>
              <a:t>where the effects of an action are amplified or multiplied by subsequent ‘knock-on’ or secondary effects.</a:t>
            </a:r>
            <a:endParaRPr lang="en-GB" i="1" dirty="0"/>
          </a:p>
        </p:txBody>
      </p:sp>
    </p:spTree>
    <p:extLst>
      <p:ext uri="{BB962C8B-B14F-4D97-AF65-F5344CB8AC3E}">
        <p14:creationId xmlns:p14="http://schemas.microsoft.com/office/powerpoint/2010/main" val="291962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up)">
                                      <p:cBhvr>
                                        <p:cTn id="11" dur="500"/>
                                        <p:tgtEl>
                                          <p:spTgt spid="1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wipe(up)">
                                      <p:cBhvr>
                                        <p:cTn id="24" dur="500"/>
                                        <p:tgtEl>
                                          <p:spTgt spid="16"/>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down)">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4" grpId="0" animBg="1"/>
      <p:bldP spid="15" grpId="0" animBg="1"/>
      <p:bldP spid="16"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05311" y="116632"/>
            <a:ext cx="3989362" cy="461665"/>
          </a:xfrm>
          <a:prstGeom prst="rect">
            <a:avLst/>
          </a:prstGeom>
          <a:noFill/>
        </p:spPr>
        <p:txBody>
          <a:bodyPr wrap="none" rtlCol="0">
            <a:spAutoFit/>
          </a:bodyPr>
          <a:lstStyle/>
          <a:p>
            <a:r>
              <a:rPr lang="en-GB" sz="2400" u="sng" dirty="0"/>
              <a:t>Example of Negative Feedback</a:t>
            </a:r>
          </a:p>
        </p:txBody>
      </p:sp>
      <p:sp>
        <p:nvSpPr>
          <p:cNvPr id="5" name="Rectangle 4"/>
          <p:cNvSpPr/>
          <p:nvPr/>
        </p:nvSpPr>
        <p:spPr>
          <a:xfrm>
            <a:off x="2488899" y="1124473"/>
            <a:ext cx="1853952" cy="646331"/>
          </a:xfrm>
          <a:prstGeom prst="rect">
            <a:avLst/>
          </a:prstGeom>
          <a:solidFill>
            <a:schemeClr val="accent5">
              <a:lumMod val="20000"/>
              <a:lumOff val="80000"/>
            </a:schemeClr>
          </a:solidFill>
        </p:spPr>
        <p:txBody>
          <a:bodyPr wrap="square">
            <a:spAutoFit/>
          </a:bodyPr>
          <a:lstStyle/>
          <a:p>
            <a:r>
              <a:rPr lang="en-GB" dirty="0"/>
              <a:t>Increase in</a:t>
            </a:r>
          </a:p>
          <a:p>
            <a:r>
              <a:rPr lang="en-GB" dirty="0"/>
              <a:t>atmospheric CO</a:t>
            </a:r>
            <a:r>
              <a:rPr lang="en-GB" baseline="-25000" dirty="0"/>
              <a:t>2</a:t>
            </a:r>
          </a:p>
        </p:txBody>
      </p:sp>
      <p:sp>
        <p:nvSpPr>
          <p:cNvPr id="6" name="Rectangle 5"/>
          <p:cNvSpPr/>
          <p:nvPr/>
        </p:nvSpPr>
        <p:spPr>
          <a:xfrm>
            <a:off x="0" y="2403840"/>
            <a:ext cx="1493912" cy="923330"/>
          </a:xfrm>
          <a:prstGeom prst="rect">
            <a:avLst/>
          </a:prstGeom>
          <a:solidFill>
            <a:schemeClr val="bg1"/>
          </a:solidFill>
          <a:ln w="28575">
            <a:solidFill>
              <a:schemeClr val="tx1"/>
            </a:solidFill>
          </a:ln>
        </p:spPr>
        <p:txBody>
          <a:bodyPr wrap="square">
            <a:spAutoFit/>
          </a:bodyPr>
          <a:lstStyle/>
          <a:p>
            <a:r>
              <a:rPr lang="en-GB" dirty="0"/>
              <a:t>(Global temperature</a:t>
            </a:r>
          </a:p>
          <a:p>
            <a:r>
              <a:rPr lang="en-GB" dirty="0"/>
              <a:t>Increase)</a:t>
            </a:r>
          </a:p>
        </p:txBody>
      </p:sp>
      <p:sp>
        <p:nvSpPr>
          <p:cNvPr id="7" name="Rectangle 6"/>
          <p:cNvSpPr/>
          <p:nvPr/>
        </p:nvSpPr>
        <p:spPr>
          <a:xfrm>
            <a:off x="2488899" y="3407202"/>
            <a:ext cx="1287016" cy="646331"/>
          </a:xfrm>
          <a:prstGeom prst="rect">
            <a:avLst/>
          </a:prstGeom>
          <a:solidFill>
            <a:schemeClr val="accent5">
              <a:lumMod val="20000"/>
              <a:lumOff val="80000"/>
            </a:schemeClr>
          </a:solidFill>
        </p:spPr>
        <p:txBody>
          <a:bodyPr wrap="square">
            <a:spAutoFit/>
          </a:bodyPr>
          <a:lstStyle/>
          <a:p>
            <a:r>
              <a:rPr lang="en-GB" dirty="0"/>
              <a:t>More plant</a:t>
            </a:r>
          </a:p>
          <a:p>
            <a:r>
              <a:rPr lang="en-GB" dirty="0"/>
              <a:t>growth</a:t>
            </a:r>
          </a:p>
        </p:txBody>
      </p:sp>
      <p:sp>
        <p:nvSpPr>
          <p:cNvPr id="8" name="Rectangle 7"/>
          <p:cNvSpPr/>
          <p:nvPr/>
        </p:nvSpPr>
        <p:spPr>
          <a:xfrm>
            <a:off x="0" y="3407202"/>
            <a:ext cx="1673765" cy="646331"/>
          </a:xfrm>
          <a:prstGeom prst="rect">
            <a:avLst/>
          </a:prstGeom>
          <a:solidFill>
            <a:schemeClr val="bg1"/>
          </a:solidFill>
          <a:ln w="28575">
            <a:solidFill>
              <a:schemeClr val="tx1"/>
            </a:solidFill>
          </a:ln>
        </p:spPr>
        <p:txBody>
          <a:bodyPr wrap="square">
            <a:spAutoFit/>
          </a:bodyPr>
          <a:lstStyle/>
          <a:p>
            <a:r>
              <a:rPr lang="en-GB" dirty="0"/>
              <a:t>(Increased take</a:t>
            </a:r>
          </a:p>
          <a:p>
            <a:r>
              <a:rPr lang="en-GB" dirty="0"/>
              <a:t>up of CO</a:t>
            </a:r>
            <a:r>
              <a:rPr lang="en-GB" baseline="-25000" dirty="0"/>
              <a:t>2</a:t>
            </a:r>
            <a:r>
              <a:rPr lang="en-GB" dirty="0"/>
              <a:t>)</a:t>
            </a:r>
          </a:p>
        </p:txBody>
      </p:sp>
      <p:sp>
        <p:nvSpPr>
          <p:cNvPr id="9" name="Rectangle 8"/>
          <p:cNvSpPr/>
          <p:nvPr/>
        </p:nvSpPr>
        <p:spPr>
          <a:xfrm>
            <a:off x="2488899" y="2403840"/>
            <a:ext cx="1853952" cy="646331"/>
          </a:xfrm>
          <a:prstGeom prst="rect">
            <a:avLst/>
          </a:prstGeom>
          <a:solidFill>
            <a:schemeClr val="accent5">
              <a:lumMod val="20000"/>
              <a:lumOff val="80000"/>
            </a:schemeClr>
          </a:solidFill>
        </p:spPr>
        <p:txBody>
          <a:bodyPr wrap="square">
            <a:spAutoFit/>
          </a:bodyPr>
          <a:lstStyle/>
          <a:p>
            <a:r>
              <a:rPr lang="en-GB" dirty="0"/>
              <a:t>Reduces</a:t>
            </a:r>
          </a:p>
          <a:p>
            <a:r>
              <a:rPr lang="en-GB" dirty="0"/>
              <a:t>atmospheric CO</a:t>
            </a:r>
            <a:r>
              <a:rPr lang="en-GB" baseline="-25000" dirty="0"/>
              <a:t>2</a:t>
            </a:r>
          </a:p>
        </p:txBody>
      </p:sp>
      <p:sp>
        <p:nvSpPr>
          <p:cNvPr id="10" name="Rectangle 9"/>
          <p:cNvSpPr/>
          <p:nvPr/>
        </p:nvSpPr>
        <p:spPr>
          <a:xfrm>
            <a:off x="0" y="1123479"/>
            <a:ext cx="2213992" cy="1200329"/>
          </a:xfrm>
          <a:prstGeom prst="rect">
            <a:avLst/>
          </a:prstGeom>
          <a:solidFill>
            <a:schemeClr val="bg1"/>
          </a:solidFill>
          <a:ln w="28575">
            <a:solidFill>
              <a:schemeClr val="tx1"/>
            </a:solidFill>
          </a:ln>
        </p:spPr>
        <p:txBody>
          <a:bodyPr wrap="square">
            <a:spAutoFit/>
          </a:bodyPr>
          <a:lstStyle/>
          <a:p>
            <a:r>
              <a:rPr lang="en-GB" dirty="0"/>
              <a:t>(Reduced CO</a:t>
            </a:r>
            <a:r>
              <a:rPr lang="en-GB" baseline="-25000" dirty="0"/>
              <a:t>2</a:t>
            </a:r>
            <a:r>
              <a:rPr lang="en-GB" dirty="0"/>
              <a:t> has a</a:t>
            </a:r>
          </a:p>
          <a:p>
            <a:r>
              <a:rPr lang="en-GB" dirty="0"/>
              <a:t>‘dampening’ effect</a:t>
            </a:r>
          </a:p>
          <a:p>
            <a:r>
              <a:rPr lang="en-GB" dirty="0"/>
              <a:t>and reduces</a:t>
            </a:r>
          </a:p>
          <a:p>
            <a:r>
              <a:rPr lang="en-GB" dirty="0"/>
              <a:t>global temperatures)</a:t>
            </a:r>
          </a:p>
        </p:txBody>
      </p:sp>
      <p:sp>
        <p:nvSpPr>
          <p:cNvPr id="11" name="Rectangle 10"/>
          <p:cNvSpPr/>
          <p:nvPr/>
        </p:nvSpPr>
        <p:spPr>
          <a:xfrm>
            <a:off x="105479" y="5301208"/>
            <a:ext cx="8789026" cy="646331"/>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n-GB" sz="1600" dirty="0">
                <a:solidFill>
                  <a:srgbClr val="225CA8"/>
                </a:solidFill>
                <a:latin typeface="Bliss-Medium"/>
              </a:rPr>
              <a:t>Negative feedback </a:t>
            </a:r>
            <a:r>
              <a:rPr lang="en-GB" dirty="0">
                <a:solidFill>
                  <a:srgbClr val="373536"/>
                </a:solidFill>
                <a:latin typeface="BerkeleyStd-Book"/>
              </a:rPr>
              <a:t>where the effects of an action are cancelled out or reduced by its subsequent knock-on effects.</a:t>
            </a:r>
            <a:endParaRPr lang="en-GB" i="1" dirty="0"/>
          </a:p>
        </p:txBody>
      </p:sp>
      <p:sp>
        <p:nvSpPr>
          <p:cNvPr id="12" name="TextBox 11"/>
          <p:cNvSpPr txBox="1"/>
          <p:nvPr/>
        </p:nvSpPr>
        <p:spPr>
          <a:xfrm>
            <a:off x="4849936" y="1212170"/>
            <a:ext cx="3312368" cy="2677656"/>
          </a:xfrm>
          <a:prstGeom prst="rect">
            <a:avLst/>
          </a:prstGeom>
          <a:noFill/>
        </p:spPr>
        <p:txBody>
          <a:bodyPr wrap="square" rtlCol="0">
            <a:spAutoFit/>
          </a:bodyPr>
          <a:lstStyle/>
          <a:p>
            <a:r>
              <a:rPr lang="en-GB" sz="2400" dirty="0"/>
              <a:t>You each have a template for negative feedback in the system.</a:t>
            </a:r>
          </a:p>
          <a:p>
            <a:endParaRPr lang="en-GB" sz="2400" dirty="0"/>
          </a:p>
          <a:p>
            <a:r>
              <a:rPr lang="en-GB" sz="2400" dirty="0"/>
              <a:t>You need to use the text boxes opposite to complete your sheet</a:t>
            </a:r>
          </a:p>
        </p:txBody>
      </p:sp>
    </p:spTree>
    <p:extLst>
      <p:ext uri="{BB962C8B-B14F-4D97-AF65-F5344CB8AC3E}">
        <p14:creationId xmlns:p14="http://schemas.microsoft.com/office/powerpoint/2010/main" val="428935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0241441-9275-4EE5-AAF6-6799123EC476}"/>
              </a:ext>
            </a:extLst>
          </p:cNvPr>
          <p:cNvGrpSpPr/>
          <p:nvPr/>
        </p:nvGrpSpPr>
        <p:grpSpPr>
          <a:xfrm>
            <a:off x="102171" y="116632"/>
            <a:ext cx="8794359" cy="6622995"/>
            <a:chOff x="102171" y="116632"/>
            <a:chExt cx="8794359" cy="6622995"/>
          </a:xfrm>
        </p:grpSpPr>
        <p:sp>
          <p:nvSpPr>
            <p:cNvPr id="3" name="TextBox 2"/>
            <p:cNvSpPr txBox="1"/>
            <p:nvPr/>
          </p:nvSpPr>
          <p:spPr>
            <a:xfrm>
              <a:off x="2505311" y="116632"/>
              <a:ext cx="3989362" cy="461665"/>
            </a:xfrm>
            <a:prstGeom prst="rect">
              <a:avLst/>
            </a:prstGeom>
            <a:noFill/>
          </p:spPr>
          <p:txBody>
            <a:bodyPr wrap="none" rtlCol="0">
              <a:spAutoFit/>
            </a:bodyPr>
            <a:lstStyle/>
            <a:p>
              <a:r>
                <a:rPr lang="en-GB" sz="2400" u="sng" dirty="0"/>
                <a:t>Example of Negative Feedback</a:t>
              </a:r>
            </a:p>
          </p:txBody>
        </p:sp>
        <p:sp>
          <p:nvSpPr>
            <p:cNvPr id="4" name="Rectangle 3"/>
            <p:cNvSpPr/>
            <p:nvPr/>
          </p:nvSpPr>
          <p:spPr>
            <a:xfrm>
              <a:off x="179512" y="1050700"/>
              <a:ext cx="3384376" cy="369332"/>
            </a:xfrm>
            <a:prstGeom prst="rect">
              <a:avLst/>
            </a:prstGeom>
          </p:spPr>
          <p:txBody>
            <a:bodyPr wrap="square">
              <a:spAutoFit/>
            </a:bodyPr>
            <a:lstStyle/>
            <a:p>
              <a:r>
                <a:rPr lang="en-GB" dirty="0"/>
                <a:t>Start: Increased use of fossil fuels</a:t>
              </a:r>
            </a:p>
          </p:txBody>
        </p:sp>
        <p:sp>
          <p:nvSpPr>
            <p:cNvPr id="5" name="Rectangle 4"/>
            <p:cNvSpPr/>
            <p:nvPr/>
          </p:nvSpPr>
          <p:spPr>
            <a:xfrm>
              <a:off x="3573016" y="908720"/>
              <a:ext cx="2151112" cy="1200329"/>
            </a:xfrm>
            <a:prstGeom prst="rect">
              <a:avLst/>
            </a:prstGeom>
            <a:solidFill>
              <a:schemeClr val="accent5">
                <a:lumMod val="20000"/>
                <a:lumOff val="80000"/>
              </a:schemeClr>
            </a:solidFill>
          </p:spPr>
          <p:txBody>
            <a:bodyPr wrap="square">
              <a:spAutoFit/>
            </a:bodyPr>
            <a:lstStyle/>
            <a:p>
              <a:endParaRPr lang="en-GB" dirty="0"/>
            </a:p>
            <a:p>
              <a:endParaRPr lang="en-GB" dirty="0"/>
            </a:p>
            <a:p>
              <a:endParaRPr lang="en-GB" dirty="0"/>
            </a:p>
            <a:p>
              <a:endParaRPr lang="en-GB" dirty="0"/>
            </a:p>
          </p:txBody>
        </p:sp>
        <p:sp>
          <p:nvSpPr>
            <p:cNvPr id="10" name="Rectangle 9"/>
            <p:cNvSpPr/>
            <p:nvPr/>
          </p:nvSpPr>
          <p:spPr>
            <a:xfrm>
              <a:off x="102171" y="1693553"/>
              <a:ext cx="2655168" cy="1477328"/>
            </a:xfrm>
            <a:prstGeom prst="rect">
              <a:avLst/>
            </a:prstGeom>
            <a:solidFill>
              <a:schemeClr val="bg1"/>
            </a:solidFill>
            <a:ln w="28575">
              <a:solidFill>
                <a:schemeClr val="tx1"/>
              </a:solidFill>
            </a:ln>
          </p:spPr>
          <p:txBody>
            <a:bodyPr wrap="square">
              <a:spAutoFit/>
            </a:bodyPr>
            <a:lstStyle/>
            <a:p>
              <a:endParaRPr lang="en-GB" dirty="0"/>
            </a:p>
            <a:p>
              <a:endParaRPr lang="en-GB" dirty="0"/>
            </a:p>
            <a:p>
              <a:endParaRPr lang="en-GB" dirty="0"/>
            </a:p>
            <a:p>
              <a:endParaRPr lang="en-GB" dirty="0"/>
            </a:p>
            <a:p>
              <a:endParaRPr lang="en-GB" dirty="0"/>
            </a:p>
          </p:txBody>
        </p:sp>
        <p:cxnSp>
          <p:nvCxnSpPr>
            <p:cNvPr id="12" name="Straight Arrow Connector 11"/>
            <p:cNvCxnSpPr/>
            <p:nvPr/>
          </p:nvCxnSpPr>
          <p:spPr>
            <a:xfrm>
              <a:off x="467544" y="1556792"/>
              <a:ext cx="273630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2"/>
              <a:endCxn id="33" idx="0"/>
            </p:cNvCxnSpPr>
            <p:nvPr/>
          </p:nvCxnSpPr>
          <p:spPr>
            <a:xfrm>
              <a:off x="4648572" y="2109049"/>
              <a:ext cx="2921656" cy="151880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33" idx="1"/>
              <a:endCxn id="34" idx="3"/>
            </p:cNvCxnSpPr>
            <p:nvPr/>
          </p:nvCxnSpPr>
          <p:spPr>
            <a:xfrm flipH="1">
              <a:off x="2505311" y="4228019"/>
              <a:ext cx="3989361" cy="32066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34" idx="0"/>
              <a:endCxn id="5" idx="2"/>
            </p:cNvCxnSpPr>
            <p:nvPr/>
          </p:nvCxnSpPr>
          <p:spPr>
            <a:xfrm flipV="1">
              <a:off x="1429755" y="2109049"/>
              <a:ext cx="3218817" cy="1839467"/>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6494672" y="3627854"/>
              <a:ext cx="2151112" cy="1200329"/>
            </a:xfrm>
            <a:prstGeom prst="rect">
              <a:avLst/>
            </a:prstGeom>
            <a:solidFill>
              <a:schemeClr val="accent5">
                <a:lumMod val="20000"/>
                <a:lumOff val="80000"/>
              </a:schemeClr>
            </a:solidFill>
          </p:spPr>
          <p:txBody>
            <a:bodyPr wrap="square">
              <a:spAutoFit/>
            </a:bodyPr>
            <a:lstStyle/>
            <a:p>
              <a:endParaRPr lang="en-GB" dirty="0"/>
            </a:p>
            <a:p>
              <a:endParaRPr lang="en-GB" dirty="0"/>
            </a:p>
            <a:p>
              <a:endParaRPr lang="en-GB" dirty="0"/>
            </a:p>
            <a:p>
              <a:endParaRPr lang="en-GB" dirty="0"/>
            </a:p>
          </p:txBody>
        </p:sp>
        <p:sp>
          <p:nvSpPr>
            <p:cNvPr id="34" name="Rectangle 33"/>
            <p:cNvSpPr/>
            <p:nvPr/>
          </p:nvSpPr>
          <p:spPr>
            <a:xfrm>
              <a:off x="354199" y="3948516"/>
              <a:ext cx="2151112" cy="1200329"/>
            </a:xfrm>
            <a:prstGeom prst="rect">
              <a:avLst/>
            </a:prstGeom>
            <a:solidFill>
              <a:schemeClr val="accent5">
                <a:lumMod val="20000"/>
                <a:lumOff val="80000"/>
              </a:schemeClr>
            </a:solidFill>
          </p:spPr>
          <p:txBody>
            <a:bodyPr wrap="square">
              <a:spAutoFit/>
            </a:bodyPr>
            <a:lstStyle/>
            <a:p>
              <a:endParaRPr lang="en-GB" dirty="0"/>
            </a:p>
            <a:p>
              <a:endParaRPr lang="en-GB" dirty="0"/>
            </a:p>
            <a:p>
              <a:endParaRPr lang="en-GB" dirty="0"/>
            </a:p>
            <a:p>
              <a:endParaRPr lang="en-GB" dirty="0"/>
            </a:p>
          </p:txBody>
        </p:sp>
        <p:sp>
          <p:nvSpPr>
            <p:cNvPr id="42" name="Rectangle 41"/>
            <p:cNvSpPr/>
            <p:nvPr/>
          </p:nvSpPr>
          <p:spPr>
            <a:xfrm>
              <a:off x="3229080" y="4548681"/>
              <a:ext cx="2655168" cy="1477328"/>
            </a:xfrm>
            <a:prstGeom prst="rect">
              <a:avLst/>
            </a:prstGeom>
            <a:solidFill>
              <a:schemeClr val="bg1"/>
            </a:solidFill>
            <a:ln w="28575">
              <a:solidFill>
                <a:schemeClr val="tx1"/>
              </a:solidFill>
            </a:ln>
          </p:spPr>
          <p:txBody>
            <a:bodyPr wrap="square">
              <a:spAutoFit/>
            </a:bodyPr>
            <a:lstStyle/>
            <a:p>
              <a:endParaRPr lang="en-GB" dirty="0"/>
            </a:p>
            <a:p>
              <a:endParaRPr lang="en-GB" dirty="0"/>
            </a:p>
            <a:p>
              <a:endParaRPr lang="en-GB" dirty="0"/>
            </a:p>
            <a:p>
              <a:endParaRPr lang="en-GB" dirty="0"/>
            </a:p>
            <a:p>
              <a:endParaRPr lang="en-GB" dirty="0"/>
            </a:p>
          </p:txBody>
        </p:sp>
        <p:sp>
          <p:nvSpPr>
            <p:cNvPr id="47" name="Rectangle 46"/>
            <p:cNvSpPr/>
            <p:nvPr/>
          </p:nvSpPr>
          <p:spPr>
            <a:xfrm>
              <a:off x="6093296" y="1339648"/>
              <a:ext cx="2655168" cy="1477328"/>
            </a:xfrm>
            <a:prstGeom prst="rect">
              <a:avLst/>
            </a:prstGeom>
            <a:solidFill>
              <a:schemeClr val="bg1"/>
            </a:solidFill>
            <a:ln w="28575">
              <a:solidFill>
                <a:schemeClr val="tx1"/>
              </a:solidFill>
            </a:ln>
          </p:spPr>
          <p:txBody>
            <a:bodyPr wrap="square">
              <a:spAutoFit/>
            </a:bodyPr>
            <a:lstStyle/>
            <a:p>
              <a:endParaRPr lang="en-GB" dirty="0"/>
            </a:p>
            <a:p>
              <a:endParaRPr lang="en-GB" dirty="0"/>
            </a:p>
            <a:p>
              <a:endParaRPr lang="en-GB" dirty="0"/>
            </a:p>
            <a:p>
              <a:endParaRPr lang="en-GB" dirty="0"/>
            </a:p>
            <a:p>
              <a:endParaRPr lang="en-GB" dirty="0"/>
            </a:p>
          </p:txBody>
        </p:sp>
        <p:sp>
          <p:nvSpPr>
            <p:cNvPr id="16" name="Rectangle 15"/>
            <p:cNvSpPr/>
            <p:nvPr/>
          </p:nvSpPr>
          <p:spPr>
            <a:xfrm>
              <a:off x="107504" y="6093296"/>
              <a:ext cx="8789026" cy="646331"/>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n-GB" sz="1600" dirty="0">
                  <a:solidFill>
                    <a:srgbClr val="225CA8"/>
                  </a:solidFill>
                  <a:latin typeface="Bliss-Medium"/>
                </a:rPr>
                <a:t>negative feedback </a:t>
              </a:r>
              <a:r>
                <a:rPr lang="en-GB" dirty="0">
                  <a:solidFill>
                    <a:srgbClr val="373536"/>
                  </a:solidFill>
                  <a:latin typeface="BerkeleyStd-Book"/>
                </a:rPr>
                <a:t>where the effects of an action are cancelled out by its subsequent knock-on effects.</a:t>
              </a:r>
              <a:endParaRPr lang="en-GB" i="1" dirty="0"/>
            </a:p>
          </p:txBody>
        </p:sp>
      </p:grpSp>
    </p:spTree>
    <p:extLst>
      <p:ext uri="{BB962C8B-B14F-4D97-AF65-F5344CB8AC3E}">
        <p14:creationId xmlns:p14="http://schemas.microsoft.com/office/powerpoint/2010/main" val="819758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05311" y="116632"/>
            <a:ext cx="3989362" cy="461665"/>
          </a:xfrm>
          <a:prstGeom prst="rect">
            <a:avLst/>
          </a:prstGeom>
          <a:noFill/>
        </p:spPr>
        <p:txBody>
          <a:bodyPr wrap="none" rtlCol="0">
            <a:spAutoFit/>
          </a:bodyPr>
          <a:lstStyle/>
          <a:p>
            <a:r>
              <a:rPr lang="en-GB" sz="2400" u="sng" dirty="0"/>
              <a:t>Example of Negative Feedback</a:t>
            </a:r>
          </a:p>
        </p:txBody>
      </p:sp>
      <p:sp>
        <p:nvSpPr>
          <p:cNvPr id="4" name="Rectangle 3"/>
          <p:cNvSpPr/>
          <p:nvPr/>
        </p:nvSpPr>
        <p:spPr>
          <a:xfrm>
            <a:off x="179512" y="1050700"/>
            <a:ext cx="3384376" cy="369332"/>
          </a:xfrm>
          <a:prstGeom prst="rect">
            <a:avLst/>
          </a:prstGeom>
        </p:spPr>
        <p:txBody>
          <a:bodyPr wrap="square">
            <a:spAutoFit/>
          </a:bodyPr>
          <a:lstStyle/>
          <a:p>
            <a:r>
              <a:rPr lang="en-GB" dirty="0"/>
              <a:t>Start: Increased use of fossil fuels</a:t>
            </a:r>
          </a:p>
        </p:txBody>
      </p:sp>
      <p:sp>
        <p:nvSpPr>
          <p:cNvPr id="5" name="Rectangle 4"/>
          <p:cNvSpPr/>
          <p:nvPr/>
        </p:nvSpPr>
        <p:spPr>
          <a:xfrm>
            <a:off x="3573016" y="1044918"/>
            <a:ext cx="1853952" cy="646331"/>
          </a:xfrm>
          <a:prstGeom prst="rect">
            <a:avLst/>
          </a:prstGeom>
          <a:solidFill>
            <a:schemeClr val="accent5">
              <a:lumMod val="20000"/>
              <a:lumOff val="80000"/>
            </a:schemeClr>
          </a:solidFill>
        </p:spPr>
        <p:txBody>
          <a:bodyPr wrap="square">
            <a:spAutoFit/>
          </a:bodyPr>
          <a:lstStyle/>
          <a:p>
            <a:r>
              <a:rPr lang="en-GB" dirty="0"/>
              <a:t>Increase in</a:t>
            </a:r>
          </a:p>
          <a:p>
            <a:r>
              <a:rPr lang="en-GB" dirty="0"/>
              <a:t>atmospheric CO</a:t>
            </a:r>
            <a:r>
              <a:rPr lang="en-GB" baseline="-25000" dirty="0"/>
              <a:t>2</a:t>
            </a:r>
          </a:p>
        </p:txBody>
      </p:sp>
      <p:sp>
        <p:nvSpPr>
          <p:cNvPr id="6" name="Rectangle 5"/>
          <p:cNvSpPr/>
          <p:nvPr/>
        </p:nvSpPr>
        <p:spPr>
          <a:xfrm>
            <a:off x="6352000" y="2296843"/>
            <a:ext cx="1493912" cy="923330"/>
          </a:xfrm>
          <a:prstGeom prst="rect">
            <a:avLst/>
          </a:prstGeom>
        </p:spPr>
        <p:txBody>
          <a:bodyPr wrap="square">
            <a:spAutoFit/>
          </a:bodyPr>
          <a:lstStyle/>
          <a:p>
            <a:r>
              <a:rPr lang="en-GB" dirty="0"/>
              <a:t>(Global temperature</a:t>
            </a:r>
          </a:p>
          <a:p>
            <a:r>
              <a:rPr lang="en-GB" dirty="0"/>
              <a:t>Increase)</a:t>
            </a:r>
          </a:p>
        </p:txBody>
      </p:sp>
      <p:sp>
        <p:nvSpPr>
          <p:cNvPr id="7" name="Rectangle 6"/>
          <p:cNvSpPr/>
          <p:nvPr/>
        </p:nvSpPr>
        <p:spPr>
          <a:xfrm>
            <a:off x="5708492" y="4077072"/>
            <a:ext cx="1287016" cy="646331"/>
          </a:xfrm>
          <a:prstGeom prst="rect">
            <a:avLst/>
          </a:prstGeom>
          <a:solidFill>
            <a:schemeClr val="accent5">
              <a:lumMod val="20000"/>
              <a:lumOff val="80000"/>
            </a:schemeClr>
          </a:solidFill>
        </p:spPr>
        <p:txBody>
          <a:bodyPr wrap="square">
            <a:spAutoFit/>
          </a:bodyPr>
          <a:lstStyle/>
          <a:p>
            <a:r>
              <a:rPr lang="en-GB" dirty="0"/>
              <a:t>More plant</a:t>
            </a:r>
          </a:p>
          <a:p>
            <a:r>
              <a:rPr lang="en-GB" dirty="0"/>
              <a:t>growth</a:t>
            </a:r>
          </a:p>
        </p:txBody>
      </p:sp>
      <p:sp>
        <p:nvSpPr>
          <p:cNvPr id="8" name="Rectangle 7"/>
          <p:cNvSpPr/>
          <p:nvPr/>
        </p:nvSpPr>
        <p:spPr>
          <a:xfrm>
            <a:off x="3787428" y="4581128"/>
            <a:ext cx="1673765" cy="646331"/>
          </a:xfrm>
          <a:prstGeom prst="rect">
            <a:avLst/>
          </a:prstGeom>
        </p:spPr>
        <p:txBody>
          <a:bodyPr wrap="square">
            <a:spAutoFit/>
          </a:bodyPr>
          <a:lstStyle/>
          <a:p>
            <a:r>
              <a:rPr lang="en-GB" dirty="0"/>
              <a:t>(Increased take</a:t>
            </a:r>
          </a:p>
          <a:p>
            <a:r>
              <a:rPr lang="en-GB" dirty="0"/>
              <a:t>up of CO</a:t>
            </a:r>
            <a:r>
              <a:rPr lang="en-GB" baseline="-25000" dirty="0"/>
              <a:t>2</a:t>
            </a:r>
            <a:r>
              <a:rPr lang="en-GB" dirty="0"/>
              <a:t>)</a:t>
            </a:r>
          </a:p>
        </p:txBody>
      </p:sp>
      <p:sp>
        <p:nvSpPr>
          <p:cNvPr id="9" name="Rectangle 8"/>
          <p:cNvSpPr/>
          <p:nvPr/>
        </p:nvSpPr>
        <p:spPr>
          <a:xfrm>
            <a:off x="1578335" y="4071047"/>
            <a:ext cx="1853952" cy="646331"/>
          </a:xfrm>
          <a:prstGeom prst="rect">
            <a:avLst/>
          </a:prstGeom>
          <a:solidFill>
            <a:schemeClr val="accent5">
              <a:lumMod val="20000"/>
              <a:lumOff val="80000"/>
            </a:schemeClr>
          </a:solidFill>
        </p:spPr>
        <p:txBody>
          <a:bodyPr wrap="square">
            <a:spAutoFit/>
          </a:bodyPr>
          <a:lstStyle/>
          <a:p>
            <a:r>
              <a:rPr lang="en-GB" dirty="0"/>
              <a:t>Reduces</a:t>
            </a:r>
          </a:p>
          <a:p>
            <a:r>
              <a:rPr lang="en-GB" dirty="0"/>
              <a:t>atmospheric CO</a:t>
            </a:r>
            <a:r>
              <a:rPr lang="en-GB" baseline="-25000" dirty="0"/>
              <a:t>2</a:t>
            </a:r>
          </a:p>
        </p:txBody>
      </p:sp>
      <p:sp>
        <p:nvSpPr>
          <p:cNvPr id="10" name="Rectangle 9"/>
          <p:cNvSpPr/>
          <p:nvPr/>
        </p:nvSpPr>
        <p:spPr>
          <a:xfrm>
            <a:off x="764704" y="2158344"/>
            <a:ext cx="2213992" cy="1200329"/>
          </a:xfrm>
          <a:prstGeom prst="rect">
            <a:avLst/>
          </a:prstGeom>
        </p:spPr>
        <p:txBody>
          <a:bodyPr wrap="square">
            <a:spAutoFit/>
          </a:bodyPr>
          <a:lstStyle/>
          <a:p>
            <a:r>
              <a:rPr lang="en-GB" dirty="0"/>
              <a:t>(Reduced CO</a:t>
            </a:r>
            <a:r>
              <a:rPr lang="en-GB" baseline="-25000" dirty="0"/>
              <a:t>2</a:t>
            </a:r>
            <a:r>
              <a:rPr lang="en-GB" dirty="0"/>
              <a:t> has a</a:t>
            </a:r>
          </a:p>
          <a:p>
            <a:r>
              <a:rPr lang="en-GB" dirty="0"/>
              <a:t>‘dampening’ effect</a:t>
            </a:r>
          </a:p>
          <a:p>
            <a:r>
              <a:rPr lang="en-GB" dirty="0"/>
              <a:t>and reduces</a:t>
            </a:r>
          </a:p>
          <a:p>
            <a:r>
              <a:rPr lang="en-GB" dirty="0"/>
              <a:t>global temperatures)</a:t>
            </a:r>
          </a:p>
        </p:txBody>
      </p:sp>
      <p:cxnSp>
        <p:nvCxnSpPr>
          <p:cNvPr id="12" name="Straight Arrow Connector 11"/>
          <p:cNvCxnSpPr/>
          <p:nvPr/>
        </p:nvCxnSpPr>
        <p:spPr>
          <a:xfrm>
            <a:off x="467544" y="1556792"/>
            <a:ext cx="273630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7" idx="0"/>
          </p:cNvCxnSpPr>
          <p:nvPr/>
        </p:nvCxnSpPr>
        <p:spPr>
          <a:xfrm>
            <a:off x="4570389" y="1714275"/>
            <a:ext cx="1781611" cy="2362797"/>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7" idx="1"/>
            <a:endCxn id="9" idx="3"/>
          </p:cNvCxnSpPr>
          <p:nvPr/>
        </p:nvCxnSpPr>
        <p:spPr>
          <a:xfrm flipH="1" flipV="1">
            <a:off x="3432287" y="4394213"/>
            <a:ext cx="2276205" cy="602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5" idx="2"/>
          </p:cNvCxnSpPr>
          <p:nvPr/>
        </p:nvCxnSpPr>
        <p:spPr>
          <a:xfrm flipV="1">
            <a:off x="2505311" y="1691249"/>
            <a:ext cx="1994681" cy="2379797"/>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05479" y="5566493"/>
            <a:ext cx="8789026" cy="646331"/>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n-GB" sz="1600" dirty="0">
                <a:solidFill>
                  <a:srgbClr val="225CA8"/>
                </a:solidFill>
                <a:latin typeface="Bliss-Medium"/>
              </a:rPr>
              <a:t>Negative feedback </a:t>
            </a:r>
            <a:r>
              <a:rPr lang="en-GB" dirty="0">
                <a:solidFill>
                  <a:srgbClr val="373536"/>
                </a:solidFill>
                <a:latin typeface="BerkeleyStd-Book"/>
              </a:rPr>
              <a:t>where the effects of an action are cancelled out by its subsequent knock-on effects.</a:t>
            </a:r>
            <a:endParaRPr lang="en-GB" i="1" dirty="0"/>
          </a:p>
        </p:txBody>
      </p:sp>
    </p:spTree>
    <p:extLst>
      <p:ext uri="{BB962C8B-B14F-4D97-AF65-F5344CB8AC3E}">
        <p14:creationId xmlns:p14="http://schemas.microsoft.com/office/powerpoint/2010/main" val="3398256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up)">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ipe(right)">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wipe(down)">
                                      <p:cBhvr>
                                        <p:cTn id="4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7" grpId="0" animBg="1"/>
      <p:bldP spid="8" grpId="0"/>
      <p:bldP spid="9" grpId="0" animBg="1"/>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Discuss - Are the water and carbon cycles closed or open systems?</a:t>
            </a:r>
          </a:p>
        </p:txBody>
      </p:sp>
      <p:sp>
        <p:nvSpPr>
          <p:cNvPr id="3" name="Content Placeholder 2"/>
          <p:cNvSpPr>
            <a:spLocks noGrp="1"/>
          </p:cNvSpPr>
          <p:nvPr>
            <p:ph idx="1"/>
          </p:nvPr>
        </p:nvSpPr>
        <p:spPr/>
        <p:txBody>
          <a:bodyPr/>
          <a:lstStyle/>
          <a:p>
            <a:r>
              <a:rPr lang="en-GB" dirty="0"/>
              <a:t>Closed systems on a global scale</a:t>
            </a:r>
          </a:p>
          <a:p>
            <a:r>
              <a:rPr lang="en-GB" dirty="0"/>
              <a:t>Open sub-systems on a smaller scale (drainage basin or workings of a tropical rainforest)</a:t>
            </a:r>
          </a:p>
        </p:txBody>
      </p:sp>
      <p:pic>
        <p:nvPicPr>
          <p:cNvPr id="2054" name="Picture 6" descr="http://sisgeographyigcsewiki.wikispaces.com/file/view/Drainage_Basin_System.jpg/512579642/516x285/Drainage_Basin_Syst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0011" y="2918802"/>
            <a:ext cx="6489898" cy="3584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829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t>What is the concept of dynamic equilibrium in relation to the water cycle?</a:t>
            </a:r>
          </a:p>
        </p:txBody>
      </p:sp>
      <p:sp>
        <p:nvSpPr>
          <p:cNvPr id="3" name="Content Placeholder 2"/>
          <p:cNvSpPr>
            <a:spLocks noGrp="1"/>
          </p:cNvSpPr>
          <p:nvPr>
            <p:ph idx="1"/>
          </p:nvPr>
        </p:nvSpPr>
        <p:spPr>
          <a:xfrm>
            <a:off x="457200" y="1600200"/>
            <a:ext cx="8229600" cy="4997152"/>
          </a:xfrm>
        </p:spPr>
        <p:txBody>
          <a:bodyPr>
            <a:noAutofit/>
          </a:bodyPr>
          <a:lstStyle/>
          <a:p>
            <a:r>
              <a:rPr lang="en-GB" sz="2000" dirty="0"/>
              <a:t>Dynamic equilibrium refers to the tendency towards a natural state of balance within the hydrological cycle.  Balance between inputs and outputs so the stores stay the same.</a:t>
            </a:r>
          </a:p>
          <a:p>
            <a:r>
              <a:rPr lang="en-GB" sz="2000" dirty="0"/>
              <a:t>The water cycle is a closed system as no water enters or leaves the system; it is simply recycled around the system.</a:t>
            </a:r>
          </a:p>
          <a:p>
            <a:r>
              <a:rPr lang="en-GB" sz="2000" dirty="0"/>
              <a:t>The drainage basin element of the hydrological cycle is an open system where the inputs and outputs can change.</a:t>
            </a:r>
          </a:p>
          <a:p>
            <a:r>
              <a:rPr lang="en-GB" sz="2000" dirty="0"/>
              <a:t>The dynamic equilibrium is easily upset by extreme events such as storms or droughts.</a:t>
            </a:r>
          </a:p>
          <a:p>
            <a:r>
              <a:rPr lang="en-GB" sz="2000" dirty="0"/>
              <a:t>Human activity can also cause disruption to the dynamic equilibrium, e.g. by modifying the drainage basin. </a:t>
            </a:r>
          </a:p>
          <a:p>
            <a:r>
              <a:rPr lang="en-GB" sz="2000" dirty="0"/>
              <a:t>Such events and processes cause sudden changes in the state of the system and disrupt or interfere with dynamic equilibrium as is the case with flooding.</a:t>
            </a:r>
          </a:p>
        </p:txBody>
      </p:sp>
    </p:spTree>
    <p:extLst>
      <p:ext uri="{BB962C8B-B14F-4D97-AF65-F5344CB8AC3E}">
        <p14:creationId xmlns:p14="http://schemas.microsoft.com/office/powerpoint/2010/main" val="1971714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703FD-5190-4825-BC52-C71F04FC1E69}"/>
              </a:ext>
            </a:extLst>
          </p:cNvPr>
          <p:cNvSpPr>
            <a:spLocks noGrp="1"/>
          </p:cNvSpPr>
          <p:nvPr>
            <p:ph type="title"/>
          </p:nvPr>
        </p:nvSpPr>
        <p:spPr/>
        <p:txBody>
          <a:bodyPr/>
          <a:lstStyle/>
          <a:p>
            <a:r>
              <a:rPr lang="en-GB" dirty="0"/>
              <a:t>Review – what have you discovered today?</a:t>
            </a:r>
          </a:p>
        </p:txBody>
      </p:sp>
      <p:sp>
        <p:nvSpPr>
          <p:cNvPr id="3" name="Content Placeholder 2">
            <a:extLst>
              <a:ext uri="{FF2B5EF4-FFF2-40B4-BE49-F238E27FC236}">
                <a16:creationId xmlns:a16="http://schemas.microsoft.com/office/drawing/2014/main" id="{D6729509-A81F-49D4-8193-282C4D117E88}"/>
              </a:ext>
            </a:extLst>
          </p:cNvPr>
          <p:cNvSpPr>
            <a:spLocks noGrp="1"/>
          </p:cNvSpPr>
          <p:nvPr>
            <p:ph idx="1"/>
          </p:nvPr>
        </p:nvSpPr>
        <p:spPr/>
        <p:txBody>
          <a:bodyPr/>
          <a:lstStyle/>
          <a:p>
            <a:pPr lvl="0"/>
            <a:endParaRPr lang="en-GB" dirty="0"/>
          </a:p>
          <a:p>
            <a:pPr lvl="0"/>
            <a:endParaRPr lang="en-GB" dirty="0"/>
          </a:p>
          <a:p>
            <a:pPr lvl="0"/>
            <a:endParaRPr lang="en-GB" dirty="0"/>
          </a:p>
          <a:p>
            <a:pPr lvl="0"/>
            <a:endParaRPr lang="en-GB" dirty="0"/>
          </a:p>
          <a:p>
            <a:pPr marL="0" lvl="0" indent="0">
              <a:buNone/>
            </a:pPr>
            <a:r>
              <a:rPr lang="en-GB" b="1" u="sng" dirty="0">
                <a:solidFill>
                  <a:srgbClr val="7030A0"/>
                </a:solidFill>
              </a:rPr>
              <a:t>OTHER TRANSITION work this week:</a:t>
            </a:r>
          </a:p>
          <a:p>
            <a:pPr lvl="0"/>
            <a:r>
              <a:rPr lang="en-GB" dirty="0"/>
              <a:t>Reading work – page 5 to 6 – Water cycle processes</a:t>
            </a:r>
          </a:p>
          <a:p>
            <a:pPr lvl="0"/>
            <a:r>
              <a:rPr lang="en-GB" dirty="0"/>
              <a:t>Using theconversation.com exercise - </a:t>
            </a:r>
            <a:r>
              <a:rPr lang="en-GB" u="sng" dirty="0">
                <a:hlinkClick r:id="rId2"/>
              </a:rPr>
              <a:t>https://theconversation.com/water-underground-source-for-billions-could-take-more-than-a-century-to-respond-fully-to-climate-change-110551</a:t>
            </a:r>
            <a:endParaRPr lang="en-GB" dirty="0"/>
          </a:p>
        </p:txBody>
      </p:sp>
    </p:spTree>
    <p:extLst>
      <p:ext uri="{BB962C8B-B14F-4D97-AF65-F5344CB8AC3E}">
        <p14:creationId xmlns:p14="http://schemas.microsoft.com/office/powerpoint/2010/main" val="3432511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6BE28-A13A-4134-9184-79E5D06BFFA3}"/>
              </a:ext>
            </a:extLst>
          </p:cNvPr>
          <p:cNvSpPr>
            <a:spLocks noGrp="1"/>
          </p:cNvSpPr>
          <p:nvPr>
            <p:ph type="title"/>
          </p:nvPr>
        </p:nvSpPr>
        <p:spPr/>
        <p:txBody>
          <a:bodyPr/>
          <a:lstStyle/>
          <a:p>
            <a:r>
              <a:rPr lang="en-GB" dirty="0"/>
              <a:t>Dad joke</a:t>
            </a:r>
          </a:p>
        </p:txBody>
      </p:sp>
      <p:sp>
        <p:nvSpPr>
          <p:cNvPr id="3" name="Content Placeholder 2">
            <a:extLst>
              <a:ext uri="{FF2B5EF4-FFF2-40B4-BE49-F238E27FC236}">
                <a16:creationId xmlns:a16="http://schemas.microsoft.com/office/drawing/2014/main" id="{11C5992F-E523-4E9D-8FC8-38293C914EE6}"/>
              </a:ext>
            </a:extLst>
          </p:cNvPr>
          <p:cNvSpPr>
            <a:spLocks noGrp="1"/>
          </p:cNvSpPr>
          <p:nvPr>
            <p:ph idx="1"/>
          </p:nvPr>
        </p:nvSpPr>
        <p:spPr/>
        <p:txBody>
          <a:bodyPr/>
          <a:lstStyle/>
          <a:p>
            <a:r>
              <a:rPr lang="en-GB" dirty="0"/>
              <a:t>How do mountains see?</a:t>
            </a:r>
          </a:p>
        </p:txBody>
      </p:sp>
    </p:spTree>
    <p:extLst>
      <p:ext uri="{BB962C8B-B14F-4D97-AF65-F5344CB8AC3E}">
        <p14:creationId xmlns:p14="http://schemas.microsoft.com/office/powerpoint/2010/main" val="2788174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u="sng" dirty="0"/>
              <a:t>Water and Carbon cycles</a:t>
            </a:r>
          </a:p>
        </p:txBody>
      </p:sp>
      <p:sp>
        <p:nvSpPr>
          <p:cNvPr id="6" name="Text Placeholder 5"/>
          <p:cNvSpPr>
            <a:spLocks noGrp="1"/>
          </p:cNvSpPr>
          <p:nvPr>
            <p:ph type="body" idx="1"/>
          </p:nvPr>
        </p:nvSpPr>
        <p:spPr/>
        <p:txBody>
          <a:bodyPr/>
          <a:lstStyle/>
          <a:p>
            <a:r>
              <a:rPr lang="en-GB" dirty="0"/>
              <a:t>Objectives</a:t>
            </a:r>
          </a:p>
        </p:txBody>
      </p:sp>
      <p:sp>
        <p:nvSpPr>
          <p:cNvPr id="3" name="Content Placeholder 2"/>
          <p:cNvSpPr>
            <a:spLocks noGrp="1"/>
          </p:cNvSpPr>
          <p:nvPr>
            <p:ph sz="half" idx="2"/>
          </p:nvPr>
        </p:nvSpPr>
        <p:spPr/>
        <p:txBody>
          <a:bodyPr/>
          <a:lstStyle/>
          <a:p>
            <a:r>
              <a:rPr lang="en-GB" dirty="0"/>
              <a:t>To know what open and closed systems are</a:t>
            </a:r>
          </a:p>
          <a:p>
            <a:r>
              <a:rPr lang="en-GB" dirty="0"/>
              <a:t>To be able to APPLY open and closed systems to the water and carbon cycle</a:t>
            </a:r>
          </a:p>
          <a:p>
            <a:r>
              <a:rPr lang="en-GB" dirty="0"/>
              <a:t>To understand how positive and negative feedback loops work</a:t>
            </a:r>
          </a:p>
          <a:p>
            <a:endParaRPr lang="en-GB" dirty="0"/>
          </a:p>
        </p:txBody>
      </p:sp>
      <p:sp>
        <p:nvSpPr>
          <p:cNvPr id="8" name="Text Placeholder 7"/>
          <p:cNvSpPr>
            <a:spLocks noGrp="1"/>
          </p:cNvSpPr>
          <p:nvPr>
            <p:ph type="body" sz="quarter" idx="3"/>
          </p:nvPr>
        </p:nvSpPr>
        <p:spPr/>
        <p:txBody>
          <a:bodyPr/>
          <a:lstStyle/>
          <a:p>
            <a:r>
              <a:rPr lang="en-GB" dirty="0"/>
              <a:t>Outcomes</a:t>
            </a:r>
          </a:p>
        </p:txBody>
      </p:sp>
      <p:sp>
        <p:nvSpPr>
          <p:cNvPr id="9" name="Content Placeholder 8"/>
          <p:cNvSpPr>
            <a:spLocks noGrp="1"/>
          </p:cNvSpPr>
          <p:nvPr>
            <p:ph sz="quarter" idx="4"/>
          </p:nvPr>
        </p:nvSpPr>
        <p:spPr/>
        <p:txBody>
          <a:bodyPr/>
          <a:lstStyle/>
          <a:p>
            <a:r>
              <a:rPr lang="en-GB" dirty="0"/>
              <a:t>2 diagrams showing what closed and opens systems are</a:t>
            </a:r>
          </a:p>
          <a:p>
            <a:r>
              <a:rPr lang="en-GB" dirty="0"/>
              <a:t>Completed mix and match definitions of key systems terms</a:t>
            </a:r>
          </a:p>
          <a:p>
            <a:r>
              <a:rPr lang="en-GB" dirty="0"/>
              <a:t>2 completed feedback loops – one positive and one negative</a:t>
            </a:r>
          </a:p>
        </p:txBody>
      </p:sp>
    </p:spTree>
    <p:extLst>
      <p:ext uri="{BB962C8B-B14F-4D97-AF65-F5344CB8AC3E}">
        <p14:creationId xmlns:p14="http://schemas.microsoft.com/office/powerpoint/2010/main" val="4021240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Mind map- Why are water and carbon important to us?</a:t>
            </a:r>
          </a:p>
        </p:txBody>
      </p:sp>
      <p:sp>
        <p:nvSpPr>
          <p:cNvPr id="4" name="TextBox 3"/>
          <p:cNvSpPr txBox="1"/>
          <p:nvPr/>
        </p:nvSpPr>
        <p:spPr>
          <a:xfrm>
            <a:off x="683568" y="2132856"/>
            <a:ext cx="1584176" cy="584775"/>
          </a:xfrm>
          <a:prstGeom prst="rect">
            <a:avLst/>
          </a:prstGeom>
          <a:solidFill>
            <a:schemeClr val="accent1">
              <a:lumMod val="60000"/>
              <a:lumOff val="40000"/>
            </a:schemeClr>
          </a:solidFill>
        </p:spPr>
        <p:txBody>
          <a:bodyPr wrap="square" rtlCol="0">
            <a:spAutoFit/>
          </a:bodyPr>
          <a:lstStyle/>
          <a:p>
            <a:pPr algn="ctr"/>
            <a:r>
              <a:rPr lang="en-GB" sz="3200" dirty="0"/>
              <a:t>Health</a:t>
            </a:r>
          </a:p>
        </p:txBody>
      </p:sp>
      <p:sp>
        <p:nvSpPr>
          <p:cNvPr id="5" name="TextBox 4"/>
          <p:cNvSpPr txBox="1"/>
          <p:nvPr/>
        </p:nvSpPr>
        <p:spPr>
          <a:xfrm>
            <a:off x="3284240" y="2673330"/>
            <a:ext cx="2079848" cy="584775"/>
          </a:xfrm>
          <a:prstGeom prst="rect">
            <a:avLst/>
          </a:prstGeom>
          <a:solidFill>
            <a:schemeClr val="accent1">
              <a:lumMod val="60000"/>
              <a:lumOff val="40000"/>
            </a:schemeClr>
          </a:solidFill>
        </p:spPr>
        <p:txBody>
          <a:bodyPr wrap="square" rtlCol="0">
            <a:spAutoFit/>
          </a:bodyPr>
          <a:lstStyle/>
          <a:p>
            <a:pPr algn="ctr"/>
            <a:r>
              <a:rPr lang="en-GB" sz="3200" dirty="0"/>
              <a:t>Prosperity</a:t>
            </a:r>
          </a:p>
        </p:txBody>
      </p:sp>
      <p:sp>
        <p:nvSpPr>
          <p:cNvPr id="6" name="TextBox 5"/>
          <p:cNvSpPr txBox="1"/>
          <p:nvPr/>
        </p:nvSpPr>
        <p:spPr>
          <a:xfrm>
            <a:off x="971600" y="3259972"/>
            <a:ext cx="1630141" cy="1077218"/>
          </a:xfrm>
          <a:prstGeom prst="rect">
            <a:avLst/>
          </a:prstGeom>
          <a:solidFill>
            <a:schemeClr val="accent1">
              <a:lumMod val="60000"/>
              <a:lumOff val="40000"/>
            </a:schemeClr>
          </a:solidFill>
        </p:spPr>
        <p:txBody>
          <a:bodyPr wrap="square" rtlCol="0">
            <a:spAutoFit/>
          </a:bodyPr>
          <a:lstStyle/>
          <a:p>
            <a:pPr algn="ctr"/>
            <a:r>
              <a:rPr lang="en-GB" sz="3200" dirty="0"/>
              <a:t>Life on earth</a:t>
            </a:r>
          </a:p>
        </p:txBody>
      </p:sp>
      <p:sp>
        <p:nvSpPr>
          <p:cNvPr id="7" name="TextBox 6"/>
          <p:cNvSpPr txBox="1"/>
          <p:nvPr/>
        </p:nvSpPr>
        <p:spPr>
          <a:xfrm>
            <a:off x="3284240" y="4221409"/>
            <a:ext cx="1584176" cy="584775"/>
          </a:xfrm>
          <a:prstGeom prst="rect">
            <a:avLst/>
          </a:prstGeom>
          <a:solidFill>
            <a:schemeClr val="accent1">
              <a:lumMod val="60000"/>
              <a:lumOff val="40000"/>
            </a:schemeClr>
          </a:solidFill>
        </p:spPr>
        <p:txBody>
          <a:bodyPr wrap="square" rtlCol="0">
            <a:spAutoFit/>
          </a:bodyPr>
          <a:lstStyle/>
          <a:p>
            <a:pPr algn="ctr"/>
            <a:r>
              <a:rPr lang="en-GB" sz="3200" dirty="0"/>
              <a:t>Climate</a:t>
            </a:r>
          </a:p>
        </p:txBody>
      </p:sp>
      <p:sp>
        <p:nvSpPr>
          <p:cNvPr id="8" name="TextBox 7"/>
          <p:cNvSpPr txBox="1"/>
          <p:nvPr/>
        </p:nvSpPr>
        <p:spPr>
          <a:xfrm>
            <a:off x="480240" y="5098574"/>
            <a:ext cx="1584176" cy="1077218"/>
          </a:xfrm>
          <a:prstGeom prst="rect">
            <a:avLst/>
          </a:prstGeom>
          <a:solidFill>
            <a:schemeClr val="accent1">
              <a:lumMod val="60000"/>
              <a:lumOff val="40000"/>
            </a:schemeClr>
          </a:solidFill>
        </p:spPr>
        <p:txBody>
          <a:bodyPr wrap="square" rtlCol="0">
            <a:spAutoFit/>
          </a:bodyPr>
          <a:lstStyle/>
          <a:p>
            <a:pPr algn="ctr"/>
            <a:r>
              <a:rPr lang="en-GB" sz="3200" dirty="0"/>
              <a:t>Global system</a:t>
            </a:r>
          </a:p>
        </p:txBody>
      </p:sp>
      <p:sp>
        <p:nvSpPr>
          <p:cNvPr id="9" name="TextBox 8"/>
          <p:cNvSpPr txBox="1"/>
          <p:nvPr/>
        </p:nvSpPr>
        <p:spPr>
          <a:xfrm>
            <a:off x="6588224" y="1577629"/>
            <a:ext cx="1728192" cy="1569660"/>
          </a:xfrm>
          <a:prstGeom prst="rect">
            <a:avLst/>
          </a:prstGeom>
          <a:solidFill>
            <a:schemeClr val="bg1">
              <a:lumMod val="75000"/>
            </a:schemeClr>
          </a:solidFill>
        </p:spPr>
        <p:txBody>
          <a:bodyPr wrap="square" rtlCol="0">
            <a:spAutoFit/>
          </a:bodyPr>
          <a:lstStyle/>
          <a:p>
            <a:pPr algn="ctr"/>
            <a:r>
              <a:rPr lang="en-GB" sz="3200" dirty="0"/>
              <a:t>In all forms of life</a:t>
            </a:r>
          </a:p>
        </p:txBody>
      </p:sp>
      <p:sp>
        <p:nvSpPr>
          <p:cNvPr id="10" name="TextBox 9"/>
          <p:cNvSpPr txBox="1"/>
          <p:nvPr/>
        </p:nvSpPr>
        <p:spPr>
          <a:xfrm>
            <a:off x="6074016" y="4865173"/>
            <a:ext cx="1728192" cy="1569660"/>
          </a:xfrm>
          <a:prstGeom prst="rect">
            <a:avLst/>
          </a:prstGeom>
          <a:solidFill>
            <a:schemeClr val="bg1">
              <a:lumMod val="75000"/>
            </a:schemeClr>
          </a:solidFill>
        </p:spPr>
        <p:txBody>
          <a:bodyPr wrap="square" rtlCol="0">
            <a:spAutoFit/>
          </a:bodyPr>
          <a:lstStyle/>
          <a:p>
            <a:pPr algn="ctr"/>
            <a:r>
              <a:rPr lang="en-GB" sz="3200" dirty="0"/>
              <a:t>In physical features</a:t>
            </a:r>
          </a:p>
        </p:txBody>
      </p:sp>
      <p:sp>
        <p:nvSpPr>
          <p:cNvPr id="11" name="TextBox 10"/>
          <p:cNvSpPr txBox="1"/>
          <p:nvPr/>
        </p:nvSpPr>
        <p:spPr>
          <a:xfrm>
            <a:off x="6074016" y="3633848"/>
            <a:ext cx="1728192" cy="584775"/>
          </a:xfrm>
          <a:prstGeom prst="rect">
            <a:avLst/>
          </a:prstGeom>
          <a:solidFill>
            <a:schemeClr val="bg1">
              <a:lumMod val="75000"/>
            </a:schemeClr>
          </a:solidFill>
        </p:spPr>
        <p:txBody>
          <a:bodyPr wrap="square" rtlCol="0">
            <a:spAutoFit/>
          </a:bodyPr>
          <a:lstStyle/>
          <a:p>
            <a:pPr algn="ctr"/>
            <a:r>
              <a:rPr lang="en-GB" sz="3200" dirty="0"/>
              <a:t>Climate</a:t>
            </a:r>
          </a:p>
        </p:txBody>
      </p:sp>
      <p:sp>
        <p:nvSpPr>
          <p:cNvPr id="13" name="TextBox 12"/>
          <p:cNvSpPr txBox="1"/>
          <p:nvPr/>
        </p:nvSpPr>
        <p:spPr>
          <a:xfrm>
            <a:off x="2305020" y="5230879"/>
            <a:ext cx="3528392" cy="1077218"/>
          </a:xfrm>
          <a:prstGeom prst="rect">
            <a:avLst/>
          </a:prstGeom>
          <a:solidFill>
            <a:srgbClr val="FFFF00"/>
          </a:solidFill>
        </p:spPr>
        <p:txBody>
          <a:bodyPr wrap="square" rtlCol="0">
            <a:spAutoFit/>
          </a:bodyPr>
          <a:lstStyle/>
          <a:p>
            <a:pPr algn="ctr"/>
            <a:r>
              <a:rPr lang="en-GB" sz="3200" dirty="0"/>
              <a:t>They are both systems</a:t>
            </a:r>
          </a:p>
        </p:txBody>
      </p:sp>
    </p:spTree>
    <p:extLst>
      <p:ext uri="{BB962C8B-B14F-4D97-AF65-F5344CB8AC3E}">
        <p14:creationId xmlns:p14="http://schemas.microsoft.com/office/powerpoint/2010/main" val="650603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circle(in)">
                                      <p:cBhvr>
                                        <p:cTn id="26" dur="20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down)">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45"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2000"/>
                                        <p:tgtEl>
                                          <p:spTgt spid="11"/>
                                        </p:tgtEl>
                                      </p:cBhvr>
                                    </p:animEffect>
                                    <p:anim calcmode="lin" valueType="num">
                                      <p:cBhvr>
                                        <p:cTn id="37" dur="2000" fill="hold"/>
                                        <p:tgtEl>
                                          <p:spTgt spid="11"/>
                                        </p:tgtEl>
                                        <p:attrNameLst>
                                          <p:attrName>ppt_w</p:attrName>
                                        </p:attrNameLst>
                                      </p:cBhvr>
                                      <p:tavLst>
                                        <p:tav tm="0" fmla="#ppt_w*sin(2.5*pi*$)">
                                          <p:val>
                                            <p:fltVal val="0"/>
                                          </p:val>
                                        </p:tav>
                                        <p:tav tm="100000">
                                          <p:val>
                                            <p:fltVal val="1"/>
                                          </p:val>
                                        </p:tav>
                                      </p:tavLst>
                                    </p:anim>
                                    <p:anim calcmode="lin" valueType="num">
                                      <p:cBhvr>
                                        <p:cTn id="38" dur="20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6"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580">
                                          <p:stCondLst>
                                            <p:cond delay="0"/>
                                          </p:stCondLst>
                                        </p:cTn>
                                        <p:tgtEl>
                                          <p:spTgt spid="13"/>
                                        </p:tgtEl>
                                      </p:cBhvr>
                                    </p:animEffect>
                                    <p:anim calcmode="lin" valueType="num">
                                      <p:cBhvr>
                                        <p:cTn id="4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53" dur="26">
                                          <p:stCondLst>
                                            <p:cond delay="650"/>
                                          </p:stCondLst>
                                        </p:cTn>
                                        <p:tgtEl>
                                          <p:spTgt spid="13"/>
                                        </p:tgtEl>
                                      </p:cBhvr>
                                      <p:to x="100000" y="60000"/>
                                    </p:animScale>
                                    <p:animScale>
                                      <p:cBhvr>
                                        <p:cTn id="54" dur="166" decel="50000">
                                          <p:stCondLst>
                                            <p:cond delay="676"/>
                                          </p:stCondLst>
                                        </p:cTn>
                                        <p:tgtEl>
                                          <p:spTgt spid="13"/>
                                        </p:tgtEl>
                                      </p:cBhvr>
                                      <p:to x="100000" y="100000"/>
                                    </p:animScale>
                                    <p:animScale>
                                      <p:cBhvr>
                                        <p:cTn id="55" dur="26">
                                          <p:stCondLst>
                                            <p:cond delay="1312"/>
                                          </p:stCondLst>
                                        </p:cTn>
                                        <p:tgtEl>
                                          <p:spTgt spid="13"/>
                                        </p:tgtEl>
                                      </p:cBhvr>
                                      <p:to x="100000" y="80000"/>
                                    </p:animScale>
                                    <p:animScale>
                                      <p:cBhvr>
                                        <p:cTn id="56" dur="166" decel="50000">
                                          <p:stCondLst>
                                            <p:cond delay="1338"/>
                                          </p:stCondLst>
                                        </p:cTn>
                                        <p:tgtEl>
                                          <p:spTgt spid="13"/>
                                        </p:tgtEl>
                                      </p:cBhvr>
                                      <p:to x="100000" y="100000"/>
                                    </p:animScale>
                                    <p:animScale>
                                      <p:cBhvr>
                                        <p:cTn id="57" dur="26">
                                          <p:stCondLst>
                                            <p:cond delay="1642"/>
                                          </p:stCondLst>
                                        </p:cTn>
                                        <p:tgtEl>
                                          <p:spTgt spid="13"/>
                                        </p:tgtEl>
                                      </p:cBhvr>
                                      <p:to x="100000" y="90000"/>
                                    </p:animScale>
                                    <p:animScale>
                                      <p:cBhvr>
                                        <p:cTn id="58" dur="166" decel="50000">
                                          <p:stCondLst>
                                            <p:cond delay="1668"/>
                                          </p:stCondLst>
                                        </p:cTn>
                                        <p:tgtEl>
                                          <p:spTgt spid="13"/>
                                        </p:tgtEl>
                                      </p:cBhvr>
                                      <p:to x="100000" y="100000"/>
                                    </p:animScale>
                                    <p:animScale>
                                      <p:cBhvr>
                                        <p:cTn id="59" dur="26">
                                          <p:stCondLst>
                                            <p:cond delay="1808"/>
                                          </p:stCondLst>
                                        </p:cTn>
                                        <p:tgtEl>
                                          <p:spTgt spid="13"/>
                                        </p:tgtEl>
                                      </p:cBhvr>
                                      <p:to x="100000" y="95000"/>
                                    </p:animScale>
                                    <p:animScale>
                                      <p:cBhvr>
                                        <p:cTn id="60"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1"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Systems in Geography</a:t>
            </a:r>
          </a:p>
        </p:txBody>
      </p:sp>
      <p:sp>
        <p:nvSpPr>
          <p:cNvPr id="8" name="Content Placeholder 7"/>
          <p:cNvSpPr>
            <a:spLocks noGrp="1"/>
          </p:cNvSpPr>
          <p:nvPr>
            <p:ph idx="1"/>
          </p:nvPr>
        </p:nvSpPr>
        <p:spPr/>
        <p:txBody>
          <a:bodyPr/>
          <a:lstStyle/>
          <a:p>
            <a:pPr marL="0" indent="0">
              <a:buNone/>
            </a:pPr>
            <a:r>
              <a:rPr lang="en-GB" dirty="0"/>
              <a:t>COPY - A </a:t>
            </a:r>
            <a:r>
              <a:rPr lang="en-GB" b="1" dirty="0">
                <a:solidFill>
                  <a:srgbClr val="00B0F0"/>
                </a:solidFill>
              </a:rPr>
              <a:t>system</a:t>
            </a:r>
            <a:r>
              <a:rPr lang="en-GB" dirty="0"/>
              <a:t> can be defined as any set of </a:t>
            </a:r>
            <a:r>
              <a:rPr lang="en-GB" b="1" dirty="0">
                <a:solidFill>
                  <a:srgbClr val="00B0F0"/>
                </a:solidFill>
              </a:rPr>
              <a:t>interrelated components </a:t>
            </a:r>
            <a:r>
              <a:rPr lang="en-GB" dirty="0"/>
              <a:t>or objects which are connected together to form a working unit or </a:t>
            </a:r>
            <a:r>
              <a:rPr lang="en-GB" b="1" dirty="0">
                <a:solidFill>
                  <a:srgbClr val="00B0F0"/>
                </a:solidFill>
              </a:rPr>
              <a:t>uniﬁed whole</a:t>
            </a:r>
            <a:r>
              <a:rPr lang="en-GB" dirty="0"/>
              <a:t>. In geography it is usual to recognise two general types of systems: </a:t>
            </a:r>
            <a:r>
              <a:rPr lang="en-GB" b="1" dirty="0">
                <a:solidFill>
                  <a:schemeClr val="accent2">
                    <a:lumMod val="75000"/>
                  </a:schemeClr>
                </a:solidFill>
              </a:rPr>
              <a:t>closed</a:t>
            </a:r>
            <a:r>
              <a:rPr lang="en-GB" dirty="0"/>
              <a:t> and </a:t>
            </a:r>
            <a:r>
              <a:rPr lang="en-GB" b="1" dirty="0">
                <a:solidFill>
                  <a:schemeClr val="accent6">
                    <a:lumMod val="75000"/>
                  </a:schemeClr>
                </a:solidFill>
              </a:rPr>
              <a:t>open</a:t>
            </a:r>
            <a:r>
              <a:rPr lang="en-GB" dirty="0"/>
              <a:t>.  They tend to have inputs, processes and stores and outputs.</a:t>
            </a:r>
          </a:p>
          <a:p>
            <a:pPr marL="0" indent="0">
              <a:buNone/>
            </a:pPr>
            <a:endParaRPr lang="en-GB" dirty="0"/>
          </a:p>
          <a:p>
            <a:pPr marL="0" indent="0">
              <a:buNone/>
            </a:pPr>
            <a:endParaRPr lang="en-GB" dirty="0"/>
          </a:p>
          <a:p>
            <a:pPr marL="0" indent="0">
              <a:buNone/>
            </a:pPr>
            <a:r>
              <a:rPr lang="en-GB" dirty="0"/>
              <a:t>Can you think of any systems?  Make a list then explain how they are a system</a:t>
            </a:r>
            <a:br>
              <a:rPr lang="en-GB" dirty="0"/>
            </a:br>
            <a:endParaRPr lang="en-GB" dirty="0"/>
          </a:p>
        </p:txBody>
      </p:sp>
    </p:spTree>
    <p:extLst>
      <p:ext uri="{BB962C8B-B14F-4D97-AF65-F5344CB8AC3E}">
        <p14:creationId xmlns:p14="http://schemas.microsoft.com/office/powerpoint/2010/main" val="3698759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animEffect transition="in" filter="fade">
                                      <p:cBhvr>
                                        <p:cTn id="7" dur="1000"/>
                                        <p:tgtEl>
                                          <p:spTgt spid="8">
                                            <p:txEl>
                                              <p:pRg st="3" end="3"/>
                                            </p:txEl>
                                          </p:spTgt>
                                        </p:tgtEl>
                                      </p:cBhvr>
                                    </p:animEffect>
                                    <p:anim calcmode="lin" valueType="num">
                                      <p:cBhvr>
                                        <p:cTn id="8"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13017" y="799198"/>
            <a:ext cx="2822711" cy="32050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Arrow Connector 10"/>
          <p:cNvCxnSpPr/>
          <p:nvPr/>
        </p:nvCxnSpPr>
        <p:spPr>
          <a:xfrm>
            <a:off x="288797" y="1049952"/>
            <a:ext cx="1048440" cy="0"/>
          </a:xfrm>
          <a:prstGeom prst="straightConnector1">
            <a:avLst/>
          </a:prstGeom>
          <a:ln w="38100">
            <a:solidFill>
              <a:schemeClr val="accent2">
                <a:lumMod val="7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115097" y="1164010"/>
            <a:ext cx="1191109" cy="6626"/>
          </a:xfrm>
          <a:prstGeom prst="straightConnector1">
            <a:avLst/>
          </a:prstGeom>
          <a:ln w="38100">
            <a:solidFill>
              <a:schemeClr val="accent2">
                <a:lumMod val="7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6318" y="1042250"/>
            <a:ext cx="969178" cy="369332"/>
          </a:xfrm>
          <a:prstGeom prst="rect">
            <a:avLst/>
          </a:prstGeom>
          <a:noFill/>
        </p:spPr>
        <p:txBody>
          <a:bodyPr wrap="square" rtlCol="0">
            <a:spAutoFit/>
          </a:bodyPr>
          <a:lstStyle/>
          <a:p>
            <a:r>
              <a:rPr lang="en-GB" dirty="0"/>
              <a:t>Energy</a:t>
            </a:r>
          </a:p>
        </p:txBody>
      </p:sp>
      <p:sp>
        <p:nvSpPr>
          <p:cNvPr id="15" name="TextBox 14"/>
          <p:cNvSpPr txBox="1"/>
          <p:nvPr/>
        </p:nvSpPr>
        <p:spPr>
          <a:xfrm>
            <a:off x="3558216" y="796783"/>
            <a:ext cx="1064727" cy="369332"/>
          </a:xfrm>
          <a:prstGeom prst="rect">
            <a:avLst/>
          </a:prstGeom>
          <a:noFill/>
        </p:spPr>
        <p:txBody>
          <a:bodyPr wrap="square" rtlCol="0">
            <a:spAutoFit/>
          </a:bodyPr>
          <a:lstStyle/>
          <a:p>
            <a:r>
              <a:rPr lang="en-GB" dirty="0"/>
              <a:t>Energy</a:t>
            </a:r>
          </a:p>
        </p:txBody>
      </p:sp>
      <p:grpSp>
        <p:nvGrpSpPr>
          <p:cNvPr id="18" name="Group 17"/>
          <p:cNvGrpSpPr/>
          <p:nvPr/>
        </p:nvGrpSpPr>
        <p:grpSpPr>
          <a:xfrm>
            <a:off x="1141145" y="1042250"/>
            <a:ext cx="2177863" cy="2671389"/>
            <a:chOff x="2550215" y="2324795"/>
            <a:chExt cx="2177863" cy="2412857"/>
          </a:xfrm>
        </p:grpSpPr>
        <p:sp>
          <p:nvSpPr>
            <p:cNvPr id="5" name="Curved Up Arrow 4"/>
            <p:cNvSpPr/>
            <p:nvPr/>
          </p:nvSpPr>
          <p:spPr>
            <a:xfrm flipV="1">
              <a:off x="2683773" y="2324795"/>
              <a:ext cx="2044305" cy="117177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 name="Curved Down Arrow 5"/>
            <p:cNvSpPr/>
            <p:nvPr/>
          </p:nvSpPr>
          <p:spPr>
            <a:xfrm flipH="1" flipV="1">
              <a:off x="2550215" y="3531704"/>
              <a:ext cx="2074794" cy="120594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13" name="TextBox 12"/>
          <p:cNvSpPr txBox="1"/>
          <p:nvPr/>
        </p:nvSpPr>
        <p:spPr>
          <a:xfrm>
            <a:off x="1262135" y="2228516"/>
            <a:ext cx="1924473" cy="307777"/>
          </a:xfrm>
          <a:prstGeom prst="rect">
            <a:avLst/>
          </a:prstGeom>
          <a:noFill/>
        </p:spPr>
        <p:txBody>
          <a:bodyPr wrap="square" rtlCol="0">
            <a:spAutoFit/>
          </a:bodyPr>
          <a:lstStyle/>
          <a:p>
            <a:pPr algn="ctr"/>
            <a:r>
              <a:rPr lang="en-GB" sz="1400" dirty="0"/>
              <a:t>Stores &amp; processes</a:t>
            </a:r>
          </a:p>
        </p:txBody>
      </p:sp>
      <p:sp>
        <p:nvSpPr>
          <p:cNvPr id="21" name="Rectangle 20"/>
          <p:cNvSpPr/>
          <p:nvPr/>
        </p:nvSpPr>
        <p:spPr>
          <a:xfrm>
            <a:off x="5417570" y="799198"/>
            <a:ext cx="2822711" cy="32050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Straight Arrow Connector 21"/>
          <p:cNvCxnSpPr/>
          <p:nvPr/>
        </p:nvCxnSpPr>
        <p:spPr>
          <a:xfrm>
            <a:off x="4893350" y="1049952"/>
            <a:ext cx="1048440" cy="0"/>
          </a:xfrm>
          <a:prstGeom prst="straightConnector1">
            <a:avLst/>
          </a:prstGeom>
          <a:ln w="38100">
            <a:solidFill>
              <a:schemeClr val="accent2">
                <a:lumMod val="7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7719650" y="1164010"/>
            <a:ext cx="1191109" cy="6626"/>
          </a:xfrm>
          <a:prstGeom prst="straightConnector1">
            <a:avLst/>
          </a:prstGeom>
          <a:ln w="38100">
            <a:solidFill>
              <a:schemeClr val="accent2">
                <a:lumMod val="7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670871" y="1042250"/>
            <a:ext cx="969178" cy="369332"/>
          </a:xfrm>
          <a:prstGeom prst="rect">
            <a:avLst/>
          </a:prstGeom>
          <a:noFill/>
        </p:spPr>
        <p:txBody>
          <a:bodyPr wrap="square" rtlCol="0">
            <a:spAutoFit/>
          </a:bodyPr>
          <a:lstStyle/>
          <a:p>
            <a:r>
              <a:rPr lang="en-GB" dirty="0"/>
              <a:t>Energy</a:t>
            </a:r>
          </a:p>
        </p:txBody>
      </p:sp>
      <p:sp>
        <p:nvSpPr>
          <p:cNvPr id="25" name="TextBox 24"/>
          <p:cNvSpPr txBox="1"/>
          <p:nvPr/>
        </p:nvSpPr>
        <p:spPr>
          <a:xfrm>
            <a:off x="8162769" y="796783"/>
            <a:ext cx="1064727" cy="369332"/>
          </a:xfrm>
          <a:prstGeom prst="rect">
            <a:avLst/>
          </a:prstGeom>
          <a:noFill/>
        </p:spPr>
        <p:txBody>
          <a:bodyPr wrap="square" rtlCol="0">
            <a:spAutoFit/>
          </a:bodyPr>
          <a:lstStyle/>
          <a:p>
            <a:r>
              <a:rPr lang="en-GB" dirty="0"/>
              <a:t>Energy</a:t>
            </a:r>
          </a:p>
        </p:txBody>
      </p:sp>
      <p:grpSp>
        <p:nvGrpSpPr>
          <p:cNvPr id="26" name="Group 25"/>
          <p:cNvGrpSpPr/>
          <p:nvPr/>
        </p:nvGrpSpPr>
        <p:grpSpPr>
          <a:xfrm>
            <a:off x="5745698" y="1042250"/>
            <a:ext cx="2177863" cy="2671389"/>
            <a:chOff x="2550215" y="2324795"/>
            <a:chExt cx="2177863" cy="2412857"/>
          </a:xfrm>
        </p:grpSpPr>
        <p:sp>
          <p:nvSpPr>
            <p:cNvPr id="27" name="Curved Up Arrow 26"/>
            <p:cNvSpPr/>
            <p:nvPr/>
          </p:nvSpPr>
          <p:spPr>
            <a:xfrm flipV="1">
              <a:off x="2683773" y="2324795"/>
              <a:ext cx="2044305" cy="117177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8" name="Curved Down Arrow 27"/>
            <p:cNvSpPr/>
            <p:nvPr/>
          </p:nvSpPr>
          <p:spPr>
            <a:xfrm flipH="1" flipV="1">
              <a:off x="2550215" y="3531704"/>
              <a:ext cx="2074794" cy="120594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29" name="TextBox 28"/>
          <p:cNvSpPr txBox="1"/>
          <p:nvPr/>
        </p:nvSpPr>
        <p:spPr>
          <a:xfrm>
            <a:off x="5866688" y="2228516"/>
            <a:ext cx="1924473" cy="307777"/>
          </a:xfrm>
          <a:prstGeom prst="rect">
            <a:avLst/>
          </a:prstGeom>
          <a:noFill/>
        </p:spPr>
        <p:txBody>
          <a:bodyPr wrap="square" rtlCol="0">
            <a:spAutoFit/>
          </a:bodyPr>
          <a:lstStyle/>
          <a:p>
            <a:pPr algn="ctr"/>
            <a:r>
              <a:rPr lang="en-GB" sz="1400" dirty="0"/>
              <a:t>Stores &amp; processes</a:t>
            </a:r>
          </a:p>
        </p:txBody>
      </p:sp>
      <p:grpSp>
        <p:nvGrpSpPr>
          <p:cNvPr id="34" name="Group 33"/>
          <p:cNvGrpSpPr/>
          <p:nvPr/>
        </p:nvGrpSpPr>
        <p:grpSpPr>
          <a:xfrm>
            <a:off x="1000356" y="3183091"/>
            <a:ext cx="332089" cy="703281"/>
            <a:chOff x="1000356" y="2783041"/>
            <a:chExt cx="332089" cy="703281"/>
          </a:xfrm>
        </p:grpSpPr>
        <p:sp>
          <p:nvSpPr>
            <p:cNvPr id="7" name="Up Arrow 6"/>
            <p:cNvSpPr/>
            <p:nvPr/>
          </p:nvSpPr>
          <p:spPr>
            <a:xfrm rot="2426885">
              <a:off x="1007529" y="2783041"/>
              <a:ext cx="324916" cy="703281"/>
            </a:xfrm>
            <a:prstGeom prst="upArrow">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0" name="TextBox 29"/>
            <p:cNvSpPr txBox="1"/>
            <p:nvPr/>
          </p:nvSpPr>
          <p:spPr>
            <a:xfrm rot="18655406">
              <a:off x="803378" y="2980792"/>
              <a:ext cx="701734" cy="307777"/>
            </a:xfrm>
            <a:prstGeom prst="rect">
              <a:avLst/>
            </a:prstGeom>
            <a:noFill/>
          </p:spPr>
          <p:txBody>
            <a:bodyPr wrap="square" rtlCol="0">
              <a:spAutoFit/>
            </a:bodyPr>
            <a:lstStyle/>
            <a:p>
              <a:r>
                <a:rPr lang="en-GB" sz="1400" b="1" dirty="0"/>
                <a:t>Inputs</a:t>
              </a:r>
            </a:p>
          </p:txBody>
        </p:sp>
      </p:grpSp>
      <p:grpSp>
        <p:nvGrpSpPr>
          <p:cNvPr id="35" name="Group 34"/>
          <p:cNvGrpSpPr/>
          <p:nvPr/>
        </p:nvGrpSpPr>
        <p:grpSpPr>
          <a:xfrm>
            <a:off x="3129404" y="3191429"/>
            <a:ext cx="328073" cy="829984"/>
            <a:chOff x="3129404" y="2791379"/>
            <a:chExt cx="328073" cy="829984"/>
          </a:xfrm>
        </p:grpSpPr>
        <p:sp>
          <p:nvSpPr>
            <p:cNvPr id="8" name="Up Arrow 7"/>
            <p:cNvSpPr/>
            <p:nvPr/>
          </p:nvSpPr>
          <p:spPr>
            <a:xfrm rot="8331379">
              <a:off x="3129404" y="2865163"/>
              <a:ext cx="324916" cy="703281"/>
            </a:xfrm>
            <a:prstGeom prst="upArrow">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rot="2779003">
              <a:off x="2888597" y="3052482"/>
              <a:ext cx="829984" cy="307777"/>
            </a:xfrm>
            <a:prstGeom prst="rect">
              <a:avLst/>
            </a:prstGeom>
            <a:noFill/>
          </p:spPr>
          <p:txBody>
            <a:bodyPr wrap="square" rtlCol="0">
              <a:spAutoFit/>
            </a:bodyPr>
            <a:lstStyle/>
            <a:p>
              <a:r>
                <a:rPr lang="en-GB" sz="1400" b="1" dirty="0"/>
                <a:t>Outputs</a:t>
              </a:r>
            </a:p>
          </p:txBody>
        </p:sp>
      </p:grpSp>
      <p:grpSp>
        <p:nvGrpSpPr>
          <p:cNvPr id="36" name="Group 35"/>
          <p:cNvGrpSpPr/>
          <p:nvPr/>
        </p:nvGrpSpPr>
        <p:grpSpPr>
          <a:xfrm rot="2964563">
            <a:off x="5147216" y="3036666"/>
            <a:ext cx="598758" cy="944070"/>
            <a:chOff x="1007529" y="2732612"/>
            <a:chExt cx="333024" cy="808294"/>
          </a:xfrm>
        </p:grpSpPr>
        <p:sp>
          <p:nvSpPr>
            <p:cNvPr id="37" name="Up Arrow 36"/>
            <p:cNvSpPr/>
            <p:nvPr/>
          </p:nvSpPr>
          <p:spPr>
            <a:xfrm rot="2426885">
              <a:off x="1007529" y="2783041"/>
              <a:ext cx="324916" cy="703281"/>
            </a:xfrm>
            <a:prstGeom prst="upArrow">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8" name="TextBox 37"/>
            <p:cNvSpPr txBox="1"/>
            <p:nvPr/>
          </p:nvSpPr>
          <p:spPr>
            <a:xfrm rot="18641676">
              <a:off x="802805" y="3003158"/>
              <a:ext cx="808294" cy="267202"/>
            </a:xfrm>
            <a:prstGeom prst="rect">
              <a:avLst/>
            </a:prstGeom>
            <a:noFill/>
          </p:spPr>
          <p:txBody>
            <a:bodyPr wrap="square" rtlCol="0">
              <a:spAutoFit/>
            </a:bodyPr>
            <a:lstStyle/>
            <a:p>
              <a:r>
                <a:rPr lang="en-GB" sz="1400" b="1" dirty="0"/>
                <a:t>Inputs</a:t>
              </a:r>
            </a:p>
          </p:txBody>
        </p:sp>
      </p:grpSp>
      <p:grpSp>
        <p:nvGrpSpPr>
          <p:cNvPr id="39" name="Group 38"/>
          <p:cNvGrpSpPr/>
          <p:nvPr/>
        </p:nvGrpSpPr>
        <p:grpSpPr>
          <a:xfrm rot="18636789">
            <a:off x="8009164" y="2967896"/>
            <a:ext cx="554152" cy="965733"/>
            <a:chOff x="3116741" y="2865163"/>
            <a:chExt cx="337579" cy="841009"/>
          </a:xfrm>
        </p:grpSpPr>
        <p:sp>
          <p:nvSpPr>
            <p:cNvPr id="40" name="Up Arrow 39"/>
            <p:cNvSpPr/>
            <p:nvPr/>
          </p:nvSpPr>
          <p:spPr>
            <a:xfrm rot="8331379">
              <a:off x="3129404" y="2865163"/>
              <a:ext cx="324916" cy="703281"/>
            </a:xfrm>
            <a:prstGeom prst="upArrow">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TextBox 40"/>
            <p:cNvSpPr txBox="1"/>
            <p:nvPr/>
          </p:nvSpPr>
          <p:spPr>
            <a:xfrm rot="2963211">
              <a:off x="2855638" y="3137291"/>
              <a:ext cx="829984" cy="307777"/>
            </a:xfrm>
            <a:prstGeom prst="rect">
              <a:avLst/>
            </a:prstGeom>
            <a:noFill/>
          </p:spPr>
          <p:txBody>
            <a:bodyPr wrap="square" rtlCol="0">
              <a:spAutoFit/>
            </a:bodyPr>
            <a:lstStyle/>
            <a:p>
              <a:r>
                <a:rPr lang="en-GB" sz="1400" b="1" dirty="0"/>
                <a:t>Outputs</a:t>
              </a:r>
            </a:p>
          </p:txBody>
        </p:sp>
      </p:grpSp>
      <p:sp>
        <p:nvSpPr>
          <p:cNvPr id="42" name="Rectangle 41"/>
          <p:cNvSpPr/>
          <p:nvPr/>
        </p:nvSpPr>
        <p:spPr>
          <a:xfrm>
            <a:off x="18390" y="-62412"/>
            <a:ext cx="3949578" cy="830997"/>
          </a:xfrm>
          <a:prstGeom prst="rect">
            <a:avLst/>
          </a:prstGeom>
        </p:spPr>
        <p:txBody>
          <a:bodyPr wrap="square">
            <a:spAutoFit/>
          </a:bodyPr>
          <a:lstStyle/>
          <a:p>
            <a:r>
              <a:rPr lang="en-GB" sz="1600" b="1" dirty="0">
                <a:solidFill>
                  <a:srgbClr val="00B0F0"/>
                </a:solidFill>
              </a:rPr>
              <a:t>Closed Systems </a:t>
            </a:r>
            <a:r>
              <a:rPr lang="en-GB" sz="1600" dirty="0"/>
              <a:t>- There is transfer of energy, but not matter, between the system and its surroundings.</a:t>
            </a:r>
          </a:p>
        </p:txBody>
      </p:sp>
      <p:sp>
        <p:nvSpPr>
          <p:cNvPr id="43" name="Rectangle 42"/>
          <p:cNvSpPr/>
          <p:nvPr/>
        </p:nvSpPr>
        <p:spPr>
          <a:xfrm>
            <a:off x="4892045" y="-57590"/>
            <a:ext cx="4572000" cy="738664"/>
          </a:xfrm>
          <a:prstGeom prst="rect">
            <a:avLst/>
          </a:prstGeom>
        </p:spPr>
        <p:txBody>
          <a:bodyPr>
            <a:spAutoFit/>
          </a:bodyPr>
          <a:lstStyle/>
          <a:p>
            <a:r>
              <a:rPr lang="en-GB" sz="1400" b="1" dirty="0">
                <a:solidFill>
                  <a:srgbClr val="00B0F0"/>
                </a:solidFill>
              </a:rPr>
              <a:t>Open Systems </a:t>
            </a:r>
            <a:r>
              <a:rPr lang="en-GB" sz="1400" dirty="0"/>
              <a:t>Where systems receive inputs and transfer outputs of energy and/or matter across the boundaries between them. Most natural systems are open ones.</a:t>
            </a:r>
          </a:p>
        </p:txBody>
      </p:sp>
      <p:pic>
        <p:nvPicPr>
          <p:cNvPr id="2050" name="Picture 2" descr="Image result for planet eart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8227" y="4277942"/>
            <a:ext cx="1798801" cy="1800000"/>
          </a:xfrm>
          <a:prstGeom prst="rect">
            <a:avLst/>
          </a:prstGeom>
          <a:noFill/>
          <a:extLst>
            <a:ext uri="{909E8E84-426E-40DD-AFC4-6F175D3DCCD1}">
              <a14:hiddenFill xmlns:a14="http://schemas.microsoft.com/office/drawing/2010/main">
                <a:solidFill>
                  <a:srgbClr val="FFFFFF"/>
                </a:solidFill>
              </a14:hiddenFill>
            </a:ext>
          </a:extLst>
        </p:spPr>
      </p:pic>
      <p:sp>
        <p:nvSpPr>
          <p:cNvPr id="44" name="TextBox 43"/>
          <p:cNvSpPr txBox="1"/>
          <p:nvPr/>
        </p:nvSpPr>
        <p:spPr>
          <a:xfrm>
            <a:off x="2617028" y="4241049"/>
            <a:ext cx="1195691" cy="1323439"/>
          </a:xfrm>
          <a:prstGeom prst="rect">
            <a:avLst/>
          </a:prstGeom>
          <a:noFill/>
        </p:spPr>
        <p:txBody>
          <a:bodyPr wrap="square" rtlCol="0">
            <a:spAutoFit/>
          </a:bodyPr>
          <a:lstStyle/>
          <a:p>
            <a:r>
              <a:rPr lang="en-GB" sz="1600" dirty="0"/>
              <a:t>Why is planet Earth considered a Closed system?</a:t>
            </a:r>
          </a:p>
        </p:txBody>
      </p:sp>
      <p:sp>
        <p:nvSpPr>
          <p:cNvPr id="45" name="TextBox 44"/>
          <p:cNvSpPr txBox="1"/>
          <p:nvPr/>
        </p:nvSpPr>
        <p:spPr>
          <a:xfrm>
            <a:off x="4781464" y="4108887"/>
            <a:ext cx="4239888" cy="646331"/>
          </a:xfrm>
          <a:prstGeom prst="rect">
            <a:avLst/>
          </a:prstGeom>
          <a:noFill/>
        </p:spPr>
        <p:txBody>
          <a:bodyPr wrap="square" rtlCol="0">
            <a:spAutoFit/>
          </a:bodyPr>
          <a:lstStyle/>
          <a:p>
            <a:pPr marL="342900" indent="-342900">
              <a:buFont typeface="+mj-lt"/>
              <a:buAutoNum type="arabicPeriod"/>
            </a:pPr>
            <a:r>
              <a:rPr lang="en-GB" dirty="0"/>
              <a:t>Can you think of any Open Systems you have already studied?</a:t>
            </a:r>
          </a:p>
        </p:txBody>
      </p:sp>
      <p:sp>
        <p:nvSpPr>
          <p:cNvPr id="2" name="Rectangle 1"/>
          <p:cNvSpPr/>
          <p:nvPr/>
        </p:nvSpPr>
        <p:spPr>
          <a:xfrm>
            <a:off x="4572000" y="5260122"/>
            <a:ext cx="4572000" cy="1169551"/>
          </a:xfrm>
          <a:prstGeom prst="rect">
            <a:avLst/>
          </a:prstGeom>
          <a:solidFill>
            <a:schemeClr val="accent1">
              <a:lumMod val="40000"/>
              <a:lumOff val="60000"/>
            </a:schemeClr>
          </a:solidFill>
        </p:spPr>
        <p:txBody>
          <a:bodyPr>
            <a:spAutoFit/>
          </a:bodyPr>
          <a:lstStyle/>
          <a:p>
            <a:r>
              <a:rPr lang="en-GB" sz="1400" u="sng" dirty="0"/>
              <a:t>There are also Isolated systems: </a:t>
            </a:r>
            <a:r>
              <a:rPr lang="en-GB" sz="1400" dirty="0"/>
              <a:t>these have no interactions with anything outside the system boundary. There is no input or output of energy or matter. Many controlled laboratory experiments are this type of system and they are rare in nature</a:t>
            </a:r>
          </a:p>
        </p:txBody>
      </p:sp>
      <p:sp>
        <p:nvSpPr>
          <p:cNvPr id="3" name="TextBox 2"/>
          <p:cNvSpPr txBox="1"/>
          <p:nvPr/>
        </p:nvSpPr>
        <p:spPr>
          <a:xfrm>
            <a:off x="-24663" y="2584392"/>
            <a:ext cx="799746" cy="461665"/>
          </a:xfrm>
          <a:prstGeom prst="rect">
            <a:avLst/>
          </a:prstGeom>
          <a:noFill/>
        </p:spPr>
        <p:txBody>
          <a:bodyPr wrap="square" rtlCol="0">
            <a:spAutoFit/>
          </a:bodyPr>
          <a:lstStyle/>
          <a:p>
            <a:r>
              <a:rPr lang="en-GB" sz="1200" dirty="0"/>
              <a:t>System Boundary</a:t>
            </a:r>
          </a:p>
        </p:txBody>
      </p:sp>
      <p:cxnSp>
        <p:nvCxnSpPr>
          <p:cNvPr id="10" name="Straight Arrow Connector 9"/>
          <p:cNvCxnSpPr/>
          <p:nvPr/>
        </p:nvCxnSpPr>
        <p:spPr>
          <a:xfrm flipV="1">
            <a:off x="538799" y="2228516"/>
            <a:ext cx="264381" cy="3854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572242" y="2450307"/>
            <a:ext cx="799746" cy="461665"/>
          </a:xfrm>
          <a:prstGeom prst="rect">
            <a:avLst/>
          </a:prstGeom>
          <a:noFill/>
        </p:spPr>
        <p:txBody>
          <a:bodyPr wrap="square" rtlCol="0">
            <a:spAutoFit/>
          </a:bodyPr>
          <a:lstStyle/>
          <a:p>
            <a:r>
              <a:rPr lang="en-GB" sz="1200" dirty="0"/>
              <a:t>System Boundary</a:t>
            </a:r>
          </a:p>
        </p:txBody>
      </p:sp>
      <p:cxnSp>
        <p:nvCxnSpPr>
          <p:cNvPr id="47" name="Straight Arrow Connector 46"/>
          <p:cNvCxnSpPr/>
          <p:nvPr/>
        </p:nvCxnSpPr>
        <p:spPr>
          <a:xfrm flipV="1">
            <a:off x="5135704" y="2094431"/>
            <a:ext cx="264381" cy="3854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SMARTInkShape-144"/>
          <p:cNvSpPr/>
          <p:nvPr/>
        </p:nvSpPr>
        <p:spPr>
          <a:xfrm>
            <a:off x="4995504" y="6739354"/>
            <a:ext cx="147997" cy="56139"/>
          </a:xfrm>
          <a:custGeom>
            <a:avLst/>
            <a:gdLst/>
            <a:ahLst/>
            <a:cxnLst/>
            <a:rect l="0" t="0" r="0" b="0"/>
            <a:pathLst>
              <a:path w="147997" h="56139">
                <a:moveTo>
                  <a:pt x="147996" y="11490"/>
                </a:moveTo>
                <a:lnTo>
                  <a:pt x="129585" y="208"/>
                </a:lnTo>
                <a:lnTo>
                  <a:pt x="126792" y="0"/>
                </a:lnTo>
                <a:lnTo>
                  <a:pt x="122697" y="2414"/>
                </a:lnTo>
                <a:lnTo>
                  <a:pt x="117570" y="6795"/>
                </a:lnTo>
                <a:lnTo>
                  <a:pt x="114629" y="12049"/>
                </a:lnTo>
                <a:lnTo>
                  <a:pt x="112742" y="23506"/>
                </a:lnTo>
                <a:lnTo>
                  <a:pt x="111595" y="25454"/>
                </a:lnTo>
                <a:lnTo>
                  <a:pt x="109838" y="26752"/>
                </a:lnTo>
                <a:lnTo>
                  <a:pt x="107674" y="27617"/>
                </a:lnTo>
                <a:lnTo>
                  <a:pt x="106232" y="27203"/>
                </a:lnTo>
                <a:lnTo>
                  <a:pt x="105270" y="25934"/>
                </a:lnTo>
                <a:lnTo>
                  <a:pt x="104630" y="24096"/>
                </a:lnTo>
                <a:lnTo>
                  <a:pt x="103210" y="23863"/>
                </a:lnTo>
                <a:lnTo>
                  <a:pt x="98987" y="26249"/>
                </a:lnTo>
                <a:lnTo>
                  <a:pt x="96472" y="26290"/>
                </a:lnTo>
                <a:lnTo>
                  <a:pt x="85975" y="20706"/>
                </a:lnTo>
                <a:lnTo>
                  <a:pt x="77842" y="20444"/>
                </a:lnTo>
                <a:lnTo>
                  <a:pt x="77414" y="21428"/>
                </a:lnTo>
                <a:lnTo>
                  <a:pt x="76939" y="25166"/>
                </a:lnTo>
                <a:lnTo>
                  <a:pt x="75820" y="26561"/>
                </a:lnTo>
                <a:lnTo>
                  <a:pt x="68904" y="28982"/>
                </a:lnTo>
                <a:lnTo>
                  <a:pt x="55312" y="29317"/>
                </a:lnTo>
                <a:lnTo>
                  <a:pt x="49587" y="31980"/>
                </a:lnTo>
                <a:lnTo>
                  <a:pt x="40992" y="38170"/>
                </a:lnTo>
                <a:lnTo>
                  <a:pt x="5243" y="38279"/>
                </a:lnTo>
                <a:lnTo>
                  <a:pt x="417" y="47760"/>
                </a:lnTo>
                <a:lnTo>
                  <a:pt x="0" y="50552"/>
                </a:lnTo>
                <a:lnTo>
                  <a:pt x="715" y="52414"/>
                </a:lnTo>
                <a:lnTo>
                  <a:pt x="5121" y="5613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780439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repeatCount="indefinite"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20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wipe(left)">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wipe(left)">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left)">
                                      <p:cBhvr>
                                        <p:cTn id="30" dur="500"/>
                                        <p:tgtEl>
                                          <p:spTgt spid="15"/>
                                        </p:tgtEl>
                                      </p:cBhvr>
                                    </p:animEffect>
                                  </p:childTnLst>
                                </p:cTn>
                              </p:par>
                              <p:par>
                                <p:cTn id="31" presetID="22" presetClass="entr" presetSubtype="8" fill="hold"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left)">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repeatCount="indefinite" fill="hold" nodeType="click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wheel(1)">
                                      <p:cBhvr>
                                        <p:cTn id="38" dur="2000"/>
                                        <p:tgtEl>
                                          <p:spTgt spid="26"/>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wipe(left)">
                                      <p:cBhvr>
                                        <p:cTn id="43" dur="500"/>
                                        <p:tgtEl>
                                          <p:spTgt spid="22"/>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wipe(left)">
                                      <p:cBhvr>
                                        <p:cTn id="46" dur="500"/>
                                        <p:tgtEl>
                                          <p:spTgt spid="24"/>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wipe(left)">
                                      <p:cBhvr>
                                        <p:cTn id="51" dur="500"/>
                                        <p:tgtEl>
                                          <p:spTgt spid="25"/>
                                        </p:tgtEl>
                                      </p:cBhvr>
                                    </p:animEffect>
                                  </p:childTnLst>
                                </p:cTn>
                              </p:par>
                              <p:par>
                                <p:cTn id="52" presetID="22" presetClass="entr" presetSubtype="8" fill="hold" nodeType="with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wipe(left)">
                                      <p:cBhvr>
                                        <p:cTn id="54" dur="500"/>
                                        <p:tgtEl>
                                          <p:spTgt spid="23"/>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wipe(left)">
                                      <p:cBhvr>
                                        <p:cTn id="59" dur="500"/>
                                        <p:tgtEl>
                                          <p:spTgt spid="36"/>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39"/>
                                        </p:tgtEl>
                                        <p:attrNameLst>
                                          <p:attrName>style.visibility</p:attrName>
                                        </p:attrNameLst>
                                      </p:cBhvr>
                                      <p:to>
                                        <p:strVal val="visible"/>
                                      </p:to>
                                    </p:set>
                                    <p:animEffect transition="in" filter="wipe(left)">
                                      <p:cBhvr>
                                        <p:cTn id="64" dur="500"/>
                                        <p:tgtEl>
                                          <p:spTgt spid="39"/>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2050"/>
                                        </p:tgtEl>
                                        <p:attrNameLst>
                                          <p:attrName>style.visibility</p:attrName>
                                        </p:attrNameLst>
                                      </p:cBhvr>
                                      <p:to>
                                        <p:strVal val="visible"/>
                                      </p:to>
                                    </p:set>
                                    <p:animEffect transition="in" filter="fade">
                                      <p:cBhvr>
                                        <p:cTn id="69" dur="500"/>
                                        <p:tgtEl>
                                          <p:spTgt spid="2050"/>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fade">
                                      <p:cBhvr>
                                        <p:cTn id="72" dur="500"/>
                                        <p:tgtEl>
                                          <p:spTgt spid="4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5"/>
                                        </p:tgtEl>
                                        <p:attrNameLst>
                                          <p:attrName>style.visibility</p:attrName>
                                        </p:attrNameLst>
                                      </p:cBhvr>
                                      <p:to>
                                        <p:strVal val="visible"/>
                                      </p:to>
                                    </p:set>
                                    <p:animEffect transition="in" filter="fade">
                                      <p:cBhvr>
                                        <p:cTn id="77" dur="500"/>
                                        <p:tgtEl>
                                          <p:spTgt spid="45"/>
                                        </p:tgtEl>
                                      </p:cBhvr>
                                    </p:animEffect>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2"/>
                                        </p:tgtEl>
                                        <p:attrNameLst>
                                          <p:attrName>style.visibility</p:attrName>
                                        </p:attrNameLst>
                                      </p:cBhvr>
                                      <p:to>
                                        <p:strVal val="visible"/>
                                      </p:to>
                                    </p:set>
                                    <p:anim calcmode="lin" valueType="num">
                                      <p:cBhvr additive="base">
                                        <p:cTn id="82" dur="500" fill="hold"/>
                                        <p:tgtEl>
                                          <p:spTgt spid="2"/>
                                        </p:tgtEl>
                                        <p:attrNameLst>
                                          <p:attrName>ppt_x</p:attrName>
                                        </p:attrNameLst>
                                      </p:cBhvr>
                                      <p:tavLst>
                                        <p:tav tm="0">
                                          <p:val>
                                            <p:strVal val="#ppt_x"/>
                                          </p:val>
                                        </p:tav>
                                        <p:tav tm="100000">
                                          <p:val>
                                            <p:strVal val="#ppt_x"/>
                                          </p:val>
                                        </p:tav>
                                      </p:tavLst>
                                    </p:anim>
                                    <p:anim calcmode="lin" valueType="num">
                                      <p:cBhvr additive="base">
                                        <p:cTn id="8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24" grpId="0"/>
      <p:bldP spid="25" grpId="0"/>
      <p:bldP spid="44" grpId="0"/>
      <p:bldP spid="45" grpId="0"/>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61387795"/>
              </p:ext>
            </p:extLst>
          </p:nvPr>
        </p:nvGraphicFramePr>
        <p:xfrm>
          <a:off x="107504" y="19350"/>
          <a:ext cx="8712968" cy="6296825"/>
        </p:xfrm>
        <a:graphic>
          <a:graphicData uri="http://schemas.openxmlformats.org/drawingml/2006/table">
            <a:tbl>
              <a:tblPr firstRow="1" firstCol="1" bandRow="1">
                <a:tableStyleId>{5940675A-B579-460E-94D1-54222C63F5DA}</a:tableStyleId>
              </a:tblPr>
              <a:tblGrid>
                <a:gridCol w="1728192">
                  <a:extLst>
                    <a:ext uri="{9D8B030D-6E8A-4147-A177-3AD203B41FA5}">
                      <a16:colId xmlns:a16="http://schemas.microsoft.com/office/drawing/2014/main" val="3406683185"/>
                    </a:ext>
                  </a:extLst>
                </a:gridCol>
                <a:gridCol w="1440160">
                  <a:extLst>
                    <a:ext uri="{9D8B030D-6E8A-4147-A177-3AD203B41FA5}">
                      <a16:colId xmlns:a16="http://schemas.microsoft.com/office/drawing/2014/main" val="3224854873"/>
                    </a:ext>
                  </a:extLst>
                </a:gridCol>
                <a:gridCol w="5544616">
                  <a:extLst>
                    <a:ext uri="{9D8B030D-6E8A-4147-A177-3AD203B41FA5}">
                      <a16:colId xmlns:a16="http://schemas.microsoft.com/office/drawing/2014/main" val="1077536442"/>
                    </a:ext>
                  </a:extLst>
                </a:gridCol>
              </a:tblGrid>
              <a:tr h="383585">
                <a:tc>
                  <a:txBody>
                    <a:bodyPr/>
                    <a:lstStyle/>
                    <a:p>
                      <a:pPr>
                        <a:lnSpc>
                          <a:spcPct val="107000"/>
                        </a:lnSpc>
                        <a:spcAft>
                          <a:spcPts val="0"/>
                        </a:spcAft>
                      </a:pPr>
                      <a:r>
                        <a:rPr lang="en-GB" sz="1600" kern="1200">
                          <a:effectLst/>
                        </a:rPr>
                        <a:t>System</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R w="12700" cap="flat" cmpd="sng" algn="ctr">
                      <a:solidFill>
                        <a:schemeClr val="tx1"/>
                      </a:solidFill>
                      <a:prstDash val="solid"/>
                      <a:round/>
                      <a:headEnd type="none" w="med" len="med"/>
                      <a:tailEnd type="none" w="med" len="med"/>
                    </a:lnR>
                  </a:tcPr>
                </a:tc>
                <a:tc>
                  <a:txBody>
                    <a:bodyPr/>
                    <a:lstStyle/>
                    <a:p>
                      <a:pPr>
                        <a:lnSpc>
                          <a:spcPct val="107000"/>
                        </a:lnSpc>
                        <a:spcAft>
                          <a:spcPts val="0"/>
                        </a:spcAft>
                      </a:pPr>
                      <a:r>
                        <a:rPr lang="en-GB" sz="14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lvl="0" indent="0">
                        <a:spcAft>
                          <a:spcPts val="0"/>
                        </a:spcAft>
                        <a:buFont typeface="+mj-lt"/>
                        <a:buNone/>
                      </a:pPr>
                      <a:r>
                        <a:rPr lang="en-GB" sz="1400" dirty="0">
                          <a:effectLst/>
                        </a:rPr>
                        <a:t>1. This occurs when inputs balance outputs so that the overall system does not change.</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79368010"/>
                  </a:ext>
                </a:extLst>
              </a:tr>
              <a:tr h="437362">
                <a:tc>
                  <a:txBody>
                    <a:bodyPr/>
                    <a:lstStyle/>
                    <a:p>
                      <a:pPr>
                        <a:lnSpc>
                          <a:spcPct val="107000"/>
                        </a:lnSpc>
                        <a:spcAft>
                          <a:spcPts val="0"/>
                        </a:spcAft>
                      </a:pPr>
                      <a:r>
                        <a:rPr lang="en-GB" sz="1600" kern="1200" dirty="0">
                          <a:effectLst/>
                        </a:rPr>
                        <a:t>Inputs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R w="12700" cap="flat" cmpd="sng" algn="ctr">
                      <a:solidFill>
                        <a:schemeClr val="tx1"/>
                      </a:solidFill>
                      <a:prstDash val="solid"/>
                      <a:round/>
                      <a:headEnd type="none" w="med" len="med"/>
                      <a:tailEnd type="none" w="med" len="med"/>
                    </a:lnR>
                  </a:tcPr>
                </a:tc>
                <a:tc>
                  <a:txBody>
                    <a:bodyPr/>
                    <a:lstStyle/>
                    <a:p>
                      <a:pPr>
                        <a:lnSpc>
                          <a:spcPct val="107000"/>
                        </a:lnSpc>
                        <a:spcAft>
                          <a:spcPts val="0"/>
                        </a:spcAft>
                      </a:pPr>
                      <a:r>
                        <a:rPr lang="en-GB" sz="14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lvl="0" indent="0">
                        <a:lnSpc>
                          <a:spcPct val="107000"/>
                        </a:lnSpc>
                        <a:spcAft>
                          <a:spcPts val="0"/>
                        </a:spcAft>
                        <a:buFont typeface="+mj-lt"/>
                        <a:buNone/>
                      </a:pPr>
                      <a:r>
                        <a:rPr lang="en-GB" sz="1400" dirty="0">
                          <a:effectLst/>
                        </a:rPr>
                        <a:t>2. A part of the system where energy/mass is stored or transformed.</a:t>
                      </a:r>
                      <a:endParaRPr lang="en-GB" sz="1200" dirty="0">
                        <a:effectLst/>
                      </a:endParaRPr>
                    </a:p>
                    <a:p>
                      <a:pPr marL="0" indent="0">
                        <a:lnSpc>
                          <a:spcPct val="107000"/>
                        </a:lnSpc>
                        <a:spcAft>
                          <a:spcPts val="0"/>
                        </a:spcAft>
                        <a:buFont typeface="+mj-lt"/>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13086283"/>
                  </a:ext>
                </a:extLst>
              </a:tr>
              <a:tr h="606544">
                <a:tc>
                  <a:txBody>
                    <a:bodyPr/>
                    <a:lstStyle/>
                    <a:p>
                      <a:pPr>
                        <a:lnSpc>
                          <a:spcPct val="107000"/>
                        </a:lnSpc>
                        <a:spcAft>
                          <a:spcPts val="0"/>
                        </a:spcAft>
                      </a:pPr>
                      <a:r>
                        <a:rPr lang="en-GB" sz="1600" kern="1200">
                          <a:effectLst/>
                        </a:rPr>
                        <a:t>Outputs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R w="12700" cap="flat" cmpd="sng" algn="ctr">
                      <a:solidFill>
                        <a:schemeClr val="tx1"/>
                      </a:solidFill>
                      <a:prstDash val="solid"/>
                      <a:round/>
                      <a:headEnd type="none" w="med" len="med"/>
                      <a:tailEnd type="none" w="med" len="med"/>
                    </a:lnR>
                  </a:tcPr>
                </a:tc>
                <a:tc>
                  <a:txBody>
                    <a:bodyPr/>
                    <a:lstStyle/>
                    <a:p>
                      <a:pPr>
                        <a:lnSpc>
                          <a:spcPct val="107000"/>
                        </a:lnSpc>
                        <a:spcAft>
                          <a:spcPts val="0"/>
                        </a:spcAft>
                      </a:pPr>
                      <a:r>
                        <a:rPr lang="en-GB" sz="14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lvl="0" indent="0">
                        <a:lnSpc>
                          <a:spcPct val="107000"/>
                        </a:lnSpc>
                        <a:spcAft>
                          <a:spcPts val="0"/>
                        </a:spcAft>
                        <a:buFont typeface="+mj-lt"/>
                        <a:buNone/>
                      </a:pPr>
                      <a:r>
                        <a:rPr lang="en-GB" sz="1400" dirty="0">
                          <a:effectLst/>
                        </a:rPr>
                        <a:t>3. Change in the state of a system that counteracts or dampens that change.</a:t>
                      </a:r>
                      <a:endParaRPr lang="en-GB" sz="1200" dirty="0">
                        <a:effectLst/>
                      </a:endParaRPr>
                    </a:p>
                    <a:p>
                      <a:pPr marL="0" indent="0">
                        <a:lnSpc>
                          <a:spcPct val="107000"/>
                        </a:lnSpc>
                        <a:spcAft>
                          <a:spcPts val="0"/>
                        </a:spcAft>
                        <a:buFont typeface="+mj-lt"/>
                        <a:buNone/>
                      </a:pPr>
                      <a:r>
                        <a:rPr lang="en-GB" sz="14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34122360"/>
                  </a:ext>
                </a:extLst>
              </a:tr>
              <a:tr h="606544">
                <a:tc>
                  <a:txBody>
                    <a:bodyPr/>
                    <a:lstStyle/>
                    <a:p>
                      <a:pPr>
                        <a:lnSpc>
                          <a:spcPct val="107000"/>
                        </a:lnSpc>
                        <a:spcAft>
                          <a:spcPts val="0"/>
                        </a:spcAft>
                      </a:pPr>
                      <a:r>
                        <a:rPr lang="en-GB" sz="1600" kern="1200">
                          <a:effectLst/>
                        </a:rPr>
                        <a:t>Energy</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R w="12700" cap="flat" cmpd="sng" algn="ctr">
                      <a:solidFill>
                        <a:schemeClr val="tx1"/>
                      </a:solidFill>
                      <a:prstDash val="solid"/>
                      <a:round/>
                      <a:headEnd type="none" w="med" len="med"/>
                      <a:tailEnd type="none" w="med" len="med"/>
                    </a:lnR>
                  </a:tcPr>
                </a:tc>
                <a:tc>
                  <a:txBody>
                    <a:bodyPr/>
                    <a:lstStyle/>
                    <a:p>
                      <a:pPr>
                        <a:lnSpc>
                          <a:spcPct val="107000"/>
                        </a:lnSpc>
                        <a:spcAft>
                          <a:spcPts val="0"/>
                        </a:spcAft>
                      </a:pPr>
                      <a:r>
                        <a:rPr lang="en-GB" sz="14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lvl="0" indent="0">
                        <a:lnSpc>
                          <a:spcPct val="107000"/>
                        </a:lnSpc>
                        <a:spcAft>
                          <a:spcPts val="0"/>
                        </a:spcAft>
                        <a:buFont typeface="+mj-lt"/>
                        <a:buNone/>
                      </a:pPr>
                      <a:r>
                        <a:rPr lang="en-GB" sz="1400" dirty="0">
                          <a:effectLst/>
                        </a:rPr>
                        <a:t>4. This is made up of a chain of open systems where the output from one open system forms the input into another. Rivers are a classic example of open cascade systems.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67750329"/>
                  </a:ext>
                </a:extLst>
              </a:tr>
              <a:tr h="224100">
                <a:tc>
                  <a:txBody>
                    <a:bodyPr/>
                    <a:lstStyle/>
                    <a:p>
                      <a:pPr>
                        <a:lnSpc>
                          <a:spcPct val="107000"/>
                        </a:lnSpc>
                        <a:spcAft>
                          <a:spcPts val="0"/>
                        </a:spcAft>
                      </a:pPr>
                      <a:r>
                        <a:rPr lang="en-GB" sz="1600" dirty="0">
                          <a:effectLst/>
                        </a:rPr>
                        <a:t>Store/component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R w="12700" cap="flat" cmpd="sng" algn="ctr">
                      <a:solidFill>
                        <a:schemeClr val="tx1"/>
                      </a:solidFill>
                      <a:prstDash val="solid"/>
                      <a:round/>
                      <a:headEnd type="none" w="med" len="med"/>
                      <a:tailEnd type="none" w="med" len="med"/>
                    </a:lnR>
                  </a:tcPr>
                </a:tc>
                <a:tc>
                  <a:txBody>
                    <a:bodyPr/>
                    <a:lstStyle/>
                    <a:p>
                      <a:pPr>
                        <a:lnSpc>
                          <a:spcPct val="107000"/>
                        </a:lnSpc>
                        <a:spcAft>
                          <a:spcPts val="0"/>
                        </a:spcAft>
                      </a:pPr>
                      <a:r>
                        <a:rPr lang="en-GB" sz="14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lvl="0" indent="0">
                        <a:lnSpc>
                          <a:spcPct val="107000"/>
                        </a:lnSpc>
                        <a:spcAft>
                          <a:spcPts val="0"/>
                        </a:spcAft>
                        <a:buFont typeface="+mj-lt"/>
                        <a:buNone/>
                      </a:pPr>
                      <a:r>
                        <a:rPr lang="en-GB" sz="1400" kern="1200" dirty="0">
                          <a:effectLst/>
                        </a:rPr>
                        <a:t>5. the addition of matter or energy to a system</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21240467"/>
                  </a:ext>
                </a:extLst>
              </a:tr>
              <a:tr h="443292">
                <a:tc>
                  <a:txBody>
                    <a:bodyPr/>
                    <a:lstStyle/>
                    <a:p>
                      <a:pPr>
                        <a:spcAft>
                          <a:spcPts val="0"/>
                        </a:spcAft>
                      </a:pPr>
                      <a:r>
                        <a:rPr lang="en-GB" sz="1600" kern="1200">
                          <a:effectLst/>
                        </a:rPr>
                        <a:t>Flow/transfer </a:t>
                      </a:r>
                      <a:endParaRPr lang="en-GB" sz="1200">
                        <a:effectLst/>
                      </a:endParaRPr>
                    </a:p>
                    <a:p>
                      <a:pPr>
                        <a:lnSpc>
                          <a:spcPct val="107000"/>
                        </a:lnSpc>
                        <a:spcAft>
                          <a:spcPts val="0"/>
                        </a:spcAft>
                      </a:pPr>
                      <a:r>
                        <a:rPr lang="en-GB" sz="16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R w="12700" cap="flat" cmpd="sng" algn="ctr">
                      <a:solidFill>
                        <a:schemeClr val="tx1"/>
                      </a:solidFill>
                      <a:prstDash val="solid"/>
                      <a:round/>
                      <a:headEnd type="none" w="med" len="med"/>
                      <a:tailEnd type="none" w="med" len="med"/>
                    </a:lnR>
                  </a:tcPr>
                </a:tc>
                <a:tc>
                  <a:txBody>
                    <a:bodyPr/>
                    <a:lstStyle/>
                    <a:p>
                      <a:pPr>
                        <a:lnSpc>
                          <a:spcPct val="107000"/>
                        </a:lnSpc>
                        <a:spcAft>
                          <a:spcPts val="0"/>
                        </a:spcAft>
                      </a:pPr>
                      <a:r>
                        <a:rPr lang="en-GB" sz="14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lvl="0" indent="0">
                        <a:lnSpc>
                          <a:spcPct val="107000"/>
                        </a:lnSpc>
                        <a:spcAft>
                          <a:spcPts val="0"/>
                        </a:spcAft>
                        <a:buFont typeface="+mj-lt"/>
                        <a:buNone/>
                      </a:pPr>
                      <a:r>
                        <a:rPr lang="en-GB" sz="1400" kern="1200" dirty="0">
                          <a:effectLst/>
                        </a:rPr>
                        <a:t>6. a set of interrelated components working towards some kind of process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43367994"/>
                  </a:ext>
                </a:extLst>
              </a:tr>
              <a:tr h="219191">
                <a:tc>
                  <a:txBody>
                    <a:bodyPr/>
                    <a:lstStyle/>
                    <a:p>
                      <a:pPr>
                        <a:spcAft>
                          <a:spcPts val="0"/>
                        </a:spcAft>
                      </a:pPr>
                      <a:r>
                        <a:rPr lang="en-GB" sz="1600" kern="1200" dirty="0">
                          <a:effectLst/>
                        </a:rPr>
                        <a:t>System boundary</a:t>
                      </a:r>
                      <a:endParaRPr lang="en-GB" sz="1200" dirty="0">
                        <a:effectLst/>
                      </a:endParaRPr>
                    </a:p>
                    <a:p>
                      <a:pPr>
                        <a:lnSpc>
                          <a:spcPct val="107000"/>
                        </a:lnSpc>
                        <a:spcAft>
                          <a:spcPts val="0"/>
                        </a:spcAft>
                      </a:pPr>
                      <a:r>
                        <a:rPr lang="en-GB" sz="16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R w="12700" cap="flat" cmpd="sng" algn="ctr">
                      <a:solidFill>
                        <a:schemeClr val="tx1"/>
                      </a:solidFill>
                      <a:prstDash val="solid"/>
                      <a:round/>
                      <a:headEnd type="none" w="med" len="med"/>
                      <a:tailEnd type="none" w="med" len="med"/>
                    </a:lnR>
                  </a:tcPr>
                </a:tc>
                <a:tc>
                  <a:txBody>
                    <a:bodyPr/>
                    <a:lstStyle/>
                    <a:p>
                      <a:pPr>
                        <a:lnSpc>
                          <a:spcPct val="107000"/>
                        </a:lnSpc>
                        <a:spcAft>
                          <a:spcPts val="0"/>
                        </a:spcAft>
                      </a:pPr>
                      <a:r>
                        <a:rPr lang="en-GB" sz="14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lvl="0" indent="0">
                        <a:spcAft>
                          <a:spcPts val="0"/>
                        </a:spcAft>
                        <a:buFont typeface="+mj-lt"/>
                        <a:buNone/>
                      </a:pPr>
                      <a:r>
                        <a:rPr lang="en-GB" sz="1400" kern="1200" dirty="0">
                          <a:effectLst/>
                        </a:rPr>
                        <a:t>7. Outer edge of system; the interface between one system and another.</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13700244"/>
                  </a:ext>
                </a:extLst>
              </a:tr>
              <a:tr h="606544">
                <a:tc>
                  <a:txBody>
                    <a:bodyPr/>
                    <a:lstStyle/>
                    <a:p>
                      <a:pPr>
                        <a:lnSpc>
                          <a:spcPct val="107000"/>
                        </a:lnSpc>
                        <a:spcAft>
                          <a:spcPts val="0"/>
                        </a:spcAft>
                      </a:pPr>
                      <a:r>
                        <a:rPr lang="en-GB" sz="1600" dirty="0">
                          <a:effectLst/>
                        </a:rPr>
                        <a:t>Dynamic equilibrium </a:t>
                      </a:r>
                      <a:endParaRPr lang="en-GB" sz="1200" dirty="0">
                        <a:effectLst/>
                      </a:endParaRPr>
                    </a:p>
                  </a:txBody>
                  <a:tcPr marL="30569" marR="30569" marT="0" marB="0">
                    <a:lnR w="12700" cap="flat" cmpd="sng" algn="ctr">
                      <a:solidFill>
                        <a:schemeClr val="tx1"/>
                      </a:solidFill>
                      <a:prstDash val="solid"/>
                      <a:round/>
                      <a:headEnd type="none" w="med" len="med"/>
                      <a:tailEnd type="none" w="med" len="med"/>
                    </a:lnR>
                  </a:tcPr>
                </a:tc>
                <a:tc>
                  <a:txBody>
                    <a:bodyPr/>
                    <a:lstStyle/>
                    <a:p>
                      <a:pPr>
                        <a:lnSpc>
                          <a:spcPct val="107000"/>
                        </a:lnSpc>
                        <a:spcAft>
                          <a:spcPts val="0"/>
                        </a:spcAft>
                      </a:pPr>
                      <a:r>
                        <a:rPr lang="en-GB" sz="14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lvl="0" indent="0">
                        <a:lnSpc>
                          <a:spcPct val="107000"/>
                        </a:lnSpc>
                        <a:spcAft>
                          <a:spcPts val="0"/>
                        </a:spcAft>
                        <a:buFont typeface="+mj-lt"/>
                        <a:buNone/>
                      </a:pPr>
                      <a:r>
                        <a:rPr lang="en-GB" sz="1400" dirty="0">
                          <a:effectLst/>
                        </a:rPr>
                        <a:t>8. are the kinds of things or substances composing the system. They may be atoms or molecules, or larger bodies of matter, e.g. sand grains, rain drops etc.</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928266"/>
                  </a:ext>
                </a:extLst>
              </a:tr>
              <a:tr h="458647">
                <a:tc>
                  <a:txBody>
                    <a:bodyPr/>
                    <a:lstStyle/>
                    <a:p>
                      <a:pPr>
                        <a:lnSpc>
                          <a:spcPct val="107000"/>
                        </a:lnSpc>
                        <a:spcAft>
                          <a:spcPts val="0"/>
                        </a:spcAft>
                      </a:pPr>
                      <a:r>
                        <a:rPr lang="en-GB" sz="1600">
                          <a:effectLst/>
                        </a:rPr>
                        <a:t>Positive feedback </a:t>
                      </a:r>
                      <a:endParaRPr lang="en-GB" sz="1200">
                        <a:effectLst/>
                      </a:endParaRPr>
                    </a:p>
                    <a:p>
                      <a:pPr>
                        <a:lnSpc>
                          <a:spcPct val="107000"/>
                        </a:lnSpc>
                        <a:spcAft>
                          <a:spcPts val="0"/>
                        </a:spcAft>
                      </a:pPr>
                      <a:r>
                        <a:rPr lang="en-GB" sz="16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R w="12700" cap="flat" cmpd="sng" algn="ctr">
                      <a:solidFill>
                        <a:schemeClr val="tx1"/>
                      </a:solidFill>
                      <a:prstDash val="solid"/>
                      <a:round/>
                      <a:headEnd type="none" w="med" len="med"/>
                      <a:tailEnd type="none" w="med" len="med"/>
                    </a:lnR>
                  </a:tcPr>
                </a:tc>
                <a:tc>
                  <a:txBody>
                    <a:bodyPr/>
                    <a:lstStyle/>
                    <a:p>
                      <a:pPr>
                        <a:lnSpc>
                          <a:spcPct val="107000"/>
                        </a:lnSpc>
                        <a:spcAft>
                          <a:spcPts val="0"/>
                        </a:spcAft>
                      </a:pPr>
                      <a:r>
                        <a:rPr lang="en-GB" sz="14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lvl="0" indent="0">
                        <a:lnSpc>
                          <a:spcPct val="107000"/>
                        </a:lnSpc>
                        <a:spcAft>
                          <a:spcPts val="0"/>
                        </a:spcAft>
                        <a:buFont typeface="+mj-lt"/>
                        <a:buNone/>
                      </a:pPr>
                      <a:r>
                        <a:rPr lang="en-GB" sz="1400" kern="1200" dirty="0">
                          <a:effectLst/>
                        </a:rPr>
                        <a:t>9. the removal of energy or matter from a system</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209791250"/>
                  </a:ext>
                </a:extLst>
              </a:tr>
              <a:tr h="458647">
                <a:tc>
                  <a:txBody>
                    <a:bodyPr/>
                    <a:lstStyle/>
                    <a:p>
                      <a:pPr>
                        <a:lnSpc>
                          <a:spcPct val="107000"/>
                        </a:lnSpc>
                        <a:spcAft>
                          <a:spcPts val="0"/>
                        </a:spcAft>
                      </a:pPr>
                      <a:r>
                        <a:rPr lang="en-GB" sz="1600">
                          <a:effectLst/>
                        </a:rPr>
                        <a:t>Negative feedback</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R w="12700" cap="flat" cmpd="sng" algn="ctr">
                      <a:solidFill>
                        <a:schemeClr val="tx1"/>
                      </a:solidFill>
                      <a:prstDash val="solid"/>
                      <a:round/>
                      <a:headEnd type="none" w="med" len="med"/>
                      <a:tailEnd type="none" w="med" len="med"/>
                    </a:lnR>
                  </a:tcPr>
                </a:tc>
                <a:tc>
                  <a:txBody>
                    <a:bodyPr/>
                    <a:lstStyle/>
                    <a:p>
                      <a:pPr>
                        <a:lnSpc>
                          <a:spcPct val="107000"/>
                        </a:lnSpc>
                        <a:spcAft>
                          <a:spcPts val="0"/>
                        </a:spcAft>
                      </a:pPr>
                      <a:r>
                        <a:rPr lang="en-GB" sz="14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lvl="0" indent="0">
                        <a:lnSpc>
                          <a:spcPct val="107000"/>
                        </a:lnSpc>
                        <a:spcAft>
                          <a:spcPts val="0"/>
                        </a:spcAft>
                        <a:buFont typeface="+mj-lt"/>
                        <a:buNone/>
                      </a:pPr>
                      <a:r>
                        <a:rPr lang="en-GB" sz="1400" kern="1200" dirty="0">
                          <a:effectLst/>
                        </a:rPr>
                        <a:t>10. What powers the system e.g. what causes the water to circulate within water cycle.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62957075"/>
                  </a:ext>
                </a:extLst>
              </a:tr>
              <a:tr h="544344">
                <a:tc>
                  <a:txBody>
                    <a:bodyPr/>
                    <a:lstStyle/>
                    <a:p>
                      <a:pPr>
                        <a:lnSpc>
                          <a:spcPct val="107000"/>
                        </a:lnSpc>
                        <a:spcAft>
                          <a:spcPts val="0"/>
                        </a:spcAft>
                      </a:pPr>
                      <a:r>
                        <a:rPr lang="en-GB" sz="1600">
                          <a:effectLst/>
                        </a:rPr>
                        <a:t>System element</a:t>
                      </a:r>
                      <a:endParaRPr lang="en-GB" sz="1200">
                        <a:effectLst/>
                      </a:endParaRPr>
                    </a:p>
                    <a:p>
                      <a:pPr>
                        <a:lnSpc>
                          <a:spcPct val="107000"/>
                        </a:lnSpc>
                        <a:spcAft>
                          <a:spcPts val="0"/>
                        </a:spcAft>
                      </a:pPr>
                      <a:r>
                        <a:rPr lang="en-GB" sz="16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R w="12700" cap="flat" cmpd="sng" algn="ctr">
                      <a:solidFill>
                        <a:schemeClr val="tx1"/>
                      </a:solidFill>
                      <a:prstDash val="solid"/>
                      <a:round/>
                      <a:headEnd type="none" w="med" len="med"/>
                      <a:tailEnd type="none" w="med" len="med"/>
                    </a:lnR>
                  </a:tcPr>
                </a:tc>
                <a:tc>
                  <a:txBody>
                    <a:bodyPr/>
                    <a:lstStyle/>
                    <a:p>
                      <a:pPr>
                        <a:lnSpc>
                          <a:spcPct val="107000"/>
                        </a:lnSpc>
                        <a:spcAft>
                          <a:spcPts val="0"/>
                        </a:spcAft>
                      </a:pPr>
                      <a:r>
                        <a:rPr lang="en-GB" sz="14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lvl="0" indent="0">
                        <a:lnSpc>
                          <a:spcPct val="107000"/>
                        </a:lnSpc>
                        <a:spcAft>
                          <a:spcPts val="0"/>
                        </a:spcAft>
                        <a:buFont typeface="+mj-lt"/>
                        <a:buNone/>
                      </a:pPr>
                      <a:r>
                        <a:rPr lang="en-GB" sz="1400" dirty="0">
                          <a:effectLst/>
                        </a:rPr>
                        <a:t>11. Change in the state of a system that causes the initial change to increase.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60801159"/>
                  </a:ext>
                </a:extLst>
              </a:tr>
              <a:tr h="659693">
                <a:tc>
                  <a:txBody>
                    <a:bodyPr/>
                    <a:lstStyle/>
                    <a:p>
                      <a:pPr>
                        <a:lnSpc>
                          <a:spcPct val="107000"/>
                        </a:lnSpc>
                        <a:spcAft>
                          <a:spcPts val="0"/>
                        </a:spcAft>
                      </a:pPr>
                      <a:r>
                        <a:rPr lang="en-GB" sz="1600" dirty="0">
                          <a:effectLst/>
                        </a:rPr>
                        <a:t>Cascading system </a:t>
                      </a:r>
                      <a:endParaRPr lang="en-GB" sz="1200" dirty="0">
                        <a:effectLst/>
                      </a:endParaRPr>
                    </a:p>
                    <a:p>
                      <a:pPr>
                        <a:lnSpc>
                          <a:spcPct val="107000"/>
                        </a:lnSpc>
                        <a:spcAft>
                          <a:spcPts val="0"/>
                        </a:spcAft>
                      </a:pPr>
                      <a:r>
                        <a:rPr lang="en-GB" sz="16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R w="12700" cap="flat" cmpd="sng" algn="ctr">
                      <a:solidFill>
                        <a:schemeClr val="tx1"/>
                      </a:solidFill>
                      <a:prstDash val="solid"/>
                      <a:round/>
                      <a:headEnd type="none" w="med" len="med"/>
                      <a:tailEnd type="none" w="med" len="med"/>
                    </a:lnR>
                  </a:tcPr>
                </a:tc>
                <a:tc>
                  <a:txBody>
                    <a:bodyPr/>
                    <a:lstStyle/>
                    <a:p>
                      <a:pPr>
                        <a:lnSpc>
                          <a:spcPct val="107000"/>
                        </a:lnSpc>
                        <a:spcAft>
                          <a:spcPts val="0"/>
                        </a:spcAft>
                      </a:pPr>
                      <a:r>
                        <a:rPr lang="en-GB" sz="14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7000"/>
                        </a:lnSpc>
                        <a:spcBef>
                          <a:spcPts val="0"/>
                        </a:spcBef>
                        <a:spcAft>
                          <a:spcPts val="0"/>
                        </a:spcAft>
                        <a:buClrTx/>
                        <a:buSzTx/>
                        <a:buFont typeface="+mj-lt"/>
                        <a:buNone/>
                        <a:tabLst/>
                        <a:defRPr/>
                      </a:pPr>
                      <a:r>
                        <a:rPr lang="en-GB" sz="1400" kern="1200" dirty="0">
                          <a:effectLst/>
                        </a:rPr>
                        <a:t>12. A form of linkage between one store/component that involves movement of energy or mass.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0"/>
                        </a:spcAft>
                        <a:buFont typeface="+mj-lt"/>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569" marR="30569"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09572933"/>
                  </a:ext>
                </a:extLst>
              </a:tr>
            </a:tbl>
          </a:graphicData>
        </a:graphic>
      </p:graphicFrame>
      <p:sp>
        <p:nvSpPr>
          <p:cNvPr id="3" name="TextBox 2"/>
          <p:cNvSpPr txBox="1"/>
          <p:nvPr/>
        </p:nvSpPr>
        <p:spPr>
          <a:xfrm>
            <a:off x="1977480" y="4923431"/>
            <a:ext cx="1152128" cy="1477328"/>
          </a:xfrm>
          <a:prstGeom prst="rect">
            <a:avLst/>
          </a:prstGeom>
          <a:solidFill>
            <a:schemeClr val="accent6">
              <a:lumMod val="60000"/>
              <a:lumOff val="40000"/>
            </a:schemeClr>
          </a:solidFill>
        </p:spPr>
        <p:txBody>
          <a:bodyPr wrap="square" rtlCol="0">
            <a:spAutoFit/>
          </a:bodyPr>
          <a:lstStyle/>
          <a:p>
            <a:r>
              <a:rPr lang="en-GB" dirty="0"/>
              <a:t>Match up the definition with the key word</a:t>
            </a:r>
          </a:p>
        </p:txBody>
      </p:sp>
      <p:cxnSp>
        <p:nvCxnSpPr>
          <p:cNvPr id="5" name="Straight Arrow Connector 4"/>
          <p:cNvCxnSpPr/>
          <p:nvPr/>
        </p:nvCxnSpPr>
        <p:spPr>
          <a:xfrm>
            <a:off x="1835696" y="260648"/>
            <a:ext cx="1440160" cy="2448272"/>
          </a:xfrm>
          <a:prstGeom prst="straightConnector1">
            <a:avLst/>
          </a:prstGeom>
          <a:ln w="38100">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p:cNvCxnSpPr/>
          <p:nvPr/>
        </p:nvCxnSpPr>
        <p:spPr>
          <a:xfrm>
            <a:off x="1813519" y="657856"/>
            <a:ext cx="1504257" cy="1709608"/>
          </a:xfrm>
          <a:prstGeom prst="straightConnector1">
            <a:avLst/>
          </a:prstGeom>
          <a:ln w="38100">
            <a:prstDash val="sysDot"/>
            <a:tailEnd type="triangle"/>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1823627" y="1143328"/>
            <a:ext cx="1474406" cy="3175845"/>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a:off x="1823113" y="1815607"/>
            <a:ext cx="1484514" cy="3179313"/>
          </a:xfrm>
          <a:prstGeom prst="straightConnector1">
            <a:avLst/>
          </a:prstGeom>
          <a:ln w="38100">
            <a:solidFill>
              <a:srgbClr val="FF66FF"/>
            </a:solidFill>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1823113" y="4385320"/>
            <a:ext cx="1452743" cy="915888"/>
          </a:xfrm>
          <a:prstGeom prst="straightConnector1">
            <a:avLst/>
          </a:prstGeom>
          <a:ln w="38100">
            <a:solidFill>
              <a:schemeClr val="accent6"/>
            </a:solidFill>
            <a:prstDash val="lgDash"/>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p:cNvCxnSpPr/>
          <p:nvPr/>
        </p:nvCxnSpPr>
        <p:spPr>
          <a:xfrm>
            <a:off x="1851359" y="2863672"/>
            <a:ext cx="1391343" cy="3298241"/>
          </a:xfrm>
          <a:prstGeom prst="straightConnector1">
            <a:avLst/>
          </a:prstGeom>
          <a:ln w="38100">
            <a:solidFill>
              <a:srgbClr val="7030A0"/>
            </a:solidFill>
            <a:prstDash val="sysDot"/>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1857873" y="3202822"/>
            <a:ext cx="1417983" cy="0"/>
          </a:xfrm>
          <a:prstGeom prst="straightConnector1">
            <a:avLst/>
          </a:prstGeom>
          <a:ln w="38100">
            <a:solidFill>
              <a:srgbClr val="00B0F0"/>
            </a:solidFill>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flipV="1">
            <a:off x="1809056" y="1052736"/>
            <a:ext cx="1488977" cy="4036018"/>
          </a:xfrm>
          <a:prstGeom prst="straightConnector1">
            <a:avLst/>
          </a:prstGeom>
          <a:ln w="38100">
            <a:solidFill>
              <a:schemeClr val="accent2">
                <a:lumMod val="75000"/>
              </a:schemeClr>
            </a:solidFill>
            <a:prstDash val="sysDash"/>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V="1">
            <a:off x="1825091" y="176064"/>
            <a:ext cx="1482536" cy="3833192"/>
          </a:xfrm>
          <a:prstGeom prst="straightConnector1">
            <a:avLst/>
          </a:prstGeom>
          <a:ln w="38100">
            <a:solidFill>
              <a:srgbClr val="FFFF00"/>
            </a:solidFill>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flipV="1">
            <a:off x="1831391" y="657856"/>
            <a:ext cx="1596865" cy="1724024"/>
          </a:xfrm>
          <a:prstGeom prst="straightConnector1">
            <a:avLst/>
          </a:prstGeom>
          <a:ln w="38100">
            <a:solidFill>
              <a:srgbClr val="00B050"/>
            </a:solidFill>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flipV="1">
            <a:off x="1763688" y="3549589"/>
            <a:ext cx="1534345" cy="1751619"/>
          </a:xfrm>
          <a:prstGeom prst="straightConnector1">
            <a:avLst/>
          </a:prstGeom>
          <a:ln w="38100">
            <a:solidFill>
              <a:schemeClr val="accent1"/>
            </a:solidFill>
            <a:prstDash val="dashDot"/>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flipV="1">
            <a:off x="1851359" y="1700808"/>
            <a:ext cx="1506099" cy="439248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53517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3"/>
                                        </p:tgtEl>
                                        <p:attrNameLst>
                                          <p:attrName>ppt_x</p:attrName>
                                        </p:attrNameLst>
                                      </p:cBhvr>
                                      <p:tavLst>
                                        <p:tav tm="0">
                                          <p:val>
                                            <p:strVal val="ppt_x"/>
                                          </p:val>
                                        </p:tav>
                                        <p:tav tm="100000">
                                          <p:val>
                                            <p:strVal val="ppt_x"/>
                                          </p:val>
                                        </p:tav>
                                      </p:tavLst>
                                    </p:anim>
                                    <p:anim calcmode="lin" valueType="num">
                                      <p:cBhvr additive="base">
                                        <p:cTn id="7" dur="500"/>
                                        <p:tgtEl>
                                          <p:spTgt spid="3"/>
                                        </p:tgtEl>
                                        <p:attrNameLst>
                                          <p:attrName>ppt_y</p:attrName>
                                        </p:attrNameLst>
                                      </p:cBhvr>
                                      <p:tavLst>
                                        <p:tav tm="0">
                                          <p:val>
                                            <p:strVal val="ppt_y"/>
                                          </p:val>
                                        </p:tav>
                                        <p:tav tm="100000">
                                          <p:val>
                                            <p:strVal val="1+ppt_h/2"/>
                                          </p:val>
                                        </p:tav>
                                      </p:tavLst>
                                    </p:anim>
                                    <p:set>
                                      <p:cBhvr>
                                        <p:cTn id="8" dur="1" fill="hold">
                                          <p:stCondLst>
                                            <p:cond delay="499"/>
                                          </p:stCondLst>
                                        </p:cTn>
                                        <p:tgtEl>
                                          <p:spTgt spid="3"/>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908720"/>
            <a:ext cx="6512937" cy="3416320"/>
          </a:xfrm>
          <a:prstGeom prst="rect">
            <a:avLst/>
          </a:prstGeom>
          <a:noFill/>
        </p:spPr>
        <p:txBody>
          <a:bodyPr wrap="none" rtlCol="0">
            <a:spAutoFit/>
          </a:bodyPr>
          <a:lstStyle/>
          <a:p>
            <a:r>
              <a:rPr lang="en-GB" sz="2400" dirty="0"/>
              <a:t>The Earth has 4 major subsystems:</a:t>
            </a:r>
          </a:p>
          <a:p>
            <a:endParaRPr lang="en-GB" sz="2400" dirty="0"/>
          </a:p>
          <a:p>
            <a:pPr marL="457200" indent="-457200">
              <a:buAutoNum type="arabicParenR"/>
            </a:pPr>
            <a:r>
              <a:rPr lang="en-GB" sz="2400" dirty="0"/>
              <a:t>The Atmosphere</a:t>
            </a:r>
          </a:p>
          <a:p>
            <a:pPr marL="457200" indent="-457200">
              <a:buAutoNum type="arabicParenR"/>
            </a:pPr>
            <a:r>
              <a:rPr lang="en-GB" sz="2400" dirty="0"/>
              <a:t>The Lithosphere</a:t>
            </a:r>
          </a:p>
          <a:p>
            <a:pPr marL="457200" indent="-457200">
              <a:buAutoNum type="arabicParenR"/>
            </a:pPr>
            <a:r>
              <a:rPr lang="en-GB" sz="2400" dirty="0"/>
              <a:t>The Hydrosphere</a:t>
            </a:r>
          </a:p>
          <a:p>
            <a:pPr marL="457200" indent="-457200">
              <a:buAutoNum type="arabicParenR"/>
            </a:pPr>
            <a:r>
              <a:rPr lang="en-GB" sz="2400" dirty="0"/>
              <a:t>The Biosphere</a:t>
            </a:r>
          </a:p>
          <a:p>
            <a:pPr marL="457200" indent="-457200">
              <a:buAutoNum type="arabicParenR"/>
            </a:pPr>
            <a:endParaRPr lang="en-GB" sz="2400" dirty="0"/>
          </a:p>
          <a:p>
            <a:r>
              <a:rPr lang="en-GB" sz="2400" dirty="0"/>
              <a:t>Each of these are considered to be an open system</a:t>
            </a:r>
          </a:p>
          <a:p>
            <a:r>
              <a:rPr lang="en-GB" sz="2400" dirty="0"/>
              <a:t>That forms part of a chain; a Cascading System.</a:t>
            </a:r>
          </a:p>
        </p:txBody>
      </p:sp>
      <p:sp>
        <p:nvSpPr>
          <p:cNvPr id="3" name="TextBox 2"/>
          <p:cNvSpPr txBox="1"/>
          <p:nvPr/>
        </p:nvSpPr>
        <p:spPr>
          <a:xfrm>
            <a:off x="971600" y="4653136"/>
            <a:ext cx="7608429" cy="830997"/>
          </a:xfrm>
          <a:prstGeom prst="rect">
            <a:avLst/>
          </a:prstGeom>
          <a:noFill/>
        </p:spPr>
        <p:txBody>
          <a:bodyPr wrap="none" rtlCol="0">
            <a:spAutoFit/>
          </a:bodyPr>
          <a:lstStyle/>
          <a:p>
            <a:r>
              <a:rPr lang="en-GB" sz="2400" dirty="0"/>
              <a:t>Each of these interact and their relationships have a</a:t>
            </a:r>
          </a:p>
          <a:p>
            <a:r>
              <a:rPr lang="en-GB" sz="2400" dirty="0"/>
              <a:t>Significant effect on the earth’s climate and climate change.</a:t>
            </a:r>
          </a:p>
        </p:txBody>
      </p:sp>
    </p:spTree>
    <p:extLst>
      <p:ext uri="{BB962C8B-B14F-4D97-AF65-F5344CB8AC3E}">
        <p14:creationId xmlns:p14="http://schemas.microsoft.com/office/powerpoint/2010/main" val="1941677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t>Dynamic equilibrium</a:t>
            </a:r>
          </a:p>
        </p:txBody>
      </p:sp>
      <p:sp>
        <p:nvSpPr>
          <p:cNvPr id="3" name="Content Placeholder 2"/>
          <p:cNvSpPr>
            <a:spLocks noGrp="1"/>
          </p:cNvSpPr>
          <p:nvPr>
            <p:ph idx="1"/>
          </p:nvPr>
        </p:nvSpPr>
        <p:spPr>
          <a:xfrm>
            <a:off x="457200" y="1417638"/>
            <a:ext cx="8229600" cy="5179714"/>
          </a:xfrm>
        </p:spPr>
        <p:txBody>
          <a:bodyPr>
            <a:normAutofit/>
          </a:bodyPr>
          <a:lstStyle/>
          <a:p>
            <a:r>
              <a:rPr lang="en-GB" dirty="0"/>
              <a:t>When there is a balance between the inputs and outputs then the system is said to be in a state of dynamic equilibrium.</a:t>
            </a:r>
          </a:p>
          <a:p>
            <a:r>
              <a:rPr lang="en-GB" dirty="0"/>
              <a:t>This means that the stores stay the same</a:t>
            </a:r>
          </a:p>
          <a:p>
            <a:r>
              <a:rPr lang="en-GB" dirty="0"/>
              <a:t>If one of the elements of the system changes e.g. one of the inputs increases without any corresponding change in the outputs, then the stores change and the equilibrium is upset.</a:t>
            </a:r>
          </a:p>
          <a:p>
            <a:r>
              <a:rPr lang="en-GB" dirty="0"/>
              <a:t>This is called feedback.  There are two types of feedback positive and negative.</a:t>
            </a:r>
            <a:endParaRPr lang="en-GB" sz="2000" dirty="0"/>
          </a:p>
        </p:txBody>
      </p:sp>
    </p:spTree>
    <p:extLst>
      <p:ext uri="{BB962C8B-B14F-4D97-AF65-F5344CB8AC3E}">
        <p14:creationId xmlns:p14="http://schemas.microsoft.com/office/powerpoint/2010/main" val="3069397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887581"/>
            <a:ext cx="1709936" cy="923330"/>
          </a:xfrm>
          <a:prstGeom prst="rect">
            <a:avLst/>
          </a:prstGeom>
          <a:solidFill>
            <a:schemeClr val="bg1"/>
          </a:solidFill>
          <a:ln w="28575">
            <a:solidFill>
              <a:schemeClr val="tx1"/>
            </a:solidFill>
          </a:ln>
        </p:spPr>
        <p:txBody>
          <a:bodyPr wrap="square">
            <a:spAutoFit/>
          </a:bodyPr>
          <a:lstStyle/>
          <a:p>
            <a:r>
              <a:rPr lang="en-GB" dirty="0"/>
              <a:t>More CO</a:t>
            </a:r>
            <a:r>
              <a:rPr lang="en-GB" baseline="-25000" dirty="0"/>
              <a:t>2</a:t>
            </a:r>
          </a:p>
          <a:p>
            <a:r>
              <a:rPr lang="en-GB" dirty="0"/>
              <a:t>to act as a</a:t>
            </a:r>
          </a:p>
          <a:p>
            <a:r>
              <a:rPr lang="en-GB" dirty="0"/>
              <a:t>greenhouse gas</a:t>
            </a:r>
          </a:p>
        </p:txBody>
      </p:sp>
      <p:sp>
        <p:nvSpPr>
          <p:cNvPr id="4" name="Rectangle 3"/>
          <p:cNvSpPr/>
          <p:nvPr/>
        </p:nvSpPr>
        <p:spPr>
          <a:xfrm>
            <a:off x="1907704" y="1926709"/>
            <a:ext cx="1493912" cy="923330"/>
          </a:xfrm>
          <a:prstGeom prst="rect">
            <a:avLst/>
          </a:prstGeom>
          <a:solidFill>
            <a:srgbClr val="FFFF00"/>
          </a:solidFill>
        </p:spPr>
        <p:txBody>
          <a:bodyPr wrap="square">
            <a:spAutoFit/>
          </a:bodyPr>
          <a:lstStyle/>
          <a:p>
            <a:r>
              <a:rPr lang="en-GB" dirty="0"/>
              <a:t>Global</a:t>
            </a:r>
          </a:p>
          <a:p>
            <a:r>
              <a:rPr lang="en-GB" dirty="0"/>
              <a:t>temperature</a:t>
            </a:r>
          </a:p>
          <a:p>
            <a:r>
              <a:rPr lang="en-GB" dirty="0"/>
              <a:t>rise</a:t>
            </a:r>
          </a:p>
        </p:txBody>
      </p:sp>
      <p:sp>
        <p:nvSpPr>
          <p:cNvPr id="5" name="Rectangle 4"/>
          <p:cNvSpPr/>
          <p:nvPr/>
        </p:nvSpPr>
        <p:spPr>
          <a:xfrm>
            <a:off x="0" y="2966496"/>
            <a:ext cx="1277888" cy="923330"/>
          </a:xfrm>
          <a:prstGeom prst="rect">
            <a:avLst/>
          </a:prstGeom>
          <a:solidFill>
            <a:schemeClr val="bg1"/>
          </a:solidFill>
          <a:ln w="28575">
            <a:solidFill>
              <a:schemeClr val="tx1"/>
            </a:solidFill>
          </a:ln>
        </p:spPr>
        <p:txBody>
          <a:bodyPr wrap="square">
            <a:spAutoFit/>
          </a:bodyPr>
          <a:lstStyle/>
          <a:p>
            <a:r>
              <a:rPr lang="en-GB" dirty="0"/>
              <a:t>Warms</a:t>
            </a:r>
          </a:p>
          <a:p>
            <a:r>
              <a:rPr lang="en-GB" dirty="0"/>
              <a:t>the oceans</a:t>
            </a:r>
          </a:p>
          <a:p>
            <a:endParaRPr lang="en-GB" dirty="0"/>
          </a:p>
        </p:txBody>
      </p:sp>
      <p:sp>
        <p:nvSpPr>
          <p:cNvPr id="6" name="Rectangle 5"/>
          <p:cNvSpPr/>
          <p:nvPr/>
        </p:nvSpPr>
        <p:spPr>
          <a:xfrm>
            <a:off x="1907704" y="4008631"/>
            <a:ext cx="1493912" cy="923330"/>
          </a:xfrm>
          <a:prstGeom prst="rect">
            <a:avLst/>
          </a:prstGeom>
          <a:solidFill>
            <a:srgbClr val="FFFF00"/>
          </a:solidFill>
        </p:spPr>
        <p:txBody>
          <a:bodyPr wrap="square">
            <a:spAutoFit/>
          </a:bodyPr>
          <a:lstStyle/>
          <a:p>
            <a:r>
              <a:rPr lang="en-GB" dirty="0"/>
              <a:t>Increased</a:t>
            </a:r>
          </a:p>
          <a:p>
            <a:r>
              <a:rPr lang="en-GB" dirty="0"/>
              <a:t>oceanic</a:t>
            </a:r>
          </a:p>
          <a:p>
            <a:r>
              <a:rPr lang="en-GB" dirty="0"/>
              <a:t>temperatures</a:t>
            </a:r>
          </a:p>
        </p:txBody>
      </p:sp>
      <p:sp>
        <p:nvSpPr>
          <p:cNvPr id="7" name="Rectangle 6"/>
          <p:cNvSpPr/>
          <p:nvPr/>
        </p:nvSpPr>
        <p:spPr>
          <a:xfrm>
            <a:off x="0" y="4008631"/>
            <a:ext cx="1529408" cy="923330"/>
          </a:xfrm>
          <a:prstGeom prst="rect">
            <a:avLst/>
          </a:prstGeom>
          <a:solidFill>
            <a:schemeClr val="bg1"/>
          </a:solidFill>
          <a:ln w="28575">
            <a:solidFill>
              <a:schemeClr val="tx1"/>
            </a:solidFill>
          </a:ln>
        </p:spPr>
        <p:txBody>
          <a:bodyPr wrap="square">
            <a:spAutoFit/>
          </a:bodyPr>
          <a:lstStyle/>
          <a:p>
            <a:r>
              <a:rPr lang="en-GB" dirty="0"/>
              <a:t>Warm water</a:t>
            </a:r>
          </a:p>
          <a:p>
            <a:r>
              <a:rPr lang="en-GB" dirty="0"/>
              <a:t>less able to</a:t>
            </a:r>
          </a:p>
          <a:p>
            <a:r>
              <a:rPr lang="en-GB" dirty="0"/>
              <a:t>dissolve gas</a:t>
            </a:r>
          </a:p>
        </p:txBody>
      </p:sp>
      <p:sp>
        <p:nvSpPr>
          <p:cNvPr id="8" name="Rectangle 7"/>
          <p:cNvSpPr/>
          <p:nvPr/>
        </p:nvSpPr>
        <p:spPr>
          <a:xfrm>
            <a:off x="1907704" y="2966496"/>
            <a:ext cx="1709936" cy="923330"/>
          </a:xfrm>
          <a:prstGeom prst="rect">
            <a:avLst/>
          </a:prstGeom>
          <a:solidFill>
            <a:srgbClr val="FFFF00"/>
          </a:solidFill>
        </p:spPr>
        <p:txBody>
          <a:bodyPr wrap="square">
            <a:spAutoFit/>
          </a:bodyPr>
          <a:lstStyle/>
          <a:p>
            <a:r>
              <a:rPr lang="en-GB" dirty="0"/>
              <a:t>Dissolved CO</a:t>
            </a:r>
            <a:r>
              <a:rPr lang="en-GB" baseline="-25000" dirty="0"/>
              <a:t>2</a:t>
            </a:r>
          </a:p>
          <a:p>
            <a:r>
              <a:rPr lang="en-GB" dirty="0"/>
              <a:t>released by</a:t>
            </a:r>
          </a:p>
          <a:p>
            <a:r>
              <a:rPr lang="en-GB" dirty="0"/>
              <a:t>warmer oceans</a:t>
            </a:r>
          </a:p>
        </p:txBody>
      </p:sp>
      <p:sp>
        <p:nvSpPr>
          <p:cNvPr id="9" name="Rectangle 8"/>
          <p:cNvSpPr/>
          <p:nvPr/>
        </p:nvSpPr>
        <p:spPr>
          <a:xfrm>
            <a:off x="0" y="1924361"/>
            <a:ext cx="1349896" cy="923330"/>
          </a:xfrm>
          <a:prstGeom prst="rect">
            <a:avLst/>
          </a:prstGeom>
          <a:solidFill>
            <a:schemeClr val="bg1"/>
          </a:solidFill>
          <a:ln w="28575">
            <a:solidFill>
              <a:schemeClr val="tx1"/>
            </a:solidFill>
          </a:ln>
        </p:spPr>
        <p:txBody>
          <a:bodyPr wrap="square">
            <a:spAutoFit/>
          </a:bodyPr>
          <a:lstStyle/>
          <a:p>
            <a:r>
              <a:rPr lang="en-GB" dirty="0"/>
              <a:t>CO</a:t>
            </a:r>
            <a:r>
              <a:rPr lang="en-GB" baseline="-25000" dirty="0"/>
              <a:t>2 </a:t>
            </a:r>
            <a:r>
              <a:rPr lang="en-GB" dirty="0"/>
              <a:t>back</a:t>
            </a:r>
          </a:p>
          <a:p>
            <a:r>
              <a:rPr lang="en-GB" dirty="0"/>
              <a:t>into the</a:t>
            </a:r>
          </a:p>
          <a:p>
            <a:r>
              <a:rPr lang="en-GB" dirty="0"/>
              <a:t>atmosphere</a:t>
            </a:r>
          </a:p>
        </p:txBody>
      </p:sp>
      <p:sp>
        <p:nvSpPr>
          <p:cNvPr id="10" name="Rectangle 9"/>
          <p:cNvSpPr/>
          <p:nvPr/>
        </p:nvSpPr>
        <p:spPr>
          <a:xfrm>
            <a:off x="1907704" y="887581"/>
            <a:ext cx="1637394" cy="923330"/>
          </a:xfrm>
          <a:prstGeom prst="rect">
            <a:avLst/>
          </a:prstGeom>
          <a:solidFill>
            <a:srgbClr val="FFFF00"/>
          </a:solidFill>
        </p:spPr>
        <p:txBody>
          <a:bodyPr wrap="square">
            <a:spAutoFit/>
          </a:bodyPr>
          <a:lstStyle/>
          <a:p>
            <a:r>
              <a:rPr lang="en-GB" dirty="0"/>
              <a:t>More CO</a:t>
            </a:r>
            <a:r>
              <a:rPr lang="en-GB" baseline="-25000" dirty="0"/>
              <a:t>2</a:t>
            </a:r>
            <a:r>
              <a:rPr lang="en-GB" dirty="0"/>
              <a:t> in</a:t>
            </a:r>
          </a:p>
          <a:p>
            <a:r>
              <a:rPr lang="en-GB" dirty="0"/>
              <a:t>the atmosphere</a:t>
            </a:r>
          </a:p>
        </p:txBody>
      </p:sp>
      <p:sp>
        <p:nvSpPr>
          <p:cNvPr id="18" name="TextBox 17"/>
          <p:cNvSpPr txBox="1"/>
          <p:nvPr/>
        </p:nvSpPr>
        <p:spPr>
          <a:xfrm>
            <a:off x="2105980" y="0"/>
            <a:ext cx="5487913" cy="461665"/>
          </a:xfrm>
          <a:prstGeom prst="rect">
            <a:avLst/>
          </a:prstGeom>
          <a:noFill/>
        </p:spPr>
        <p:txBody>
          <a:bodyPr wrap="none" rtlCol="0">
            <a:spAutoFit/>
          </a:bodyPr>
          <a:lstStyle/>
          <a:p>
            <a:r>
              <a:rPr lang="en-GB" sz="2400" u="sng" dirty="0"/>
              <a:t>Example of a positive feedback in a system</a:t>
            </a:r>
          </a:p>
        </p:txBody>
      </p:sp>
      <p:sp>
        <p:nvSpPr>
          <p:cNvPr id="2" name="TextBox 1"/>
          <p:cNvSpPr txBox="1"/>
          <p:nvPr/>
        </p:nvSpPr>
        <p:spPr>
          <a:xfrm>
            <a:off x="4849936" y="1212170"/>
            <a:ext cx="3312368" cy="2677656"/>
          </a:xfrm>
          <a:prstGeom prst="rect">
            <a:avLst/>
          </a:prstGeom>
          <a:noFill/>
        </p:spPr>
        <p:txBody>
          <a:bodyPr wrap="square" rtlCol="0">
            <a:spAutoFit/>
          </a:bodyPr>
          <a:lstStyle/>
          <a:p>
            <a:r>
              <a:rPr lang="en-GB" sz="2400" dirty="0"/>
              <a:t>You each have a template for positive feedback in the system.</a:t>
            </a:r>
          </a:p>
          <a:p>
            <a:endParaRPr lang="en-GB" sz="2400" dirty="0"/>
          </a:p>
          <a:p>
            <a:r>
              <a:rPr lang="en-GB" sz="2400" dirty="0"/>
              <a:t>You need to use the text boxes opposite to complete your sheet</a:t>
            </a:r>
          </a:p>
        </p:txBody>
      </p:sp>
      <p:sp>
        <p:nvSpPr>
          <p:cNvPr id="11" name="Rectangle 10"/>
          <p:cNvSpPr/>
          <p:nvPr/>
        </p:nvSpPr>
        <p:spPr>
          <a:xfrm>
            <a:off x="107504" y="5354382"/>
            <a:ext cx="8789026" cy="646331"/>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n-GB" i="1" dirty="0">
                <a:solidFill>
                  <a:srgbClr val="225CA8"/>
                </a:solidFill>
                <a:latin typeface="Bliss-Medium"/>
              </a:rPr>
              <a:t>Positive feedback </a:t>
            </a:r>
            <a:r>
              <a:rPr lang="en-GB" i="1" dirty="0">
                <a:solidFill>
                  <a:srgbClr val="373536"/>
                </a:solidFill>
                <a:latin typeface="BerkeleyStd-Book"/>
              </a:rPr>
              <a:t>where the effects of an action are amplified or multiplied by subsequent ‘knock-on’ or secondary effects.</a:t>
            </a:r>
            <a:endParaRPr lang="en-GB" i="1" dirty="0"/>
          </a:p>
        </p:txBody>
      </p:sp>
    </p:spTree>
    <p:extLst>
      <p:ext uri="{BB962C8B-B14F-4D97-AF65-F5344CB8AC3E}">
        <p14:creationId xmlns:p14="http://schemas.microsoft.com/office/powerpoint/2010/main" val="102510209"/>
      </p:ext>
    </p:extLst>
  </p:cSld>
  <p:clrMapOvr>
    <a:masterClrMapping/>
  </p:clrMapOvr>
</p:sld>
</file>

<file path=ppt/theme/theme1.xml><?xml version="1.0" encoding="utf-8"?>
<a:theme xmlns:a="http://schemas.openxmlformats.org/drawingml/2006/main" name="Water_Carbon_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ater_Carbon_Template" id="{FDE68111-E5CE-4820-875B-980B8E0F1D9B}" vid="{105F5FEB-38D8-4E3F-9AFA-9CCC7B04C0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Water_Carbon_Template</Template>
  <TotalTime>1060</TotalTime>
  <Words>1298</Words>
  <Application>Microsoft Office PowerPoint</Application>
  <PresentationFormat>On-screen Show (4:3)</PresentationFormat>
  <Paragraphs>243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Water_Carbon_Template</vt:lpstr>
      <vt:lpstr>Recap</vt:lpstr>
      <vt:lpstr>Water and Carbon cycles</vt:lpstr>
      <vt:lpstr>Mind map- Why are water and carbon important to us?</vt:lpstr>
      <vt:lpstr>Systems in Geography</vt:lpstr>
      <vt:lpstr>PowerPoint Presentation</vt:lpstr>
      <vt:lpstr>PowerPoint Presentation</vt:lpstr>
      <vt:lpstr>PowerPoint Presentation</vt:lpstr>
      <vt:lpstr>Dynamic equilibrium</vt:lpstr>
      <vt:lpstr>PowerPoint Presentation</vt:lpstr>
      <vt:lpstr>PowerPoint Presentation</vt:lpstr>
      <vt:lpstr>PowerPoint Presentation</vt:lpstr>
      <vt:lpstr>PowerPoint Presentation</vt:lpstr>
      <vt:lpstr>PowerPoint Presentation</vt:lpstr>
      <vt:lpstr>PowerPoint Presentation</vt:lpstr>
      <vt:lpstr>Discuss - Are the water and carbon cycles closed or open systems?</vt:lpstr>
      <vt:lpstr>What is the concept of dynamic equilibrium in relation to the water cycle?</vt:lpstr>
      <vt:lpstr>Review – what have you discovered today?</vt:lpstr>
      <vt:lpstr>Dad joke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Systems in Geography</dc:title>
  <dc:creator>St Mary's</dc:creator>
  <cp:lastModifiedBy>Robert Gamesby</cp:lastModifiedBy>
  <cp:revision>67</cp:revision>
  <cp:lastPrinted>2018-09-11T07:06:52Z</cp:lastPrinted>
  <dcterms:created xsi:type="dcterms:W3CDTF">2016-06-22T09:49:52Z</dcterms:created>
  <dcterms:modified xsi:type="dcterms:W3CDTF">2020-05-07T10:54:25Z</dcterms:modified>
</cp:coreProperties>
</file>