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98" d="100"/>
          <a:sy n="98" d="100"/>
        </p:scale>
        <p:origin x="11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16821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51334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85694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C9F0A-3C06-4364-86FF-2FEF86B552E2}"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54467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1C9F0A-3C06-4364-86FF-2FEF86B552E2}"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90581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1C9F0A-3C06-4364-86FF-2FEF86B552E2}"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31122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1C9F0A-3C06-4364-86FF-2FEF86B552E2}" type="datetimeFigureOut">
              <a:rPr lang="en-GB" smtClean="0"/>
              <a:t>04/05/2020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400340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1C9F0A-3C06-4364-86FF-2FEF86B552E2}" type="datetimeFigureOut">
              <a:rPr lang="en-GB" smtClean="0"/>
              <a:t>04/05/2020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60215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C9F0A-3C06-4364-86FF-2FEF86B552E2}" type="datetimeFigureOut">
              <a:rPr lang="en-GB" smtClean="0"/>
              <a:t>04/05/2020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410519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1C9F0A-3C06-4364-86FF-2FEF86B552E2}"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297478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1C9F0A-3C06-4364-86FF-2FEF86B552E2}"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B789C9-E58D-40BF-9B65-D8942FBC1436}" type="slidenum">
              <a:rPr lang="en-GB" smtClean="0"/>
              <a:t>‹#›</a:t>
            </a:fld>
            <a:endParaRPr lang="en-GB"/>
          </a:p>
        </p:txBody>
      </p:sp>
    </p:spTree>
    <p:extLst>
      <p:ext uri="{BB962C8B-B14F-4D97-AF65-F5344CB8AC3E}">
        <p14:creationId xmlns:p14="http://schemas.microsoft.com/office/powerpoint/2010/main" val="3484058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C9F0A-3C06-4364-86FF-2FEF86B552E2}" type="datetimeFigureOut">
              <a:rPr lang="en-GB" smtClean="0"/>
              <a:t>04/05/2020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789C9-E58D-40BF-9B65-D8942FBC1436}" type="slidenum">
              <a:rPr lang="en-GB" smtClean="0"/>
              <a:t>‹#›</a:t>
            </a:fld>
            <a:endParaRPr lang="en-GB"/>
          </a:p>
        </p:txBody>
      </p:sp>
    </p:spTree>
    <p:extLst>
      <p:ext uri="{BB962C8B-B14F-4D97-AF65-F5344CB8AC3E}">
        <p14:creationId xmlns:p14="http://schemas.microsoft.com/office/powerpoint/2010/main" val="3333198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b9Ff6lOVZFw"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hyperlink" Target="https://www.facebook.com/CustomsHouseLP/?__tn__=K-R&amp;eid=ARBAYcMcX4GaLnBKJCzLqTdqrpYzQ6YDHLzDEjwDqPH-Q6WlyTEj-sbPSb3ukBIQZX0vOIi6byQQP7QF&amp;fref=mentions&amp;__xts__%5B0%5D=68.ARCk9EprRjDQwDW8FTENxgwMyJ4Y_oOTNsoLZ2_Gqz4VoUeZsHga_mCbhIOY8-5dEfVdasFIJVSKdIm_angzwostUyECGCr5EI2EFuSl6yhkOh7tGtb4iJ0noXrYPklq9AjZ0SUD5AxwIpU5j2LzfR7sHHKWIRCCdA5j9us0iNx7oj0ts0bNzkkkeiCYaNvOkzrq44HyQSsyHyX41miGzbGtcdYzT_yYg6zudTiHtuyrXOX1IQ-Pt3W0Y0s2pmL91CNq-O3T5RhiQ5jsOfAKuY4zfgY33nQqwLpwBShoOxS7bLsW55BF86RpDSlxae_goIrIez8Ya_HiTcALkzUd4_zRHA" TargetMode="External"/><Relationship Id="rId3" Type="http://schemas.openxmlformats.org/officeDocument/2006/relationships/hyperlink" Target="https://greatnorthmuseum.org.uk/" TargetMode="External"/><Relationship Id="rId7" Type="http://schemas.openxmlformats.org/officeDocument/2006/relationships/hyperlink" Target="https://www.facebook.com/thenewbridgeproject/?__tn__=K-R&amp;eid=ARBSwK2xnAxKm8gsXBGr4J0Vx6h1OXSW-JUmb6AR5FA1QXn6GChH7rZBjl97Im4GYswaTmxS_Kn2eh6P&amp;fref=mentions&amp;__xts__%5B0%5D=68.ARCk9EprRjDQwDW8FTENxgwMyJ4Y_oOTNsoLZ2_Gqz4VoUeZsHga_mCbhIOY8-5dEfVdasFIJVSKdIm_angzwostUyECGCr5EI2EFuSl6yhkOh7tGtb4iJ0noXrYPklq9AjZ0SUD5AxwIpU5j2LzfR7sHHKWIRCCdA5j9us0iNx7oj0ts0bNzkkkeiCYaNvOkzrq44HyQSsyHyX41miGzbGtcdYzT_yYg6zudTiHtuyrXOX1IQ-Pt3W0Y0s2pmL91CNq-O3T5RhiQ5jsOfAKuY4zfgY33nQqwLpwBShoOxS7bLsW55BF86RpDSlxae_goIrIez8Ya_HiTcALkzUd4_zRHA" TargetMode="External"/><Relationship Id="rId2" Type="http://schemas.openxmlformats.org/officeDocument/2006/relationships/hyperlink" Target="https://www.theguardian.com/travel/2020/mar/23/10-of-the-worlds-best-virtual-museum-and-art-gallery-tours" TargetMode="External"/><Relationship Id="rId1" Type="http://schemas.openxmlformats.org/officeDocument/2006/relationships/slideLayout" Target="../slideLayouts/slideLayout2.xml"/><Relationship Id="rId6" Type="http://schemas.openxmlformats.org/officeDocument/2006/relationships/hyperlink" Target="https://www.facebook.com/hashtag/lockdown?source=feed_text&amp;epa=HASHTAG&amp;__xts__%5B0%5D=68.ARCk9EprRjDQwDW8FTENxgwMyJ4Y_oOTNsoLZ2_Gqz4VoUeZsHga_mCbhIOY8-5dEfVdasFIJVSKdIm_angzwostUyECGCr5EI2EFuSl6yhkOh7tGtb4iJ0noXrYPklq9AjZ0SUD5AxwIpU5j2LzfR7sHHKWIRCCdA5j9us0iNx7oj0ts0bNzkkkeiCYaNvOkzrq44HyQSsyHyX41miGzbGtcdYzT_yYg6zudTiHtuyrXOX1IQ-Pt3W0Y0s2pmL91CNq-O3T5RhiQ5jsOfAKuY4zfgY33nQqwLpwBShoOxS7bLsW55BF86RpDSlxae_goIrIez8Ya_HiTcALkzUd4_zRHA&amp;__tn__=%2ANK-R" TargetMode="External"/><Relationship Id="rId5" Type="http://schemas.openxmlformats.org/officeDocument/2006/relationships/hyperlink" Target="https://npg.si.edu/home/national-portrait-gallery" TargetMode="External"/><Relationship Id="rId4" Type="http://schemas.openxmlformats.org/officeDocument/2006/relationships/hyperlink" Target="https://www.npg.org.uk/whatson/exhibitions/2001/mirror-mirror-self-portraits-by-women-artists/virtual-tour.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tate.org.uk/art/artworks/young-body-techniques-after-sculpture-ii-kirsten-justesen-1969-p79821"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ate.org.uk/art/student-resource/exam-help/perspectiv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artnet.com/artists/lucian-freud/" TargetMode="External"/><Relationship Id="rId1" Type="http://schemas.openxmlformats.org/officeDocument/2006/relationships/slideLayout" Target="../slideLayouts/slideLayout2.xml"/><Relationship Id="rId5" Type="http://schemas.openxmlformats.org/officeDocument/2006/relationships/hyperlink" Target="https://www.youtube.com/watch?v=MgXNp8ToVHk"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royalacademy.org.uk/article/lucian-freud-five-self-portraits-martin-gayfor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carnegriffiths.com/"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smtClean="0"/>
              <a:t>Recap</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06618679"/>
              </p:ext>
            </p:extLst>
          </p:nvPr>
        </p:nvGraphicFramePr>
        <p:xfrm>
          <a:off x="327771" y="857795"/>
          <a:ext cx="5123311" cy="2407920"/>
        </p:xfrm>
        <a:graphic>
          <a:graphicData uri="http://schemas.openxmlformats.org/drawingml/2006/table">
            <a:tbl>
              <a:tblPr firstRow="1" firstCol="1" bandRow="1">
                <a:tableStyleId>{5C22544A-7EE6-4342-B048-85BDC9FD1C3A}</a:tableStyleId>
              </a:tblPr>
              <a:tblGrid>
                <a:gridCol w="5123311">
                  <a:extLst>
                    <a:ext uri="{9D8B030D-6E8A-4147-A177-3AD203B41FA5}">
                      <a16:colId xmlns:a16="http://schemas.microsoft.com/office/drawing/2014/main" val="3084309713"/>
                    </a:ext>
                  </a:extLst>
                </a:gridCol>
              </a:tblGrid>
              <a:tr h="2407920">
                <a:tc>
                  <a:txBody>
                    <a:bodyPr/>
                    <a:lstStyle/>
                    <a:p>
                      <a:pPr marL="0" lvl="0" indent="0" algn="just">
                        <a:spcAft>
                          <a:spcPts val="0"/>
                        </a:spcAft>
                        <a:buFont typeface="Arial" panose="020B0604020202020204" pitchFamily="34" charset="0"/>
                        <a:buNone/>
                      </a:pPr>
                      <a:r>
                        <a:rPr lang="en-GB" sz="1800" dirty="0" smtClean="0">
                          <a:effectLst/>
                        </a:rPr>
                        <a:t>WHAT</a:t>
                      </a:r>
                      <a:r>
                        <a:rPr lang="en-GB" sz="1800" baseline="0" dirty="0" smtClean="0">
                          <a:effectLst/>
                        </a:rPr>
                        <a:t> IS THE STRONGEST IDEA FROM YOUR MIND MAP FROM WEEK 1? Which strand of your mind map interests you most? </a:t>
                      </a:r>
                    </a:p>
                    <a:p>
                      <a:pPr marL="285750" lvl="0" indent="-285750" algn="just">
                        <a:spcAft>
                          <a:spcPts val="0"/>
                        </a:spcAft>
                        <a:buFont typeface="Arial" panose="020B0604020202020204" pitchFamily="34" charset="0"/>
                        <a:buChar char="•"/>
                      </a:pPr>
                      <a:endParaRPr lang="en-GB" sz="1800" baseline="0" dirty="0" smtClean="0">
                        <a:effectLst/>
                      </a:endParaRPr>
                    </a:p>
                    <a:p>
                      <a:pPr marL="0" lvl="0" indent="0" algn="just">
                        <a:spcAft>
                          <a:spcPts val="0"/>
                        </a:spcAft>
                        <a:buFont typeface="Arial" panose="020B0604020202020204" pitchFamily="34" charset="0"/>
                        <a:buNone/>
                      </a:pPr>
                      <a:r>
                        <a:rPr lang="en-GB" sz="1800" baseline="0" dirty="0" smtClean="0">
                          <a:effectLst/>
                        </a:rPr>
                        <a:t>Is there anything from this week’s news you could add to your mind map? Remember you are documenting your time in lockdown. </a:t>
                      </a: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5" name="Picture 4"/>
          <p:cNvPicPr>
            <a:picLocks noChangeAspect="1"/>
          </p:cNvPicPr>
          <p:nvPr/>
        </p:nvPicPr>
        <p:blipFill>
          <a:blip r:embed="rId2"/>
          <a:stretch>
            <a:fillRect/>
          </a:stretch>
        </p:blipFill>
        <p:spPr>
          <a:xfrm>
            <a:off x="5669646" y="3598087"/>
            <a:ext cx="4232000" cy="3107749"/>
          </a:xfrm>
          <a:prstGeom prst="rect">
            <a:avLst/>
          </a:prstGeom>
        </p:spPr>
      </p:pic>
      <p:graphicFrame>
        <p:nvGraphicFramePr>
          <p:cNvPr id="11" name="Content Placeholder 7"/>
          <p:cNvGraphicFramePr>
            <a:graphicFrameLocks/>
          </p:cNvGraphicFramePr>
          <p:nvPr>
            <p:extLst>
              <p:ext uri="{D42A27DB-BD31-4B8C-83A1-F6EECF244321}">
                <p14:modId xmlns:p14="http://schemas.microsoft.com/office/powerpoint/2010/main" val="4116194837"/>
              </p:ext>
            </p:extLst>
          </p:nvPr>
        </p:nvGraphicFramePr>
        <p:xfrm>
          <a:off x="327770" y="3432860"/>
          <a:ext cx="5123311" cy="3291840"/>
        </p:xfrm>
        <a:graphic>
          <a:graphicData uri="http://schemas.openxmlformats.org/drawingml/2006/table">
            <a:tbl>
              <a:tblPr firstRow="1" firstCol="1" bandRow="1">
                <a:tableStyleId>{5C22544A-7EE6-4342-B048-85BDC9FD1C3A}</a:tableStyleId>
              </a:tblPr>
              <a:tblGrid>
                <a:gridCol w="5123311">
                  <a:extLst>
                    <a:ext uri="{9D8B030D-6E8A-4147-A177-3AD203B41FA5}">
                      <a16:colId xmlns:a16="http://schemas.microsoft.com/office/drawing/2014/main" val="3084309713"/>
                    </a:ext>
                  </a:extLst>
                </a:gridCol>
              </a:tblGrid>
              <a:tr h="2407920">
                <a:tc>
                  <a:txBody>
                    <a:bodyPr/>
                    <a:lstStyle/>
                    <a:p>
                      <a:pPr marL="0" lvl="0" indent="0" algn="just">
                        <a:spcAft>
                          <a:spcPts val="0"/>
                        </a:spcAft>
                        <a:buFont typeface="Arial" panose="020B0604020202020204" pitchFamily="34" charset="0"/>
                        <a:buNone/>
                      </a:pPr>
                      <a:r>
                        <a:rPr lang="en-GB" sz="1800" baseline="0" dirty="0" smtClean="0">
                          <a:effectLst/>
                        </a:rPr>
                        <a:t>Photography Challenge</a:t>
                      </a:r>
                    </a:p>
                    <a:p>
                      <a:pPr marL="0" lvl="0" indent="0" algn="just">
                        <a:spcAft>
                          <a:spcPts val="0"/>
                        </a:spcAft>
                        <a:buFont typeface="Arial" panose="020B0604020202020204" pitchFamily="34" charset="0"/>
                        <a:buNone/>
                      </a:pPr>
                      <a:endParaRPr lang="en-GB" sz="1800" baseline="0" dirty="0" smtClean="0">
                        <a:effectLst/>
                      </a:endParaRPr>
                    </a:p>
                    <a:p>
                      <a:pPr marL="0" lvl="0" indent="0" algn="just">
                        <a:spcAft>
                          <a:spcPts val="0"/>
                        </a:spcAft>
                        <a:buFont typeface="Arial" panose="020B0604020202020204" pitchFamily="34" charset="0"/>
                        <a:buNone/>
                      </a:pPr>
                      <a:r>
                        <a:rPr lang="en-GB" sz="1800" baseline="0" dirty="0" smtClean="0">
                          <a:effectLst/>
                        </a:rPr>
                        <a:t>Last week you focused on photographing your subject from different angles &amp; using a variety of light sources. Look at the artist examples</a:t>
                      </a:r>
                      <a:r>
                        <a:rPr lang="en-GB" sz="1800" u="sng" baseline="0" dirty="0" smtClean="0">
                          <a:effectLst/>
                        </a:rPr>
                        <a:t>. How have the painter and photographer used: </a:t>
                      </a:r>
                    </a:p>
                    <a:p>
                      <a:pPr marL="0" lvl="0" indent="0" algn="just">
                        <a:spcAft>
                          <a:spcPts val="0"/>
                        </a:spcAft>
                        <a:buFont typeface="Arial" panose="020B0604020202020204" pitchFamily="34" charset="0"/>
                        <a:buNone/>
                      </a:pPr>
                      <a:endParaRPr lang="en-GB" sz="1800" baseline="0" dirty="0" smtClean="0">
                        <a:effectLst/>
                      </a:endParaRPr>
                    </a:p>
                    <a:p>
                      <a:pPr marL="0" lvl="0" indent="0" algn="just">
                        <a:spcAft>
                          <a:spcPts val="0"/>
                        </a:spcAft>
                        <a:buFont typeface="Arial" panose="020B0604020202020204" pitchFamily="34" charset="0"/>
                        <a:buNone/>
                      </a:pPr>
                      <a:r>
                        <a:rPr lang="en-GB" sz="1800" baseline="0" dirty="0" smtClean="0">
                          <a:effectLst/>
                        </a:rPr>
                        <a:t>Light </a:t>
                      </a:r>
                    </a:p>
                    <a:p>
                      <a:pPr marL="0" lvl="0" indent="0" algn="just">
                        <a:spcAft>
                          <a:spcPts val="0"/>
                        </a:spcAft>
                        <a:buFont typeface="Arial" panose="020B0604020202020204" pitchFamily="34" charset="0"/>
                        <a:buNone/>
                      </a:pPr>
                      <a:r>
                        <a:rPr lang="en-GB" sz="1800" baseline="0" dirty="0" smtClean="0">
                          <a:effectLst/>
                        </a:rPr>
                        <a:t>Space </a:t>
                      </a:r>
                    </a:p>
                    <a:p>
                      <a:pPr marL="0" lvl="0" indent="0" algn="just">
                        <a:spcAft>
                          <a:spcPts val="0"/>
                        </a:spcAft>
                        <a:buFont typeface="Arial" panose="020B0604020202020204" pitchFamily="34" charset="0"/>
                        <a:buNone/>
                      </a:pPr>
                      <a:r>
                        <a:rPr lang="en-GB" sz="1800" baseline="0" dirty="0" smtClean="0">
                          <a:effectLst/>
                        </a:rPr>
                        <a:t>Composition </a:t>
                      </a:r>
                    </a:p>
                    <a:p>
                      <a:pPr marL="0" lvl="0" indent="0" algn="just">
                        <a:spcAft>
                          <a:spcPts val="0"/>
                        </a:spcAft>
                        <a:buFont typeface="Arial" panose="020B0604020202020204" pitchFamily="34" charset="0"/>
                        <a:buNone/>
                      </a:pPr>
                      <a:r>
                        <a:rPr lang="en-GB" sz="1800" baseline="0" dirty="0" smtClean="0">
                          <a:effectLst/>
                        </a:rPr>
                        <a:t>What do you think the artists are trying to say with their images? Do they create a mood in their work? </a:t>
                      </a: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3" name="Picture 2"/>
          <p:cNvPicPr>
            <a:picLocks noChangeAspect="1"/>
          </p:cNvPicPr>
          <p:nvPr/>
        </p:nvPicPr>
        <p:blipFill>
          <a:blip r:embed="rId3"/>
          <a:stretch>
            <a:fillRect/>
          </a:stretch>
        </p:blipFill>
        <p:spPr>
          <a:xfrm>
            <a:off x="6984923" y="147412"/>
            <a:ext cx="4942034" cy="3281588"/>
          </a:xfrm>
          <a:prstGeom prst="rect">
            <a:avLst/>
          </a:prstGeom>
        </p:spPr>
      </p:pic>
    </p:spTree>
    <p:extLst>
      <p:ext uri="{BB962C8B-B14F-4D97-AF65-F5344CB8AC3E}">
        <p14:creationId xmlns:p14="http://schemas.microsoft.com/office/powerpoint/2010/main" val="117492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825" y="150814"/>
            <a:ext cx="6934200" cy="806450"/>
          </a:xfrm>
          <a:solidFill>
            <a:schemeClr val="bg1">
              <a:lumMod val="85000"/>
            </a:schemeClr>
          </a:solidFill>
        </p:spPr>
        <p:txBody>
          <a:bodyPr>
            <a:normAutofit fontScale="90000"/>
          </a:bodyPr>
          <a:lstStyle/>
          <a:p>
            <a:r>
              <a:rPr lang="en-GB" dirty="0" smtClean="0"/>
              <a:t>Task 4 Unconventional Materials </a:t>
            </a:r>
            <a:endParaRPr lang="en-GB" dirty="0"/>
          </a:p>
        </p:txBody>
      </p:sp>
      <p:pic>
        <p:nvPicPr>
          <p:cNvPr id="9" name="Picture 8"/>
          <p:cNvPicPr>
            <a:picLocks noChangeAspect="1"/>
          </p:cNvPicPr>
          <p:nvPr/>
        </p:nvPicPr>
        <p:blipFill>
          <a:blip r:embed="rId2"/>
          <a:stretch>
            <a:fillRect/>
          </a:stretch>
        </p:blipFill>
        <p:spPr>
          <a:xfrm>
            <a:off x="7629524" y="150814"/>
            <a:ext cx="3962400" cy="4445813"/>
          </a:xfrm>
          <a:prstGeom prst="rect">
            <a:avLst/>
          </a:prstGeom>
        </p:spPr>
      </p:pic>
      <p:sp>
        <p:nvSpPr>
          <p:cNvPr id="11" name="Rectangle 10"/>
          <p:cNvSpPr/>
          <p:nvPr/>
        </p:nvSpPr>
        <p:spPr>
          <a:xfrm>
            <a:off x="6457950" y="4543425"/>
            <a:ext cx="5314949" cy="2585323"/>
          </a:xfrm>
          <a:prstGeom prst="rect">
            <a:avLst/>
          </a:prstGeom>
        </p:spPr>
        <p:txBody>
          <a:bodyPr wrap="square">
            <a:spAutoFit/>
          </a:bodyPr>
          <a:lstStyle/>
          <a:p>
            <a:r>
              <a:rPr lang="en-GB" cap="all" dirty="0">
                <a:solidFill>
                  <a:schemeClr val="bg1"/>
                </a:solidFill>
                <a:latin typeface="Helvetica Neue"/>
              </a:rPr>
              <a:t>FIBER </a:t>
            </a:r>
            <a:r>
              <a:rPr lang="en-GB" cap="all" dirty="0" smtClean="0">
                <a:solidFill>
                  <a:schemeClr val="bg1"/>
                </a:solidFill>
                <a:latin typeface="Helvetica Neue"/>
              </a:rPr>
              <a:t>PORTRAITS by </a:t>
            </a:r>
            <a:r>
              <a:rPr lang="en-GB" cap="all" dirty="0" err="1" smtClean="0">
                <a:solidFill>
                  <a:schemeClr val="bg1"/>
                </a:solidFill>
                <a:latin typeface="Helvetica Neue"/>
              </a:rPr>
              <a:t>jill</a:t>
            </a:r>
            <a:r>
              <a:rPr lang="en-GB" cap="all" dirty="0" smtClean="0">
                <a:solidFill>
                  <a:schemeClr val="bg1"/>
                </a:solidFill>
                <a:latin typeface="Helvetica Neue"/>
              </a:rPr>
              <a:t> parry </a:t>
            </a:r>
            <a:endParaRPr lang="en-GB" cap="all" dirty="0">
              <a:solidFill>
                <a:schemeClr val="bg1"/>
              </a:solidFill>
              <a:latin typeface="Helvetica Neue"/>
            </a:endParaRPr>
          </a:p>
          <a:p>
            <a:r>
              <a:rPr lang="en-GB" dirty="0">
                <a:solidFill>
                  <a:schemeClr val="bg1"/>
                </a:solidFill>
                <a:latin typeface="Helvetica Neue"/>
              </a:rPr>
              <a:t>In my </a:t>
            </a:r>
            <a:r>
              <a:rPr lang="en-GB" dirty="0" err="1">
                <a:solidFill>
                  <a:schemeClr val="bg1"/>
                </a:solidFill>
                <a:latin typeface="Helvetica Neue"/>
              </a:rPr>
              <a:t>fiber</a:t>
            </a:r>
            <a:r>
              <a:rPr lang="en-GB" dirty="0">
                <a:solidFill>
                  <a:schemeClr val="bg1"/>
                </a:solidFill>
                <a:latin typeface="Helvetica Neue"/>
              </a:rPr>
              <a:t> portraits I use </a:t>
            </a:r>
            <a:r>
              <a:rPr lang="en-GB" dirty="0" err="1">
                <a:solidFill>
                  <a:schemeClr val="bg1"/>
                </a:solidFill>
                <a:latin typeface="Helvetica Neue"/>
              </a:rPr>
              <a:t>fiber</a:t>
            </a:r>
            <a:r>
              <a:rPr lang="en-GB" dirty="0">
                <a:solidFill>
                  <a:schemeClr val="bg1"/>
                </a:solidFill>
                <a:latin typeface="Helvetica Neue"/>
              </a:rPr>
              <a:t> to further my development of portraiture. I am interested in exploring the surface qualities created by the </a:t>
            </a:r>
            <a:r>
              <a:rPr lang="en-GB" dirty="0" err="1">
                <a:solidFill>
                  <a:schemeClr val="bg1"/>
                </a:solidFill>
                <a:latin typeface="Helvetica Neue"/>
              </a:rPr>
              <a:t>fibers</a:t>
            </a:r>
            <a:r>
              <a:rPr lang="en-GB" dirty="0">
                <a:solidFill>
                  <a:schemeClr val="bg1"/>
                </a:solidFill>
                <a:latin typeface="Helvetica Neue"/>
              </a:rPr>
              <a:t> and utilizing the characteristics of the fabrics to create a painterly effect. </a:t>
            </a:r>
            <a:r>
              <a:rPr lang="en-GB" dirty="0" err="1">
                <a:solidFill>
                  <a:schemeClr val="bg1"/>
                </a:solidFill>
                <a:latin typeface="Helvetica Neue"/>
              </a:rPr>
              <a:t>Fibers</a:t>
            </a:r>
            <a:r>
              <a:rPr lang="en-GB" dirty="0">
                <a:solidFill>
                  <a:schemeClr val="bg1"/>
                </a:solidFill>
                <a:latin typeface="Helvetica Neue"/>
              </a:rPr>
              <a:t> are torn, cut, fused and sewn into the canvas surface.</a:t>
            </a:r>
          </a:p>
          <a:p>
            <a:r>
              <a:rPr lang="en-GB" dirty="0"/>
              <a:t/>
            </a:r>
            <a:br>
              <a:rPr lang="en-GB" dirty="0"/>
            </a:br>
            <a:endParaRPr lang="en-GB" dirty="0"/>
          </a:p>
        </p:txBody>
      </p:sp>
      <p:pic>
        <p:nvPicPr>
          <p:cNvPr id="12" name="Picture 11"/>
          <p:cNvPicPr>
            <a:picLocks noChangeAspect="1"/>
          </p:cNvPicPr>
          <p:nvPr/>
        </p:nvPicPr>
        <p:blipFill>
          <a:blip r:embed="rId3"/>
          <a:stretch>
            <a:fillRect/>
          </a:stretch>
        </p:blipFill>
        <p:spPr>
          <a:xfrm>
            <a:off x="357187" y="1230719"/>
            <a:ext cx="5272087" cy="3954065"/>
          </a:xfrm>
          <a:prstGeom prst="rect">
            <a:avLst/>
          </a:prstGeom>
        </p:spPr>
      </p:pic>
      <p:sp>
        <p:nvSpPr>
          <p:cNvPr id="13" name="Rectangle 12"/>
          <p:cNvSpPr/>
          <p:nvPr/>
        </p:nvSpPr>
        <p:spPr>
          <a:xfrm>
            <a:off x="1178795" y="5651420"/>
            <a:ext cx="3890809" cy="369332"/>
          </a:xfrm>
          <a:prstGeom prst="rect">
            <a:avLst/>
          </a:prstGeom>
        </p:spPr>
        <p:txBody>
          <a:bodyPr wrap="none">
            <a:spAutoFit/>
          </a:bodyPr>
          <a:lstStyle/>
          <a:p>
            <a:r>
              <a:rPr lang="en-GB" dirty="0">
                <a:solidFill>
                  <a:schemeClr val="bg1"/>
                </a:solidFill>
                <a:latin typeface="Lato"/>
              </a:rPr>
              <a:t>Debbie Smyth – drawing with thread</a:t>
            </a:r>
            <a:endParaRPr lang="en-GB" b="0" i="0" dirty="0">
              <a:solidFill>
                <a:schemeClr val="bg1"/>
              </a:solidFill>
              <a:effectLst/>
              <a:latin typeface="Lato"/>
            </a:endParaRPr>
          </a:p>
        </p:txBody>
      </p:sp>
    </p:spTree>
    <p:extLst>
      <p:ext uri="{BB962C8B-B14F-4D97-AF65-F5344CB8AC3E}">
        <p14:creationId xmlns:p14="http://schemas.microsoft.com/office/powerpoint/2010/main" val="405958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313" y="200409"/>
            <a:ext cx="7800975" cy="401713"/>
          </a:xfrm>
          <a:solidFill>
            <a:schemeClr val="bg1">
              <a:lumMod val="85000"/>
            </a:schemeClr>
          </a:solidFill>
        </p:spPr>
        <p:txBody>
          <a:bodyPr>
            <a:normAutofit fontScale="90000"/>
          </a:bodyPr>
          <a:lstStyle/>
          <a:p>
            <a:r>
              <a:rPr lang="en-GB" sz="2700" dirty="0" smtClean="0"/>
              <a:t/>
            </a:r>
            <a:br>
              <a:rPr lang="en-GB" sz="2700" dirty="0" smtClean="0"/>
            </a:br>
            <a:r>
              <a:rPr lang="en-GB" sz="2700" dirty="0"/>
              <a:t/>
            </a:r>
            <a:br>
              <a:rPr lang="en-GB" sz="2700" dirty="0"/>
            </a:br>
            <a:r>
              <a:rPr lang="en-GB" sz="2700" dirty="0" smtClean="0"/>
              <a:t>Task 4 Drawing with unconventional materials. </a:t>
            </a:r>
            <a:r>
              <a:rPr lang="en-GB" dirty="0"/>
              <a:t/>
            </a:r>
            <a:br>
              <a:rPr lang="en-GB" dirty="0"/>
            </a:br>
            <a:r>
              <a:rPr lang="en-GB" dirty="0" smtClean="0"/>
              <a:t> </a:t>
            </a:r>
            <a:endParaRPr lang="en-GB" dirty="0"/>
          </a:p>
        </p:txBody>
      </p:sp>
      <p:sp>
        <p:nvSpPr>
          <p:cNvPr id="3" name="Content Placeholder 2"/>
          <p:cNvSpPr>
            <a:spLocks noGrp="1"/>
          </p:cNvSpPr>
          <p:nvPr>
            <p:ph idx="1"/>
          </p:nvPr>
        </p:nvSpPr>
        <p:spPr>
          <a:xfrm>
            <a:off x="400051" y="1171576"/>
            <a:ext cx="5857874" cy="5019675"/>
          </a:xfrm>
          <a:solidFill>
            <a:schemeClr val="bg1">
              <a:lumMod val="85000"/>
            </a:schemeClr>
          </a:solidFill>
        </p:spPr>
        <p:txBody>
          <a:bodyPr>
            <a:normAutofit fontScale="32500" lnSpcReduction="20000"/>
          </a:bodyPr>
          <a:lstStyle/>
          <a:p>
            <a:pPr marL="0" indent="0">
              <a:buNone/>
            </a:pPr>
            <a:r>
              <a:rPr lang="en-GB" sz="4900" dirty="0" smtClean="0"/>
              <a:t>For this task you could work from one of your photographs or an object around you. Create 2-3 studies using some of the suggested materials.  If you don’t have any of the listed materials, swap them for materials you do have. The most important thing is to practise your recording skills. </a:t>
            </a:r>
          </a:p>
          <a:p>
            <a:pPr marL="0" indent="0">
              <a:buNone/>
            </a:pPr>
            <a:endParaRPr lang="en-GB" sz="4900" dirty="0" smtClean="0"/>
          </a:p>
          <a:p>
            <a:pPr marL="0" indent="0">
              <a:buNone/>
            </a:pPr>
            <a:r>
              <a:rPr lang="en-GB" sz="4900" b="1" u="sng" dirty="0" smtClean="0"/>
              <a:t>Suggested Materials </a:t>
            </a:r>
            <a:endParaRPr lang="en-GB" sz="4900" b="1" u="sng" dirty="0"/>
          </a:p>
          <a:p>
            <a:pPr marL="0" indent="0">
              <a:buNone/>
            </a:pPr>
            <a:endParaRPr lang="en-GB" sz="4900" dirty="0" smtClean="0"/>
          </a:p>
          <a:p>
            <a:pPr marL="0" indent="0">
              <a:buNone/>
            </a:pPr>
            <a:r>
              <a:rPr lang="en-GB" sz="4900" dirty="0" err="1" smtClean="0"/>
              <a:t>Tumeric</a:t>
            </a:r>
            <a:r>
              <a:rPr lang="en-GB" sz="4900" dirty="0" smtClean="0"/>
              <a:t> Paste &amp; Water </a:t>
            </a:r>
          </a:p>
          <a:p>
            <a:pPr marL="0" indent="0">
              <a:buNone/>
            </a:pPr>
            <a:r>
              <a:rPr lang="en-GB" sz="5400" dirty="0">
                <a:hlinkClick r:id="rId2"/>
              </a:rPr>
              <a:t>https://www.youtube.com/watch?v=b9Ff6lOVZFw</a:t>
            </a:r>
            <a:endParaRPr lang="en-GB" sz="4900" dirty="0" smtClean="0"/>
          </a:p>
          <a:p>
            <a:pPr marL="0" indent="0">
              <a:buNone/>
            </a:pPr>
            <a:endParaRPr lang="en-GB" sz="4900" dirty="0"/>
          </a:p>
          <a:p>
            <a:pPr marL="0" indent="0">
              <a:buNone/>
            </a:pPr>
            <a:r>
              <a:rPr lang="en-GB" sz="4900" dirty="0" smtClean="0"/>
              <a:t>Coffee &amp; beetroot juice with biro pen.   </a:t>
            </a:r>
          </a:p>
          <a:p>
            <a:pPr marL="0" indent="0">
              <a:buNone/>
            </a:pPr>
            <a:endParaRPr lang="en-GB" sz="4900" dirty="0"/>
          </a:p>
          <a:p>
            <a:pPr marL="0" indent="0">
              <a:buNone/>
            </a:pPr>
            <a:r>
              <a:rPr lang="en-GB" sz="4900" dirty="0" smtClean="0"/>
              <a:t>Chalk/ Chalk Pastel &amp; Water  </a:t>
            </a:r>
          </a:p>
          <a:p>
            <a:pPr marL="0" indent="0">
              <a:buNone/>
            </a:pPr>
            <a:endParaRPr lang="en-GB" sz="4900" dirty="0"/>
          </a:p>
          <a:p>
            <a:pPr marL="0" indent="0">
              <a:buNone/>
            </a:pPr>
            <a:r>
              <a:rPr lang="en-GB" sz="4900" dirty="0" smtClean="0"/>
              <a:t>Biro and hairspray </a:t>
            </a:r>
          </a:p>
          <a:p>
            <a:pPr marL="0" indent="0">
              <a:buNone/>
            </a:pPr>
            <a:endParaRPr lang="en-GB" dirty="0"/>
          </a:p>
          <a:p>
            <a:pPr marL="0" indent="0">
              <a:buNone/>
            </a:pPr>
            <a:endParaRPr lang="en-GB" dirty="0" smtClean="0"/>
          </a:p>
        </p:txBody>
      </p:sp>
      <p:pic>
        <p:nvPicPr>
          <p:cNvPr id="5" name="Picture 4"/>
          <p:cNvPicPr>
            <a:picLocks noChangeAspect="1"/>
          </p:cNvPicPr>
          <p:nvPr/>
        </p:nvPicPr>
        <p:blipFill>
          <a:blip r:embed="rId3"/>
          <a:stretch>
            <a:fillRect/>
          </a:stretch>
        </p:blipFill>
        <p:spPr>
          <a:xfrm>
            <a:off x="9218693" y="3434069"/>
            <a:ext cx="2450804" cy="3145809"/>
          </a:xfrm>
          <a:prstGeom prst="rect">
            <a:avLst/>
          </a:prstGeom>
        </p:spPr>
      </p:pic>
      <p:pic>
        <p:nvPicPr>
          <p:cNvPr id="6" name="Picture 5"/>
          <p:cNvPicPr>
            <a:picLocks noChangeAspect="1"/>
          </p:cNvPicPr>
          <p:nvPr/>
        </p:nvPicPr>
        <p:blipFill>
          <a:blip r:embed="rId4"/>
          <a:stretch>
            <a:fillRect/>
          </a:stretch>
        </p:blipFill>
        <p:spPr>
          <a:xfrm>
            <a:off x="6954554" y="200409"/>
            <a:ext cx="4921682" cy="2771391"/>
          </a:xfrm>
          <a:prstGeom prst="rect">
            <a:avLst/>
          </a:prstGeom>
        </p:spPr>
      </p:pic>
      <p:pic>
        <p:nvPicPr>
          <p:cNvPr id="7" name="Picture 6"/>
          <p:cNvPicPr>
            <a:picLocks noChangeAspect="1"/>
          </p:cNvPicPr>
          <p:nvPr/>
        </p:nvPicPr>
        <p:blipFill>
          <a:blip r:embed="rId5"/>
          <a:stretch>
            <a:fillRect/>
          </a:stretch>
        </p:blipFill>
        <p:spPr>
          <a:xfrm>
            <a:off x="6060933" y="3155947"/>
            <a:ext cx="2776538" cy="3702051"/>
          </a:xfrm>
          <a:prstGeom prst="rect">
            <a:avLst/>
          </a:prstGeom>
        </p:spPr>
      </p:pic>
    </p:spTree>
    <p:extLst>
      <p:ext uri="{BB962C8B-B14F-4D97-AF65-F5344CB8AC3E}">
        <p14:creationId xmlns:p14="http://schemas.microsoft.com/office/powerpoint/2010/main" val="890085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Look Out For </a:t>
            </a:r>
            <a:endParaRPr lang="en-GB" dirty="0">
              <a:solidFill>
                <a:schemeClr val="bg1"/>
              </a:solidFill>
            </a:endParaRPr>
          </a:p>
        </p:txBody>
      </p:sp>
      <p:sp>
        <p:nvSpPr>
          <p:cNvPr id="3" name="Content Placeholder 2"/>
          <p:cNvSpPr>
            <a:spLocks noGrp="1"/>
          </p:cNvSpPr>
          <p:nvPr>
            <p:ph idx="1"/>
          </p:nvPr>
        </p:nvSpPr>
        <p:spPr>
          <a:xfrm>
            <a:off x="109946" y="1886631"/>
            <a:ext cx="7636329" cy="4351338"/>
          </a:xfrm>
          <a:solidFill>
            <a:schemeClr val="bg1">
              <a:lumMod val="85000"/>
            </a:schemeClr>
          </a:solidFill>
        </p:spPr>
        <p:txBody>
          <a:bodyPr>
            <a:normAutofit fontScale="70000" lnSpcReduction="20000"/>
          </a:bodyPr>
          <a:lstStyle/>
          <a:p>
            <a:pPr marL="0" indent="0">
              <a:buNone/>
            </a:pPr>
            <a:r>
              <a:rPr lang="en-GB" dirty="0" smtClean="0"/>
              <a:t>Best Art Gallery Virtual Tours </a:t>
            </a:r>
          </a:p>
          <a:p>
            <a:pPr marL="0" indent="0">
              <a:buNone/>
            </a:pPr>
            <a:r>
              <a:rPr lang="en-GB" dirty="0" smtClean="0">
                <a:hlinkClick r:id="rId2"/>
              </a:rPr>
              <a:t>https</a:t>
            </a:r>
            <a:r>
              <a:rPr lang="en-GB" dirty="0">
                <a:hlinkClick r:id="rId2"/>
              </a:rPr>
              <a:t>://</a:t>
            </a:r>
            <a:r>
              <a:rPr lang="en-GB" dirty="0" smtClean="0">
                <a:hlinkClick r:id="rId2"/>
              </a:rPr>
              <a:t>www.theguardian.com/travel/2020/mar/23/10-of-the-worlds-best-virtual-museum-and-art-gallery-tours</a:t>
            </a:r>
            <a:endParaRPr lang="en-GB" dirty="0" smtClean="0"/>
          </a:p>
          <a:p>
            <a:pPr marL="0" indent="0">
              <a:buNone/>
            </a:pPr>
            <a:endParaRPr lang="en-GB" dirty="0"/>
          </a:p>
          <a:p>
            <a:pPr marL="0" indent="0">
              <a:buNone/>
            </a:pPr>
            <a:r>
              <a:rPr lang="en-GB" dirty="0" smtClean="0"/>
              <a:t>Virtual Tours coming soon at </a:t>
            </a:r>
          </a:p>
          <a:p>
            <a:pPr marL="0" indent="0">
              <a:buNone/>
            </a:pPr>
            <a:r>
              <a:rPr lang="en-GB" dirty="0" smtClean="0">
                <a:hlinkClick r:id="rId3"/>
              </a:rPr>
              <a:t>https</a:t>
            </a:r>
            <a:r>
              <a:rPr lang="en-GB" dirty="0">
                <a:hlinkClick r:id="rId3"/>
              </a:rPr>
              <a:t>://greatnorthmuseum.org.uk</a:t>
            </a:r>
            <a:r>
              <a:rPr lang="en-GB" dirty="0" smtClean="0">
                <a:hlinkClick r:id="rId3"/>
              </a:rPr>
              <a:t>/</a:t>
            </a:r>
            <a:r>
              <a:rPr lang="en-GB" dirty="0" smtClean="0"/>
              <a:t> The Great North Museum &amp; The Hancock gallery. </a:t>
            </a:r>
          </a:p>
          <a:p>
            <a:pPr marL="0" indent="0">
              <a:buNone/>
            </a:pPr>
            <a:endParaRPr lang="en-GB" dirty="0"/>
          </a:p>
          <a:p>
            <a:pPr marL="0" indent="0">
              <a:buNone/>
            </a:pPr>
            <a:r>
              <a:rPr lang="en-GB" dirty="0" smtClean="0"/>
              <a:t>National Portrait Gallery </a:t>
            </a:r>
          </a:p>
          <a:p>
            <a:pPr marL="0" indent="0">
              <a:buNone/>
            </a:pPr>
            <a:r>
              <a:rPr lang="en-GB" dirty="0">
                <a:hlinkClick r:id="rId4"/>
              </a:rPr>
              <a:t>https://</a:t>
            </a:r>
            <a:r>
              <a:rPr lang="en-GB" dirty="0" smtClean="0">
                <a:hlinkClick r:id="rId4"/>
              </a:rPr>
              <a:t>www.npg.org.uk/whatson/exhibitions/2001/mirror-mirror-self-portraits-by-women-artists/virtual-tour.php</a:t>
            </a:r>
            <a:endParaRPr lang="en-GB" dirty="0" smtClean="0"/>
          </a:p>
          <a:p>
            <a:pPr marL="0" indent="0">
              <a:buNone/>
            </a:pPr>
            <a:endParaRPr lang="en-GB" dirty="0"/>
          </a:p>
          <a:p>
            <a:pPr marL="0" indent="0">
              <a:buNone/>
            </a:pPr>
            <a:r>
              <a:rPr lang="en-GB" dirty="0">
                <a:hlinkClick r:id="rId5"/>
              </a:rPr>
              <a:t>https://</a:t>
            </a:r>
            <a:r>
              <a:rPr lang="en-GB" dirty="0" smtClean="0">
                <a:hlinkClick r:id="rId5"/>
              </a:rPr>
              <a:t>npg.si.edu/home/national-portrait-gallery</a:t>
            </a:r>
            <a:endParaRPr lang="en-GB" dirty="0" smtClean="0"/>
          </a:p>
          <a:p>
            <a:pPr marL="0" indent="0">
              <a:buNone/>
            </a:pPr>
            <a:r>
              <a:rPr lang="en-GB" dirty="0" smtClean="0"/>
              <a:t>Smithsonian, Washington, USA  </a:t>
            </a:r>
            <a:endParaRPr lang="en-GB" dirty="0"/>
          </a:p>
          <a:p>
            <a:pPr marL="0" indent="0">
              <a:buNone/>
            </a:pPr>
            <a:endParaRPr lang="en-GB" dirty="0"/>
          </a:p>
        </p:txBody>
      </p:sp>
      <p:sp>
        <p:nvSpPr>
          <p:cNvPr id="4" name="Rectangle 3"/>
          <p:cNvSpPr/>
          <p:nvPr/>
        </p:nvSpPr>
        <p:spPr>
          <a:xfrm>
            <a:off x="8138159" y="365125"/>
            <a:ext cx="3709851" cy="4708981"/>
          </a:xfrm>
          <a:prstGeom prst="rect">
            <a:avLst/>
          </a:prstGeom>
          <a:ln>
            <a:solidFill>
              <a:schemeClr val="bg1"/>
            </a:solidFill>
          </a:ln>
        </p:spPr>
        <p:txBody>
          <a:bodyPr wrap="square">
            <a:spAutoFit/>
          </a:bodyPr>
          <a:lstStyle/>
          <a:p>
            <a:r>
              <a:rPr lang="en-GB" sz="1200" dirty="0" smtClean="0">
                <a:solidFill>
                  <a:schemeClr val="bg1"/>
                </a:solidFill>
                <a:latin typeface="Helvetica" panose="020B0604020202020204" pitchFamily="34" charset="0"/>
              </a:rPr>
              <a:t>ART </a:t>
            </a:r>
            <a:r>
              <a:rPr lang="en-GB" sz="1200" smtClean="0">
                <a:solidFill>
                  <a:schemeClr val="bg1"/>
                </a:solidFill>
                <a:latin typeface="Helvetica" panose="020B0604020202020204" pitchFamily="34" charset="0"/>
              </a:rPr>
              <a:t>COMPETITION FROM THE NEWBRIDGE PROJECT </a:t>
            </a:r>
            <a:endParaRPr lang="en-GB" sz="1200" dirty="0" smtClean="0">
              <a:solidFill>
                <a:schemeClr val="bg1"/>
              </a:solidFill>
              <a:latin typeface="Helvetica" panose="020B0604020202020204" pitchFamily="34" charset="0"/>
            </a:endParaRPr>
          </a:p>
          <a:p>
            <a:endParaRPr lang="en-GB" sz="1200" dirty="0">
              <a:solidFill>
                <a:schemeClr val="bg1"/>
              </a:solidFill>
              <a:latin typeface="Helvetica" panose="020B0604020202020204" pitchFamily="34" charset="0"/>
            </a:endParaRPr>
          </a:p>
          <a:p>
            <a:r>
              <a:rPr lang="en-GB" sz="1200" dirty="0" smtClean="0">
                <a:solidFill>
                  <a:schemeClr val="bg1"/>
                </a:solidFill>
                <a:latin typeface="Helvetica" panose="020B0604020202020204" pitchFamily="34" charset="0"/>
              </a:rPr>
              <a:t>It's </a:t>
            </a:r>
            <a:r>
              <a:rPr lang="en-GB" sz="1200" dirty="0">
                <a:solidFill>
                  <a:schemeClr val="bg1"/>
                </a:solidFill>
                <a:latin typeface="Helvetica" panose="020B0604020202020204" pitchFamily="34" charset="0"/>
              </a:rPr>
              <a:t>great to see so many young people getting creative during </a:t>
            </a:r>
            <a:r>
              <a:rPr lang="en-GB" sz="1200" dirty="0">
                <a:solidFill>
                  <a:schemeClr val="bg1"/>
                </a:solidFill>
                <a:latin typeface="inherit"/>
                <a:hlinkClick r:id="rId6"/>
              </a:rPr>
              <a:t>#lockdown</a:t>
            </a:r>
            <a:r>
              <a:rPr lang="en-GB" sz="1200" dirty="0">
                <a:solidFill>
                  <a:schemeClr val="bg1"/>
                </a:solidFill>
                <a:latin typeface="Helvetica" panose="020B0604020202020204" pitchFamily="34" charset="0"/>
              </a:rPr>
              <a:t> - </a:t>
            </a:r>
            <a:r>
              <a:rPr lang="en-GB" sz="1200" dirty="0" err="1">
                <a:solidFill>
                  <a:schemeClr val="bg1"/>
                </a:solidFill>
                <a:latin typeface="Helvetica" panose="020B0604020202020204" pitchFamily="34" charset="0"/>
              </a:rPr>
              <a:t>i've</a:t>
            </a:r>
            <a:r>
              <a:rPr lang="en-GB" sz="1200" dirty="0">
                <a:solidFill>
                  <a:schemeClr val="bg1"/>
                </a:solidFill>
                <a:latin typeface="Helvetica" panose="020B0604020202020204" pitchFamily="34" charset="0"/>
              </a:rPr>
              <a:t> been tagged into so many wonderful things across various channels. If you're a young person who has been getting creative during this period or know someone who has; don't forget the call out for Takeover Open Exhibition in association with </a:t>
            </a:r>
            <a:r>
              <a:rPr lang="en-GB" sz="1200" dirty="0">
                <a:solidFill>
                  <a:schemeClr val="bg1"/>
                </a:solidFill>
                <a:latin typeface="inherit"/>
                <a:hlinkClick r:id="rId7"/>
              </a:rPr>
              <a:t>The </a:t>
            </a:r>
            <a:r>
              <a:rPr lang="en-GB" sz="1200" dirty="0" err="1">
                <a:solidFill>
                  <a:schemeClr val="bg1"/>
                </a:solidFill>
                <a:latin typeface="inherit"/>
                <a:hlinkClick r:id="rId7"/>
              </a:rPr>
              <a:t>NewBridge</a:t>
            </a:r>
            <a:r>
              <a:rPr lang="en-GB" sz="1200" dirty="0">
                <a:solidFill>
                  <a:schemeClr val="bg1"/>
                </a:solidFill>
                <a:latin typeface="inherit"/>
                <a:hlinkClick r:id="rId7"/>
              </a:rPr>
              <a:t> Project</a:t>
            </a:r>
            <a:r>
              <a:rPr lang="en-GB" sz="1200" dirty="0">
                <a:solidFill>
                  <a:schemeClr val="bg1"/>
                </a:solidFill>
                <a:latin typeface="Helvetica" panose="020B0604020202020204" pitchFamily="34" charset="0"/>
              </a:rPr>
              <a:t> is still open! If you're a young artist or creative - or know someone who fits that bill - this may be of interest!</a:t>
            </a:r>
          </a:p>
          <a:p>
            <a:r>
              <a:rPr lang="en-GB" sz="1200" dirty="0">
                <a:solidFill>
                  <a:schemeClr val="bg1"/>
                </a:solidFill>
                <a:latin typeface="Helvetica" panose="020B0604020202020204" pitchFamily="34" charset="0"/>
              </a:rPr>
              <a:t>This exhibition will form an important part of The Takeover; an annual week-long arts festival at Customs House that is produced by, with and for young people to develop and showcase their leadership skills. The festival is led, planned, marketed, delivered and evaluated by our Takeover Team, a group of 12-18 year olds.</a:t>
            </a:r>
          </a:p>
          <a:p>
            <a:r>
              <a:rPr lang="en-GB" sz="1200" dirty="0">
                <a:solidFill>
                  <a:schemeClr val="bg1"/>
                </a:solidFill>
                <a:latin typeface="Helvetica" panose="020B0604020202020204" pitchFamily="34" charset="0"/>
              </a:rPr>
              <a:t>They are open to paintings, prints, graphic design, typography, 2D pieces, by young people in the region. Submission details are featured on the graphic below....</a:t>
            </a:r>
          </a:p>
          <a:p>
            <a:r>
              <a:rPr lang="en-GB" sz="1200" dirty="0">
                <a:solidFill>
                  <a:schemeClr val="bg1"/>
                </a:solidFill>
                <a:latin typeface="inherit"/>
                <a:hlinkClick r:id="rId8"/>
              </a:rPr>
              <a:t>Learning &amp; Participation at The Customs House</a:t>
            </a:r>
            <a:endParaRPr lang="en-GB" sz="1200" b="0" i="0" dirty="0">
              <a:solidFill>
                <a:schemeClr val="bg1"/>
              </a:solidFill>
              <a:effectLst/>
              <a:latin typeface="Helvetica" panose="020B0604020202020204" pitchFamily="34" charset="0"/>
            </a:endParaRPr>
          </a:p>
        </p:txBody>
      </p:sp>
    </p:spTree>
    <p:extLst>
      <p:ext uri="{BB962C8B-B14F-4D97-AF65-F5344CB8AC3E}">
        <p14:creationId xmlns:p14="http://schemas.microsoft.com/office/powerpoint/2010/main" val="63027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5570" y="347947"/>
            <a:ext cx="3149033" cy="2363035"/>
          </a:xfrm>
          <a:prstGeom prst="rect">
            <a:avLst/>
          </a:prstGeom>
        </p:spPr>
      </p:pic>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smtClean="0"/>
              <a:t>Week 2  FINE ART Outline </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52084858"/>
              </p:ext>
            </p:extLst>
          </p:nvPr>
        </p:nvGraphicFramePr>
        <p:xfrm>
          <a:off x="327771" y="857795"/>
          <a:ext cx="5123311" cy="5760720"/>
        </p:xfrm>
        <a:graphic>
          <a:graphicData uri="http://schemas.openxmlformats.org/drawingml/2006/table">
            <a:tbl>
              <a:tblPr firstRow="1" firstCol="1" bandRow="1">
                <a:tableStyleId>{5C22544A-7EE6-4342-B048-85BDC9FD1C3A}</a:tableStyleId>
              </a:tblPr>
              <a:tblGrid>
                <a:gridCol w="5123311">
                  <a:extLst>
                    <a:ext uri="{9D8B030D-6E8A-4147-A177-3AD203B41FA5}">
                      <a16:colId xmlns:a16="http://schemas.microsoft.com/office/drawing/2014/main" val="3084309713"/>
                    </a:ext>
                  </a:extLst>
                </a:gridCol>
              </a:tblGrid>
              <a:tr h="4820193">
                <a:tc>
                  <a:txBody>
                    <a:bodyPr/>
                    <a:lstStyle/>
                    <a:p>
                      <a:pPr marL="342900" lvl="0" indent="-342900" algn="just">
                        <a:spcAft>
                          <a:spcPts val="0"/>
                        </a:spcAft>
                        <a:buFont typeface="Symbol" panose="05050102010706020507" pitchFamily="18" charset="2"/>
                        <a:buChar char=""/>
                      </a:pPr>
                      <a:r>
                        <a:rPr lang="en-GB" sz="1800" dirty="0" smtClean="0">
                          <a:effectLst/>
                        </a:rPr>
                        <a:t>This</a:t>
                      </a:r>
                      <a:r>
                        <a:rPr lang="en-GB" sz="1800" baseline="0" dirty="0" smtClean="0">
                          <a:effectLst/>
                        </a:rPr>
                        <a:t> week you will make use of your photography experiments from last week to draw or paint from a different viewpoint.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challenge yourself to work from an unfamiliar angle. </a:t>
                      </a:r>
                    </a:p>
                    <a:p>
                      <a:pPr marL="0" lvl="0" indent="0" algn="just">
                        <a:spcAft>
                          <a:spcPts val="0"/>
                        </a:spcAft>
                        <a:buFont typeface="Symbol" panose="05050102010706020507" pitchFamily="18" charset="2"/>
                        <a:buNone/>
                      </a:pPr>
                      <a:endParaRPr lang="en-GB" sz="1800" dirty="0" smtClean="0">
                        <a:effectLst/>
                      </a:endParaRPr>
                    </a:p>
                    <a:p>
                      <a:pPr marL="342900" lvl="0" indent="-342900" algn="just">
                        <a:spcAft>
                          <a:spcPts val="0"/>
                        </a:spcAft>
                        <a:buFont typeface="Symbol" panose="05050102010706020507" pitchFamily="18" charset="2"/>
                        <a:buChar char=""/>
                      </a:pPr>
                      <a:r>
                        <a:rPr lang="en-GB" sz="1800" dirty="0" smtClean="0">
                          <a:effectLst/>
                        </a:rPr>
                        <a:t>You will see examples of fine artists working from unusual perspectives</a:t>
                      </a:r>
                      <a:r>
                        <a:rPr lang="en-GB" sz="1800" baseline="0" dirty="0" smtClean="0">
                          <a:effectLst/>
                        </a:rPr>
                        <a:t> and consider what effect this has on the audience/viewer.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use this week to practise perspective and proportion in your work.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Working from a completely different angle can be tricky, so we will allow you to select the scale/size of your work.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experiment with unconventional materials you might have around the house and build them up to create depth in your work. </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5" name="Picture 4"/>
          <p:cNvPicPr>
            <a:picLocks noChangeAspect="1"/>
          </p:cNvPicPr>
          <p:nvPr/>
        </p:nvPicPr>
        <p:blipFill>
          <a:blip r:embed="rId3"/>
          <a:stretch>
            <a:fillRect/>
          </a:stretch>
        </p:blipFill>
        <p:spPr>
          <a:xfrm>
            <a:off x="5715570" y="3429000"/>
            <a:ext cx="3786294" cy="2780447"/>
          </a:xfrm>
          <a:prstGeom prst="rect">
            <a:avLst/>
          </a:prstGeom>
        </p:spPr>
      </p:pic>
      <p:pic>
        <p:nvPicPr>
          <p:cNvPr id="9" name="Picture 8"/>
          <p:cNvPicPr>
            <a:picLocks noChangeAspect="1"/>
          </p:cNvPicPr>
          <p:nvPr/>
        </p:nvPicPr>
        <p:blipFill>
          <a:blip r:embed="rId4"/>
          <a:stretch>
            <a:fillRect/>
          </a:stretch>
        </p:blipFill>
        <p:spPr>
          <a:xfrm>
            <a:off x="9393579" y="0"/>
            <a:ext cx="2600325" cy="3429000"/>
          </a:xfrm>
          <a:prstGeom prst="rect">
            <a:avLst/>
          </a:prstGeom>
        </p:spPr>
      </p:pic>
      <p:pic>
        <p:nvPicPr>
          <p:cNvPr id="10" name="Picture 9"/>
          <p:cNvPicPr>
            <a:picLocks noChangeAspect="1"/>
          </p:cNvPicPr>
          <p:nvPr/>
        </p:nvPicPr>
        <p:blipFill>
          <a:blip r:embed="rId5"/>
          <a:stretch>
            <a:fillRect/>
          </a:stretch>
        </p:blipFill>
        <p:spPr>
          <a:xfrm>
            <a:off x="9667899" y="3575131"/>
            <a:ext cx="2075610" cy="3139177"/>
          </a:xfrm>
          <a:prstGeom prst="rect">
            <a:avLst/>
          </a:prstGeom>
        </p:spPr>
      </p:pic>
    </p:spTree>
    <p:extLst>
      <p:ext uri="{BB962C8B-B14F-4D97-AF65-F5344CB8AC3E}">
        <p14:creationId xmlns:p14="http://schemas.microsoft.com/office/powerpoint/2010/main" val="211210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234496"/>
            <a:ext cx="5170714" cy="248829"/>
          </a:xfrm>
        </p:spPr>
        <p:txBody>
          <a:bodyPr>
            <a:normAutofit fontScale="90000"/>
          </a:bodyPr>
          <a:lstStyle/>
          <a:p>
            <a:r>
              <a:rPr lang="en-GB" dirty="0" smtClean="0"/>
              <a:t>Artists &amp; Perspective </a:t>
            </a:r>
            <a:endParaRPr lang="en-GB" dirty="0"/>
          </a:p>
        </p:txBody>
      </p:sp>
      <p:sp>
        <p:nvSpPr>
          <p:cNvPr id="3" name="Content Placeholder 2"/>
          <p:cNvSpPr>
            <a:spLocks noGrp="1"/>
          </p:cNvSpPr>
          <p:nvPr>
            <p:ph idx="1"/>
          </p:nvPr>
        </p:nvSpPr>
        <p:spPr>
          <a:xfrm>
            <a:off x="694532" y="4287693"/>
            <a:ext cx="2283823" cy="455432"/>
          </a:xfrm>
          <a:ln>
            <a:solidFill>
              <a:schemeClr val="tx2">
                <a:lumMod val="75000"/>
              </a:schemeClr>
            </a:solidFill>
          </a:ln>
        </p:spPr>
        <p:txBody>
          <a:bodyPr>
            <a:normAutofit lnSpcReduction="10000"/>
          </a:bodyPr>
          <a:lstStyle/>
          <a:p>
            <a:pPr marL="0" indent="0">
              <a:buNone/>
            </a:pPr>
            <a:r>
              <a:rPr lang="en-GB" dirty="0" smtClean="0"/>
              <a:t>Jenny Saville </a:t>
            </a:r>
            <a:endParaRPr lang="en-GB" dirty="0"/>
          </a:p>
        </p:txBody>
      </p:sp>
      <p:pic>
        <p:nvPicPr>
          <p:cNvPr id="4" name="Picture 3"/>
          <p:cNvPicPr>
            <a:picLocks noChangeAspect="1"/>
          </p:cNvPicPr>
          <p:nvPr/>
        </p:nvPicPr>
        <p:blipFill>
          <a:blip r:embed="rId2"/>
          <a:stretch>
            <a:fillRect/>
          </a:stretch>
        </p:blipFill>
        <p:spPr>
          <a:xfrm>
            <a:off x="3502900" y="671130"/>
            <a:ext cx="3119357" cy="3525493"/>
          </a:xfrm>
          <a:prstGeom prst="rect">
            <a:avLst/>
          </a:prstGeom>
        </p:spPr>
      </p:pic>
      <p:sp>
        <p:nvSpPr>
          <p:cNvPr id="5" name="TextBox 4"/>
          <p:cNvSpPr txBox="1"/>
          <p:nvPr/>
        </p:nvSpPr>
        <p:spPr>
          <a:xfrm>
            <a:off x="3559628" y="4384428"/>
            <a:ext cx="3592286" cy="369332"/>
          </a:xfrm>
          <a:prstGeom prst="rect">
            <a:avLst/>
          </a:prstGeom>
          <a:noFill/>
          <a:ln>
            <a:solidFill>
              <a:schemeClr val="tx1"/>
            </a:solidFill>
          </a:ln>
        </p:spPr>
        <p:txBody>
          <a:bodyPr wrap="square" rtlCol="0">
            <a:spAutoFit/>
          </a:bodyPr>
          <a:lstStyle/>
          <a:p>
            <a:r>
              <a:rPr lang="en-GB" dirty="0" smtClean="0"/>
              <a:t>Lucien Freud </a:t>
            </a:r>
            <a:endParaRPr lang="en-GB" dirty="0"/>
          </a:p>
        </p:txBody>
      </p:sp>
      <p:pic>
        <p:nvPicPr>
          <p:cNvPr id="6" name="Picture 5"/>
          <p:cNvPicPr>
            <a:picLocks noChangeAspect="1"/>
          </p:cNvPicPr>
          <p:nvPr/>
        </p:nvPicPr>
        <p:blipFill>
          <a:blip r:embed="rId3"/>
          <a:stretch>
            <a:fillRect/>
          </a:stretch>
        </p:blipFill>
        <p:spPr>
          <a:xfrm>
            <a:off x="352697" y="762200"/>
            <a:ext cx="2834640" cy="3343355"/>
          </a:xfrm>
          <a:prstGeom prst="rect">
            <a:avLst/>
          </a:prstGeom>
        </p:spPr>
      </p:pic>
      <p:pic>
        <p:nvPicPr>
          <p:cNvPr id="7" name="Picture 6"/>
          <p:cNvPicPr>
            <a:picLocks noChangeAspect="1"/>
          </p:cNvPicPr>
          <p:nvPr/>
        </p:nvPicPr>
        <p:blipFill>
          <a:blip r:embed="rId4"/>
          <a:stretch>
            <a:fillRect/>
          </a:stretch>
        </p:blipFill>
        <p:spPr>
          <a:xfrm>
            <a:off x="6744452" y="234496"/>
            <a:ext cx="2623249" cy="3407209"/>
          </a:xfrm>
          <a:prstGeom prst="rect">
            <a:avLst/>
          </a:prstGeom>
        </p:spPr>
      </p:pic>
      <p:sp>
        <p:nvSpPr>
          <p:cNvPr id="8" name="Rectangle 7"/>
          <p:cNvSpPr/>
          <p:nvPr/>
        </p:nvSpPr>
        <p:spPr>
          <a:xfrm>
            <a:off x="9367701" y="238525"/>
            <a:ext cx="2824299" cy="369332"/>
          </a:xfrm>
          <a:prstGeom prst="rect">
            <a:avLst/>
          </a:prstGeom>
          <a:ln>
            <a:solidFill>
              <a:schemeClr val="tx1"/>
            </a:solidFill>
          </a:ln>
        </p:spPr>
        <p:txBody>
          <a:bodyPr wrap="none">
            <a:spAutoFit/>
          </a:bodyPr>
          <a:lstStyle/>
          <a:p>
            <a:r>
              <a:rPr lang="en-GB" dirty="0">
                <a:solidFill>
                  <a:srgbClr val="333333"/>
                </a:solidFill>
                <a:latin typeface="Times New Roman" panose="02020603050405020304" pitchFamily="18" charset="0"/>
              </a:rPr>
              <a:t>Swimmers by Yuko Shimizu</a:t>
            </a:r>
            <a:endParaRPr lang="en-GB" b="0" i="0" dirty="0">
              <a:solidFill>
                <a:srgbClr val="333333"/>
              </a:solidFill>
              <a:effectLst/>
              <a:latin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9114477" y="3641705"/>
            <a:ext cx="2940468" cy="2565860"/>
          </a:xfrm>
          <a:prstGeom prst="rect">
            <a:avLst/>
          </a:prstGeom>
        </p:spPr>
      </p:pic>
      <p:sp>
        <p:nvSpPr>
          <p:cNvPr id="10" name="Rectangle 9"/>
          <p:cNvSpPr/>
          <p:nvPr/>
        </p:nvSpPr>
        <p:spPr>
          <a:xfrm>
            <a:off x="5830537" y="5730511"/>
            <a:ext cx="3283940" cy="954107"/>
          </a:xfrm>
          <a:prstGeom prst="rect">
            <a:avLst/>
          </a:prstGeom>
          <a:ln>
            <a:solidFill>
              <a:schemeClr val="tx1"/>
            </a:solidFill>
          </a:ln>
        </p:spPr>
        <p:txBody>
          <a:bodyPr wrap="square">
            <a:spAutoFit/>
          </a:bodyPr>
          <a:lstStyle/>
          <a:p>
            <a:r>
              <a:rPr lang="en-GB" sz="1400" dirty="0">
                <a:solidFill>
                  <a:srgbClr val="313131"/>
                </a:solidFill>
                <a:latin typeface="Tate regular"/>
              </a:rPr>
              <a:t>Carey Young</a:t>
            </a:r>
            <a:r>
              <a:rPr lang="en-GB" sz="1400" dirty="0"/>
              <a:t/>
            </a:r>
            <a:br>
              <a:rPr lang="en-GB" sz="1400" dirty="0"/>
            </a:br>
            <a:r>
              <a:rPr lang="en-GB" sz="1400" i="1" dirty="0">
                <a:solidFill>
                  <a:srgbClr val="00569B"/>
                </a:solidFill>
                <a:latin typeface="Tate regular"/>
                <a:hlinkClick r:id="rId6"/>
              </a:rPr>
              <a:t>Body Techniques (after Sculpture II, Kirsten </a:t>
            </a:r>
            <a:r>
              <a:rPr lang="en-GB" sz="1400" i="1" dirty="0" err="1">
                <a:solidFill>
                  <a:srgbClr val="00569B"/>
                </a:solidFill>
                <a:latin typeface="Tate regular"/>
                <a:hlinkClick r:id="rId6"/>
              </a:rPr>
              <a:t>Justesen</a:t>
            </a:r>
            <a:r>
              <a:rPr lang="en-GB" sz="1400" i="1" dirty="0">
                <a:solidFill>
                  <a:srgbClr val="00569B"/>
                </a:solidFill>
                <a:latin typeface="Tate regular"/>
                <a:hlinkClick r:id="rId6"/>
              </a:rPr>
              <a:t>, 1969)</a:t>
            </a:r>
            <a:r>
              <a:rPr lang="en-GB" sz="1400" dirty="0">
                <a:solidFill>
                  <a:srgbClr val="313131"/>
                </a:solidFill>
                <a:latin typeface="Tate regular"/>
              </a:rPr>
              <a:t> 2007</a:t>
            </a:r>
            <a:r>
              <a:rPr lang="en-GB" sz="1400" dirty="0"/>
              <a:t/>
            </a:r>
            <a:br>
              <a:rPr lang="en-GB" sz="1400" dirty="0"/>
            </a:br>
            <a:r>
              <a:rPr lang="en-GB" sz="1400" dirty="0">
                <a:solidFill>
                  <a:srgbClr val="313131"/>
                </a:solidFill>
                <a:latin typeface="Tate regular"/>
              </a:rPr>
              <a:t>Tate</a:t>
            </a:r>
            <a:endParaRPr lang="en-GB" sz="1400" dirty="0"/>
          </a:p>
        </p:txBody>
      </p:sp>
      <p:sp>
        <p:nvSpPr>
          <p:cNvPr id="11" name="TextBox 10"/>
          <p:cNvSpPr txBox="1"/>
          <p:nvPr/>
        </p:nvSpPr>
        <p:spPr>
          <a:xfrm>
            <a:off x="211183" y="4826675"/>
            <a:ext cx="5256892" cy="2031325"/>
          </a:xfrm>
          <a:prstGeom prst="rect">
            <a:avLst/>
          </a:prstGeom>
          <a:noFill/>
          <a:ln>
            <a:solidFill>
              <a:schemeClr val="tx1"/>
            </a:solidFill>
          </a:ln>
        </p:spPr>
        <p:txBody>
          <a:bodyPr wrap="square" rtlCol="0">
            <a:spAutoFit/>
          </a:bodyPr>
          <a:lstStyle/>
          <a:p>
            <a:r>
              <a:rPr lang="en-GB" b="1" dirty="0" smtClean="0"/>
              <a:t>TASK 1 How have the artists each used viewpoint/perspective in their work? </a:t>
            </a:r>
          </a:p>
          <a:p>
            <a:endParaRPr lang="en-GB" b="1" dirty="0"/>
          </a:p>
          <a:p>
            <a:r>
              <a:rPr lang="en-GB" b="1" dirty="0" smtClean="0"/>
              <a:t>How do they want the audience to feel?</a:t>
            </a:r>
          </a:p>
          <a:p>
            <a:endParaRPr lang="en-GB" b="1" dirty="0"/>
          </a:p>
          <a:p>
            <a:r>
              <a:rPr lang="en-GB" b="1" dirty="0" smtClean="0"/>
              <a:t>What ideas do they express about the subject in the painting/photograph?  </a:t>
            </a:r>
          </a:p>
        </p:txBody>
      </p:sp>
    </p:spTree>
    <p:extLst>
      <p:ext uri="{BB962C8B-B14F-4D97-AF65-F5344CB8AC3E}">
        <p14:creationId xmlns:p14="http://schemas.microsoft.com/office/powerpoint/2010/main" val="313266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5967549" cy="614589"/>
          </a:xfrm>
        </p:spPr>
        <p:txBody>
          <a:bodyPr>
            <a:normAutofit fontScale="90000"/>
          </a:bodyPr>
          <a:lstStyle/>
          <a:p>
            <a:r>
              <a:rPr lang="en-GB" dirty="0" smtClean="0"/>
              <a:t>Perspective &amp; Viewpoint </a:t>
            </a:r>
            <a:endParaRPr lang="en-GB" dirty="0"/>
          </a:p>
        </p:txBody>
      </p:sp>
      <p:sp>
        <p:nvSpPr>
          <p:cNvPr id="3" name="Content Placeholder 2"/>
          <p:cNvSpPr>
            <a:spLocks noGrp="1"/>
          </p:cNvSpPr>
          <p:nvPr>
            <p:ph idx="1"/>
          </p:nvPr>
        </p:nvSpPr>
        <p:spPr>
          <a:xfrm>
            <a:off x="185057" y="1136468"/>
            <a:ext cx="7404463" cy="5027431"/>
          </a:xfrm>
          <a:ln>
            <a:solidFill>
              <a:schemeClr val="tx1"/>
            </a:solidFill>
          </a:ln>
        </p:spPr>
        <p:txBody>
          <a:bodyPr>
            <a:normAutofit fontScale="70000" lnSpcReduction="20000"/>
          </a:bodyPr>
          <a:lstStyle/>
          <a:p>
            <a:pPr marL="0" indent="0">
              <a:buNone/>
            </a:pPr>
            <a:r>
              <a:rPr lang="en-GB" u="sng" cap="all" dirty="0"/>
              <a:t>INTRODUCTION</a:t>
            </a:r>
          </a:p>
          <a:p>
            <a:pPr marL="0" indent="0">
              <a:buNone/>
            </a:pPr>
            <a:r>
              <a:rPr lang="en-GB" dirty="0"/>
              <a:t>Perspective in art usually refers to the representation of three-dimensional objects or spaces in two dimensional artworks. Artists use perspective techniques to create a realistic impression of depth, 'play with' perspective to present dramatic or disorientating images.</a:t>
            </a:r>
          </a:p>
          <a:p>
            <a:pPr marL="0" indent="0">
              <a:buNone/>
            </a:pPr>
            <a:r>
              <a:rPr lang="en-GB" dirty="0"/>
              <a:t>Perspective can also mean a point of view – the position from which an individual or group of people see and respond to, the world around them. You might, for example, hear people saying 'from my perspective' or referring to the point of view of a particular group or set of beliefs: 'the youth perspective' or 'the feminist perspective'.</a:t>
            </a:r>
          </a:p>
          <a:p>
            <a:pPr marL="0" indent="0">
              <a:buNone/>
            </a:pPr>
            <a:endParaRPr lang="en-GB" dirty="0" smtClean="0"/>
          </a:p>
          <a:p>
            <a:pPr marL="0" indent="0">
              <a:buNone/>
            </a:pPr>
            <a:r>
              <a:rPr lang="en-GB" dirty="0" smtClean="0"/>
              <a:t>The Tate </a:t>
            </a:r>
          </a:p>
          <a:p>
            <a:pPr marL="0" indent="0">
              <a:buNone/>
            </a:pPr>
            <a:endParaRPr lang="en-GB" dirty="0"/>
          </a:p>
          <a:p>
            <a:pPr marL="0" indent="0">
              <a:buNone/>
            </a:pPr>
            <a:r>
              <a:rPr lang="en-GB" dirty="0" smtClean="0"/>
              <a:t>Read more about the different types of perspective </a:t>
            </a:r>
            <a:r>
              <a:rPr lang="en-GB" dirty="0">
                <a:hlinkClick r:id="rId2"/>
              </a:rPr>
              <a:t>https://www.tate.org.uk/art/student-resource/exam-help/perspective</a:t>
            </a:r>
            <a:endParaRPr lang="en-GB" dirty="0"/>
          </a:p>
        </p:txBody>
      </p:sp>
      <p:pic>
        <p:nvPicPr>
          <p:cNvPr id="4" name="Picture 3"/>
          <p:cNvPicPr>
            <a:picLocks noChangeAspect="1"/>
          </p:cNvPicPr>
          <p:nvPr/>
        </p:nvPicPr>
        <p:blipFill>
          <a:blip r:embed="rId3"/>
          <a:stretch>
            <a:fillRect/>
          </a:stretch>
        </p:blipFill>
        <p:spPr>
          <a:xfrm>
            <a:off x="7800838" y="521880"/>
            <a:ext cx="4215819" cy="4768578"/>
          </a:xfrm>
          <a:prstGeom prst="rect">
            <a:avLst/>
          </a:prstGeom>
        </p:spPr>
      </p:pic>
    </p:spTree>
    <p:extLst>
      <p:ext uri="{BB962C8B-B14F-4D97-AF65-F5344CB8AC3E}">
        <p14:creationId xmlns:p14="http://schemas.microsoft.com/office/powerpoint/2010/main" val="20815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6" y="57830"/>
            <a:ext cx="4818017" cy="666841"/>
          </a:xfrm>
        </p:spPr>
        <p:txBody>
          <a:bodyPr>
            <a:normAutofit fontScale="90000"/>
          </a:bodyPr>
          <a:lstStyle/>
          <a:p>
            <a:r>
              <a:rPr lang="en-GB" dirty="0" smtClean="0"/>
              <a:t>Jenny Saville </a:t>
            </a:r>
            <a:endParaRPr lang="en-GB" dirty="0"/>
          </a:p>
        </p:txBody>
      </p:sp>
      <p:sp>
        <p:nvSpPr>
          <p:cNvPr id="3" name="Content Placeholder 2"/>
          <p:cNvSpPr>
            <a:spLocks noGrp="1"/>
          </p:cNvSpPr>
          <p:nvPr>
            <p:ph idx="1"/>
          </p:nvPr>
        </p:nvSpPr>
        <p:spPr>
          <a:xfrm>
            <a:off x="193766" y="1018904"/>
            <a:ext cx="4482737" cy="5590902"/>
          </a:xfrm>
          <a:ln>
            <a:solidFill>
              <a:schemeClr val="tx1"/>
            </a:solidFill>
          </a:ln>
        </p:spPr>
        <p:txBody>
          <a:bodyPr>
            <a:normAutofit/>
          </a:bodyPr>
          <a:lstStyle/>
          <a:p>
            <a:pPr marL="0" indent="0">
              <a:buNone/>
            </a:pPr>
            <a:r>
              <a:rPr lang="en-GB" sz="2000" b="1" dirty="0"/>
              <a:t>Jenny Saville</a:t>
            </a:r>
            <a:r>
              <a:rPr lang="en-GB" sz="2000" dirty="0"/>
              <a:t> is a contemporary British painter whose stylized nude portraits of voluminous female bodies have brought her international acclaim. Among her best-known works, is the large-scale self-portrait Branded (1992), in which the artist distorts her own torso and breasts through painting, making both body parts pendulous and imposing. Saville’s luscious yet grotesque treatment of painted bodies have elicited comparisons to </a:t>
            </a:r>
            <a:r>
              <a:rPr lang="en-GB" sz="2000" u="sng" dirty="0">
                <a:hlinkClick r:id="rId2"/>
              </a:rPr>
              <a:t>Lucian Freud</a:t>
            </a:r>
            <a:r>
              <a:rPr lang="en-GB" sz="2000" dirty="0"/>
              <a:t>. “I paint flesh because I’m human,” she has said. “If you work in oil, as I do, it comes naturally. Flesh is just the most beautiful thing to paint.”</a:t>
            </a:r>
          </a:p>
        </p:txBody>
      </p:sp>
      <p:pic>
        <p:nvPicPr>
          <p:cNvPr id="4" name="Picture 3"/>
          <p:cNvPicPr>
            <a:picLocks noChangeAspect="1"/>
          </p:cNvPicPr>
          <p:nvPr/>
        </p:nvPicPr>
        <p:blipFill>
          <a:blip r:embed="rId3"/>
          <a:stretch>
            <a:fillRect/>
          </a:stretch>
        </p:blipFill>
        <p:spPr>
          <a:xfrm>
            <a:off x="4859384" y="3036033"/>
            <a:ext cx="4062548" cy="3573773"/>
          </a:xfrm>
          <a:prstGeom prst="rect">
            <a:avLst/>
          </a:prstGeom>
        </p:spPr>
      </p:pic>
      <p:pic>
        <p:nvPicPr>
          <p:cNvPr id="5" name="Picture 4"/>
          <p:cNvPicPr>
            <a:picLocks noChangeAspect="1"/>
          </p:cNvPicPr>
          <p:nvPr/>
        </p:nvPicPr>
        <p:blipFill>
          <a:blip r:embed="rId4"/>
          <a:stretch>
            <a:fillRect/>
          </a:stretch>
        </p:blipFill>
        <p:spPr>
          <a:xfrm>
            <a:off x="8530046" y="57830"/>
            <a:ext cx="3439884" cy="3484365"/>
          </a:xfrm>
          <a:prstGeom prst="rect">
            <a:avLst/>
          </a:prstGeom>
        </p:spPr>
      </p:pic>
      <p:sp>
        <p:nvSpPr>
          <p:cNvPr id="6" name="Rectangle 5"/>
          <p:cNvSpPr/>
          <p:nvPr/>
        </p:nvSpPr>
        <p:spPr>
          <a:xfrm>
            <a:off x="8921932" y="3997234"/>
            <a:ext cx="3037871" cy="1754326"/>
          </a:xfrm>
          <a:prstGeom prst="rect">
            <a:avLst/>
          </a:prstGeom>
        </p:spPr>
        <p:txBody>
          <a:bodyPr wrap="square">
            <a:spAutoFit/>
          </a:bodyPr>
          <a:lstStyle/>
          <a:p>
            <a:r>
              <a:rPr lang="en-GB" dirty="0">
                <a:hlinkClick r:id="rId5"/>
              </a:rPr>
              <a:t>https://</a:t>
            </a:r>
            <a:r>
              <a:rPr lang="en-GB" dirty="0" smtClean="0">
                <a:hlinkClick r:id="rId5"/>
              </a:rPr>
              <a:t>www.youtube.com/watch?v=MgXNp8ToVHk</a:t>
            </a:r>
            <a:endParaRPr lang="en-GB" dirty="0" smtClean="0"/>
          </a:p>
          <a:p>
            <a:endParaRPr lang="en-GB" dirty="0"/>
          </a:p>
          <a:p>
            <a:r>
              <a:rPr lang="en-GB" dirty="0" smtClean="0"/>
              <a:t>Watch this short video with Jenny Saville talking about her work. </a:t>
            </a:r>
            <a:endParaRPr lang="en-GB" dirty="0"/>
          </a:p>
        </p:txBody>
      </p:sp>
    </p:spTree>
    <p:extLst>
      <p:ext uri="{BB962C8B-B14F-4D97-AF65-F5344CB8AC3E}">
        <p14:creationId xmlns:p14="http://schemas.microsoft.com/office/powerpoint/2010/main" val="71737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47754" cy="679904"/>
          </a:xfrm>
        </p:spPr>
        <p:txBody>
          <a:bodyPr>
            <a:normAutofit fontScale="90000"/>
          </a:bodyPr>
          <a:lstStyle/>
          <a:p>
            <a:r>
              <a:rPr lang="en-GB" dirty="0" smtClean="0"/>
              <a:t>Lucien Freud </a:t>
            </a:r>
            <a:endParaRPr lang="en-GB" dirty="0"/>
          </a:p>
        </p:txBody>
      </p:sp>
      <p:sp>
        <p:nvSpPr>
          <p:cNvPr id="3" name="Content Placeholder 2"/>
          <p:cNvSpPr>
            <a:spLocks noGrp="1"/>
          </p:cNvSpPr>
          <p:nvPr>
            <p:ph idx="1"/>
          </p:nvPr>
        </p:nvSpPr>
        <p:spPr>
          <a:xfrm>
            <a:off x="1304814" y="3778422"/>
            <a:ext cx="1556673" cy="572997"/>
          </a:xfrm>
        </p:spPr>
        <p:txBody>
          <a:bodyPr>
            <a:normAutofit/>
          </a:bodyPr>
          <a:lstStyle/>
          <a:p>
            <a:pPr marL="0" indent="0">
              <a:buNone/>
            </a:pPr>
            <a:r>
              <a:rPr lang="en-GB" sz="1800" dirty="0" smtClean="0"/>
              <a:t>Susie 1988 Oil </a:t>
            </a:r>
            <a:endParaRPr lang="en-GB" sz="1800" dirty="0"/>
          </a:p>
        </p:txBody>
      </p:sp>
      <p:pic>
        <p:nvPicPr>
          <p:cNvPr id="4" name="Picture 3"/>
          <p:cNvPicPr>
            <a:picLocks noChangeAspect="1"/>
          </p:cNvPicPr>
          <p:nvPr/>
        </p:nvPicPr>
        <p:blipFill>
          <a:blip r:embed="rId2"/>
          <a:stretch>
            <a:fillRect/>
          </a:stretch>
        </p:blipFill>
        <p:spPr>
          <a:xfrm>
            <a:off x="6924056" y="20220"/>
            <a:ext cx="4793328" cy="3294164"/>
          </a:xfrm>
          <a:prstGeom prst="rect">
            <a:avLst/>
          </a:prstGeom>
        </p:spPr>
      </p:pic>
      <p:pic>
        <p:nvPicPr>
          <p:cNvPr id="5" name="Picture 4"/>
          <p:cNvPicPr>
            <a:picLocks noChangeAspect="1"/>
          </p:cNvPicPr>
          <p:nvPr/>
        </p:nvPicPr>
        <p:blipFill>
          <a:blip r:embed="rId3"/>
          <a:stretch>
            <a:fillRect/>
          </a:stretch>
        </p:blipFill>
        <p:spPr>
          <a:xfrm>
            <a:off x="617743" y="682892"/>
            <a:ext cx="2930817" cy="3059308"/>
          </a:xfrm>
          <a:prstGeom prst="rect">
            <a:avLst/>
          </a:prstGeom>
        </p:spPr>
      </p:pic>
      <p:sp>
        <p:nvSpPr>
          <p:cNvPr id="6" name="Rectangle 5"/>
          <p:cNvSpPr/>
          <p:nvPr/>
        </p:nvSpPr>
        <p:spPr>
          <a:xfrm>
            <a:off x="152399" y="6106271"/>
            <a:ext cx="5677988" cy="584775"/>
          </a:xfrm>
          <a:prstGeom prst="rect">
            <a:avLst/>
          </a:prstGeom>
          <a:ln>
            <a:solidFill>
              <a:schemeClr val="bg2">
                <a:lumMod val="25000"/>
              </a:schemeClr>
            </a:solidFill>
          </a:ln>
        </p:spPr>
        <p:txBody>
          <a:bodyPr wrap="square">
            <a:spAutoFit/>
          </a:bodyPr>
          <a:lstStyle/>
          <a:p>
            <a:r>
              <a:rPr lang="en-GB" sz="1600" dirty="0">
                <a:hlinkClick r:id="rId4"/>
              </a:rPr>
              <a:t>https://www.royalacademy.org.uk/article/lucian-freud-five-self-portraits-martin-gayford</a:t>
            </a:r>
            <a:endParaRPr lang="en-GB" sz="1600" dirty="0"/>
          </a:p>
        </p:txBody>
      </p:sp>
      <p:sp>
        <p:nvSpPr>
          <p:cNvPr id="7" name="TextBox 6"/>
          <p:cNvSpPr txBox="1"/>
          <p:nvPr/>
        </p:nvSpPr>
        <p:spPr>
          <a:xfrm>
            <a:off x="7942218" y="3299697"/>
            <a:ext cx="3775166" cy="369332"/>
          </a:xfrm>
          <a:prstGeom prst="rect">
            <a:avLst/>
          </a:prstGeom>
          <a:noFill/>
        </p:spPr>
        <p:txBody>
          <a:bodyPr wrap="square" rtlCol="0">
            <a:spAutoFit/>
          </a:bodyPr>
          <a:lstStyle/>
          <a:p>
            <a:r>
              <a:rPr lang="en-GB" dirty="0" smtClean="0"/>
              <a:t>Lucien Freud Self portrait </a:t>
            </a:r>
            <a:endParaRPr lang="en-GB" dirty="0"/>
          </a:p>
        </p:txBody>
      </p:sp>
      <p:pic>
        <p:nvPicPr>
          <p:cNvPr id="8" name="Picture 7"/>
          <p:cNvPicPr>
            <a:picLocks noChangeAspect="1"/>
          </p:cNvPicPr>
          <p:nvPr/>
        </p:nvPicPr>
        <p:blipFill>
          <a:blip r:embed="rId5"/>
          <a:stretch>
            <a:fillRect/>
          </a:stretch>
        </p:blipFill>
        <p:spPr>
          <a:xfrm>
            <a:off x="4015364" y="0"/>
            <a:ext cx="2594426" cy="3708033"/>
          </a:xfrm>
          <a:prstGeom prst="rect">
            <a:avLst/>
          </a:prstGeom>
        </p:spPr>
      </p:pic>
      <p:sp>
        <p:nvSpPr>
          <p:cNvPr id="9" name="Rectangle 8"/>
          <p:cNvSpPr/>
          <p:nvPr/>
        </p:nvSpPr>
        <p:spPr>
          <a:xfrm>
            <a:off x="4015364" y="3741756"/>
            <a:ext cx="2050725" cy="646331"/>
          </a:xfrm>
          <a:prstGeom prst="rect">
            <a:avLst/>
          </a:prstGeom>
        </p:spPr>
        <p:txBody>
          <a:bodyPr wrap="square">
            <a:spAutoFit/>
          </a:bodyPr>
          <a:lstStyle/>
          <a:p>
            <a:r>
              <a:rPr lang="en-GB" sz="1200" b="1" dirty="0">
                <a:solidFill>
                  <a:srgbClr val="000000"/>
                </a:solidFill>
                <a:latin typeface="akzidenz-grotesk"/>
              </a:rPr>
              <a:t>Lucian </a:t>
            </a:r>
            <a:r>
              <a:rPr lang="en-GB" sz="1200" b="1" dirty="0" err="1">
                <a:solidFill>
                  <a:srgbClr val="000000"/>
                </a:solidFill>
                <a:latin typeface="akzidenz-grotesk"/>
              </a:rPr>
              <a:t>Freud,</a:t>
            </a:r>
            <a:r>
              <a:rPr lang="en-GB" sz="1200" i="1" dirty="0" err="1">
                <a:solidFill>
                  <a:srgbClr val="000000"/>
                </a:solidFill>
                <a:latin typeface="adobe-caslon-pro"/>
              </a:rPr>
              <a:t>Interior</a:t>
            </a:r>
            <a:r>
              <a:rPr lang="en-GB" sz="1200" i="1" dirty="0">
                <a:solidFill>
                  <a:srgbClr val="000000"/>
                </a:solidFill>
                <a:latin typeface="adobe-caslon-pro"/>
              </a:rPr>
              <a:t> with Hand Mirror (Self-Portrait),</a:t>
            </a:r>
            <a:r>
              <a:rPr lang="en-GB" sz="1200" dirty="0">
                <a:solidFill>
                  <a:srgbClr val="000000"/>
                </a:solidFill>
                <a:latin typeface="adobe-caslon-pro"/>
              </a:rPr>
              <a:t> 1967.</a:t>
            </a:r>
            <a:endParaRPr lang="en-GB" sz="1200" dirty="0"/>
          </a:p>
        </p:txBody>
      </p:sp>
      <p:sp>
        <p:nvSpPr>
          <p:cNvPr id="10" name="Rectangle 9"/>
          <p:cNvSpPr/>
          <p:nvPr/>
        </p:nvSpPr>
        <p:spPr>
          <a:xfrm>
            <a:off x="6066089" y="3809772"/>
            <a:ext cx="6096000" cy="2862322"/>
          </a:xfrm>
          <a:prstGeom prst="rect">
            <a:avLst/>
          </a:prstGeom>
        </p:spPr>
        <p:txBody>
          <a:bodyPr>
            <a:spAutoFit/>
          </a:bodyPr>
          <a:lstStyle/>
          <a:p>
            <a:r>
              <a:rPr lang="en-GB" b="1" dirty="0">
                <a:solidFill>
                  <a:srgbClr val="333333"/>
                </a:solidFill>
                <a:latin typeface="Helvetica Neue"/>
              </a:rPr>
              <a:t>Lucian Freud</a:t>
            </a:r>
            <a:r>
              <a:rPr lang="en-GB" dirty="0">
                <a:solidFill>
                  <a:srgbClr val="333333"/>
                </a:solidFill>
                <a:latin typeface="Helvetica Neue"/>
              </a:rPr>
              <a:t> was one of the major figurative painters of the 20th century. Working in an uncompromisingly confrontational style, his portraits and nudes were rendered with a thickly laden brush. Often painting himself, as well as family and friends his works are imbued with a distinctive psychological space. Painted under intense direct observation, usually over the course of many sittings, Freud observed of his practice: “The longer you look at an object, the more abstract it becomes and, ironically, the more real.”</a:t>
            </a:r>
            <a:endParaRPr lang="en-GB" dirty="0"/>
          </a:p>
        </p:txBody>
      </p:sp>
      <p:pic>
        <p:nvPicPr>
          <p:cNvPr id="11" name="Picture 10"/>
          <p:cNvPicPr>
            <a:picLocks noChangeAspect="1"/>
          </p:cNvPicPr>
          <p:nvPr/>
        </p:nvPicPr>
        <p:blipFill>
          <a:blip r:embed="rId6"/>
          <a:stretch>
            <a:fillRect/>
          </a:stretch>
        </p:blipFill>
        <p:spPr>
          <a:xfrm>
            <a:off x="150937" y="4064920"/>
            <a:ext cx="2652143" cy="2042150"/>
          </a:xfrm>
          <a:prstGeom prst="rect">
            <a:avLst/>
          </a:prstGeom>
        </p:spPr>
      </p:pic>
      <p:sp>
        <p:nvSpPr>
          <p:cNvPr id="12" name="TextBox 11"/>
          <p:cNvSpPr txBox="1"/>
          <p:nvPr/>
        </p:nvSpPr>
        <p:spPr>
          <a:xfrm>
            <a:off x="2991393" y="5421086"/>
            <a:ext cx="1356361" cy="369332"/>
          </a:xfrm>
          <a:prstGeom prst="rect">
            <a:avLst/>
          </a:prstGeom>
          <a:noFill/>
        </p:spPr>
        <p:txBody>
          <a:bodyPr wrap="square" rtlCol="0">
            <a:spAutoFit/>
          </a:bodyPr>
          <a:lstStyle/>
          <a:p>
            <a:r>
              <a:rPr lang="en-GB" dirty="0" smtClean="0"/>
              <a:t>Eli, 2002</a:t>
            </a:r>
            <a:endParaRPr lang="en-GB" dirty="0"/>
          </a:p>
        </p:txBody>
      </p:sp>
    </p:spTree>
    <p:extLst>
      <p:ext uri="{BB962C8B-B14F-4D97-AF65-F5344CB8AC3E}">
        <p14:creationId xmlns:p14="http://schemas.microsoft.com/office/powerpoint/2010/main" val="374249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246" y="219347"/>
            <a:ext cx="5614852" cy="5998573"/>
          </a:xfrm>
          <a:solidFill>
            <a:schemeClr val="bg1">
              <a:lumMod val="85000"/>
            </a:schemeClr>
          </a:solidFill>
        </p:spPr>
        <p:txBody>
          <a:bodyPr>
            <a:normAutofit fontScale="70000" lnSpcReduction="20000"/>
          </a:bodyPr>
          <a:lstStyle/>
          <a:p>
            <a:pPr marL="0" indent="0">
              <a:buNone/>
            </a:pPr>
            <a:r>
              <a:rPr lang="en-GB" dirty="0" smtClean="0"/>
              <a:t>TASK 2 </a:t>
            </a:r>
          </a:p>
          <a:p>
            <a:pPr marL="0" indent="0">
              <a:buNone/>
            </a:pPr>
            <a:r>
              <a:rPr lang="en-GB" dirty="0" smtClean="0"/>
              <a:t>Artists practise plotting out their compositions through a series of sketches. It is an excellent way to work out correct sizes, proportion, perspective for a finished composition. Sometimes the sketches become more interesting than the final piece of work. </a:t>
            </a:r>
          </a:p>
          <a:p>
            <a:pPr marL="0" indent="0">
              <a:buNone/>
            </a:pPr>
            <a:endParaRPr lang="en-GB" dirty="0" smtClean="0"/>
          </a:p>
          <a:p>
            <a:pPr marL="0" indent="0">
              <a:buNone/>
            </a:pPr>
            <a:r>
              <a:rPr lang="en-GB" dirty="0" smtClean="0"/>
              <a:t>1/ Select a few of your most challenging photographs from Week 1’s Photography Challenge. You could have them displayed on your phone or print them out. </a:t>
            </a:r>
          </a:p>
          <a:p>
            <a:pPr marL="0" indent="0">
              <a:buNone/>
            </a:pPr>
            <a:endParaRPr lang="en-GB" dirty="0" smtClean="0"/>
          </a:p>
          <a:p>
            <a:pPr marL="0" indent="0">
              <a:buNone/>
            </a:pPr>
            <a:r>
              <a:rPr lang="en-GB" dirty="0" smtClean="0"/>
              <a:t>2/ Create initial sketches of your most challenging viewpoints across a page. Don’t worry if they don’t look perfect, choose an angle you’ve never drawn from. </a:t>
            </a:r>
          </a:p>
          <a:p>
            <a:pPr marL="0" indent="0">
              <a:buNone/>
            </a:pPr>
            <a:endParaRPr lang="en-GB" dirty="0"/>
          </a:p>
          <a:p>
            <a:pPr marL="0" indent="0">
              <a:buNone/>
            </a:pPr>
            <a:r>
              <a:rPr lang="en-GB" dirty="0" smtClean="0"/>
              <a:t>Materials: Pencil &amp; Pen. </a:t>
            </a:r>
          </a:p>
          <a:p>
            <a:pPr marL="0" indent="0">
              <a:buNone/>
            </a:pPr>
            <a:r>
              <a:rPr lang="en-GB" dirty="0" smtClean="0"/>
              <a:t>Washes of watercolour or coffee could be added in and around your sketches if you wish. </a:t>
            </a:r>
          </a:p>
          <a:p>
            <a:pPr marL="0" indent="0">
              <a:buNone/>
            </a:pPr>
            <a:r>
              <a:rPr lang="en-GB" dirty="0" smtClean="0"/>
              <a:t>Approx. 1 hour</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pic>
        <p:nvPicPr>
          <p:cNvPr id="2050" name="Picture 2" descr="Edgar Degas | Three Studies of a Dancer | Drawings Online | 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191" y="68376"/>
            <a:ext cx="3389563" cy="2612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63368" y="2426157"/>
            <a:ext cx="3056709" cy="646331"/>
          </a:xfrm>
          <a:prstGeom prst="rect">
            <a:avLst/>
          </a:prstGeom>
          <a:noFill/>
          <a:ln>
            <a:solidFill>
              <a:schemeClr val="tx1"/>
            </a:solidFill>
          </a:ln>
        </p:spPr>
        <p:txBody>
          <a:bodyPr wrap="square" rtlCol="0">
            <a:spAutoFit/>
          </a:bodyPr>
          <a:lstStyle/>
          <a:p>
            <a:r>
              <a:rPr lang="en-GB" dirty="0" smtClean="0"/>
              <a:t>Edgar Degas</a:t>
            </a:r>
          </a:p>
          <a:p>
            <a:r>
              <a:rPr lang="en-GB" dirty="0" smtClean="0"/>
              <a:t>Studies of dancers  </a:t>
            </a:r>
            <a:endParaRPr lang="en-GB" dirty="0"/>
          </a:p>
        </p:txBody>
      </p:sp>
      <p:pic>
        <p:nvPicPr>
          <p:cNvPr id="7" name="Picture 6"/>
          <p:cNvPicPr>
            <a:picLocks noChangeAspect="1"/>
          </p:cNvPicPr>
          <p:nvPr/>
        </p:nvPicPr>
        <p:blipFill>
          <a:blip r:embed="rId3"/>
          <a:stretch>
            <a:fillRect/>
          </a:stretch>
        </p:blipFill>
        <p:spPr>
          <a:xfrm>
            <a:off x="6625566" y="0"/>
            <a:ext cx="1952625" cy="2343150"/>
          </a:xfrm>
          <a:prstGeom prst="rect">
            <a:avLst/>
          </a:prstGeom>
        </p:spPr>
      </p:pic>
      <p:pic>
        <p:nvPicPr>
          <p:cNvPr id="8" name="Picture 7"/>
          <p:cNvPicPr>
            <a:picLocks noChangeAspect="1"/>
          </p:cNvPicPr>
          <p:nvPr/>
        </p:nvPicPr>
        <p:blipFill>
          <a:blip r:embed="rId4"/>
          <a:stretch>
            <a:fillRect/>
          </a:stretch>
        </p:blipFill>
        <p:spPr>
          <a:xfrm>
            <a:off x="9320077" y="2749322"/>
            <a:ext cx="2647677" cy="3764516"/>
          </a:xfrm>
          <a:prstGeom prst="rect">
            <a:avLst/>
          </a:prstGeom>
        </p:spPr>
      </p:pic>
      <p:sp>
        <p:nvSpPr>
          <p:cNvPr id="9" name="Rectangle 8"/>
          <p:cNvSpPr/>
          <p:nvPr/>
        </p:nvSpPr>
        <p:spPr>
          <a:xfrm rot="10800000" flipV="1">
            <a:off x="5861388" y="5236565"/>
            <a:ext cx="3480979" cy="1384995"/>
          </a:xfrm>
          <a:prstGeom prst="rect">
            <a:avLst/>
          </a:prstGeom>
          <a:ln>
            <a:solidFill>
              <a:schemeClr val="tx1"/>
            </a:solidFill>
          </a:ln>
        </p:spPr>
        <p:txBody>
          <a:bodyPr wrap="square">
            <a:spAutoFit/>
          </a:bodyPr>
          <a:lstStyle/>
          <a:p>
            <a:r>
              <a:rPr lang="en-GB" sz="1400" dirty="0" smtClean="0">
                <a:solidFill>
                  <a:srgbClr val="000000"/>
                </a:solidFill>
                <a:latin typeface="Helvetica" panose="020B0604020202020204" pitchFamily="34" charset="0"/>
              </a:rPr>
              <a:t>Henry Moore </a:t>
            </a:r>
          </a:p>
          <a:p>
            <a:r>
              <a:rPr lang="en-GB" sz="1400" dirty="0" smtClean="0">
                <a:solidFill>
                  <a:srgbClr val="000000"/>
                </a:solidFill>
                <a:latin typeface="Helvetica" panose="020B0604020202020204" pitchFamily="34" charset="0"/>
              </a:rPr>
              <a:t>Three </a:t>
            </a:r>
            <a:r>
              <a:rPr lang="en-GB" sz="1400" dirty="0">
                <a:solidFill>
                  <a:srgbClr val="000000"/>
                </a:solidFill>
                <a:latin typeface="Helvetica" panose="020B0604020202020204" pitchFamily="34" charset="0"/>
              </a:rPr>
              <a:t>Reclining Figures 1975 HMF 75(8) watercolour wash, charcoal, chalk, gouache on blotting paper 263 x 217mm photo: The Henry Moore Foundation archive, Michel Muller</a:t>
            </a:r>
            <a:endParaRPr lang="en-GB" sz="1400" dirty="0"/>
          </a:p>
        </p:txBody>
      </p:sp>
    </p:spTree>
    <p:extLst>
      <p:ext uri="{BB962C8B-B14F-4D97-AF65-F5344CB8AC3E}">
        <p14:creationId xmlns:p14="http://schemas.microsoft.com/office/powerpoint/2010/main" val="146891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048" y="358821"/>
            <a:ext cx="6198190" cy="6056267"/>
          </a:xfrm>
          <a:solidFill>
            <a:schemeClr val="bg1">
              <a:lumMod val="85000"/>
            </a:schemeClr>
          </a:solidFill>
        </p:spPr>
        <p:txBody>
          <a:bodyPr>
            <a:normAutofit fontScale="90000"/>
          </a:bodyPr>
          <a:lstStyle/>
          <a:p>
            <a:r>
              <a:rPr lang="en-GB" sz="2000" u="sng" dirty="0" smtClean="0"/>
              <a:t>Task 3: Refine your sketches and adding depth</a:t>
            </a:r>
            <a:br>
              <a:rPr lang="en-GB" sz="2000" u="sng" dirty="0" smtClean="0"/>
            </a:br>
            <a:r>
              <a:rPr lang="en-GB" sz="2000" u="sng" dirty="0"/>
              <a:t/>
            </a:r>
            <a:br>
              <a:rPr lang="en-GB" sz="2000" u="sng" dirty="0"/>
            </a:br>
            <a:r>
              <a:rPr lang="en-GB" sz="2000" u="sng" dirty="0" smtClean="0"/>
              <a:t>Approx. </a:t>
            </a:r>
            <a:r>
              <a:rPr lang="en-GB" sz="2000" b="1" u="sng" dirty="0" smtClean="0"/>
              <a:t>2 hours </a:t>
            </a:r>
            <a:r>
              <a:rPr lang="en-GB" sz="2000" u="sng" dirty="0" smtClean="0"/>
              <a:t/>
            </a:r>
            <a:br>
              <a:rPr lang="en-GB" sz="2000" u="sng" dirty="0" smtClean="0"/>
            </a:br>
            <a:r>
              <a:rPr lang="en-GB" sz="2000" u="sng" dirty="0"/>
              <a:t/>
            </a:r>
            <a:br>
              <a:rPr lang="en-GB" sz="2000" u="sng" dirty="0"/>
            </a:br>
            <a:r>
              <a:rPr lang="en-GB" sz="2000" u="sng" dirty="0" smtClean="0"/>
              <a:t>Now that you have created initial sketches and practised drawing your subject from a different angle, we would like you to refine one of your most successful sketches into a finished drawing. </a:t>
            </a:r>
            <a:br>
              <a:rPr lang="en-GB" sz="2000" u="sng" dirty="0" smtClean="0"/>
            </a:br>
            <a:r>
              <a:rPr lang="en-GB" sz="2000" u="sng" dirty="0" smtClean="0"/>
              <a:t/>
            </a:r>
            <a:br>
              <a:rPr lang="en-GB" sz="2000" u="sng" dirty="0" smtClean="0"/>
            </a:br>
            <a:r>
              <a:rPr lang="en-GB" sz="2000" u="sng" dirty="0"/>
              <a:t/>
            </a:r>
            <a:br>
              <a:rPr lang="en-GB" sz="2000" u="sng" dirty="0"/>
            </a:br>
            <a:r>
              <a:rPr lang="en-GB" sz="2000" u="sng" dirty="0" smtClean="0"/>
              <a:t>You can select the material you would like to use or you could try one of the suggested.</a:t>
            </a:r>
            <a:br>
              <a:rPr lang="en-GB" sz="2000" u="sng" dirty="0" smtClean="0"/>
            </a:br>
            <a:r>
              <a:rPr lang="en-GB" sz="2000" u="sng" dirty="0"/>
              <a:t/>
            </a:r>
            <a:br>
              <a:rPr lang="en-GB" sz="2000" u="sng" dirty="0"/>
            </a:br>
            <a:r>
              <a:rPr lang="en-GB" sz="2000" u="sng" dirty="0" smtClean="0"/>
              <a:t>Consider: </a:t>
            </a:r>
            <a:br>
              <a:rPr lang="en-GB" sz="2000" u="sng" dirty="0" smtClean="0"/>
            </a:br>
            <a:r>
              <a:rPr lang="en-GB" sz="2000" u="sng" dirty="0" smtClean="0"/>
              <a:t/>
            </a:r>
            <a:br>
              <a:rPr lang="en-GB" sz="2000" u="sng" dirty="0" smtClean="0"/>
            </a:br>
            <a:r>
              <a:rPr lang="en-GB" sz="2000" u="sng" dirty="0" smtClean="0"/>
              <a:t>1/ </a:t>
            </a:r>
            <a:r>
              <a:rPr lang="en-GB" sz="2000" dirty="0" smtClean="0"/>
              <a:t>Your surface ( paper, cardboard box (flattened or 3D), envelopes, piece of wood) </a:t>
            </a:r>
            <a:br>
              <a:rPr lang="en-GB" sz="2000" dirty="0" smtClean="0"/>
            </a:br>
            <a:r>
              <a:rPr lang="en-GB" sz="2000" dirty="0" smtClean="0"/>
              <a:t>2/ Plotting out shape and proportion in pencil first. Be careful not to shorten proportions just to fit it onto your surface. </a:t>
            </a:r>
            <a:br>
              <a:rPr lang="en-GB" sz="2000" dirty="0" smtClean="0"/>
            </a:br>
            <a:r>
              <a:rPr lang="en-GB" sz="2000" dirty="0" smtClean="0"/>
              <a:t>3/ Build up layers (watercolour, coffee washes, paint, white acrylic and biro, white pen, biro, pencil, colour pencil) </a:t>
            </a:r>
            <a:br>
              <a:rPr lang="en-GB" sz="2000" dirty="0" smtClean="0"/>
            </a:br>
            <a:r>
              <a:rPr lang="en-GB" sz="2000" dirty="0" smtClean="0"/>
              <a:t>4/ Put some pencil or brush marks around the figure or object to ground it. </a:t>
            </a:r>
            <a:r>
              <a:rPr lang="en-GB" sz="2400" dirty="0" smtClean="0"/>
              <a:t/>
            </a:r>
            <a:br>
              <a:rPr lang="en-GB" sz="2400" dirty="0" smtClean="0"/>
            </a:br>
            <a:endParaRPr lang="en-GB" sz="2400" u="sng" dirty="0"/>
          </a:p>
        </p:txBody>
      </p:sp>
      <p:pic>
        <p:nvPicPr>
          <p:cNvPr id="5" name="Picture 4"/>
          <p:cNvPicPr>
            <a:picLocks noChangeAspect="1"/>
          </p:cNvPicPr>
          <p:nvPr/>
        </p:nvPicPr>
        <p:blipFill>
          <a:blip r:embed="rId2"/>
          <a:stretch>
            <a:fillRect/>
          </a:stretch>
        </p:blipFill>
        <p:spPr>
          <a:xfrm>
            <a:off x="6653894" y="101183"/>
            <a:ext cx="4023360" cy="3721608"/>
          </a:xfrm>
          <a:prstGeom prst="rect">
            <a:avLst/>
          </a:prstGeom>
        </p:spPr>
      </p:pic>
      <p:pic>
        <p:nvPicPr>
          <p:cNvPr id="6" name="Picture 5"/>
          <p:cNvPicPr>
            <a:picLocks noChangeAspect="1"/>
          </p:cNvPicPr>
          <p:nvPr/>
        </p:nvPicPr>
        <p:blipFill>
          <a:blip r:embed="rId3"/>
          <a:stretch>
            <a:fillRect/>
          </a:stretch>
        </p:blipFill>
        <p:spPr>
          <a:xfrm>
            <a:off x="8153400" y="3822791"/>
            <a:ext cx="4038600" cy="3142363"/>
          </a:xfrm>
          <a:prstGeom prst="rect">
            <a:avLst/>
          </a:prstGeom>
        </p:spPr>
      </p:pic>
    </p:spTree>
    <p:extLst>
      <p:ext uri="{BB962C8B-B14F-4D97-AF65-F5344CB8AC3E}">
        <p14:creationId xmlns:p14="http://schemas.microsoft.com/office/powerpoint/2010/main" val="398343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825" y="150814"/>
            <a:ext cx="6934200" cy="806450"/>
          </a:xfrm>
          <a:solidFill>
            <a:schemeClr val="bg1">
              <a:lumMod val="85000"/>
            </a:schemeClr>
          </a:solidFill>
        </p:spPr>
        <p:txBody>
          <a:bodyPr>
            <a:normAutofit fontScale="90000"/>
          </a:bodyPr>
          <a:lstStyle/>
          <a:p>
            <a:r>
              <a:rPr lang="en-GB" dirty="0" smtClean="0"/>
              <a:t>Task 4 Unconventional Materials </a:t>
            </a:r>
            <a:endParaRPr lang="en-GB" dirty="0"/>
          </a:p>
        </p:txBody>
      </p:sp>
      <p:sp>
        <p:nvSpPr>
          <p:cNvPr id="3" name="Content Placeholder 2"/>
          <p:cNvSpPr>
            <a:spLocks noGrp="1"/>
          </p:cNvSpPr>
          <p:nvPr>
            <p:ph idx="1"/>
          </p:nvPr>
        </p:nvSpPr>
        <p:spPr>
          <a:xfrm>
            <a:off x="4021223" y="1354932"/>
            <a:ext cx="3400426" cy="4262437"/>
          </a:xfrm>
        </p:spPr>
        <p:txBody>
          <a:bodyPr>
            <a:normAutofit fontScale="77500" lnSpcReduction="20000"/>
          </a:bodyPr>
          <a:lstStyle/>
          <a:p>
            <a:pPr marL="0" indent="0">
              <a:buNone/>
            </a:pPr>
            <a:r>
              <a:rPr lang="en-GB" dirty="0">
                <a:solidFill>
                  <a:schemeClr val="bg1"/>
                </a:solidFill>
              </a:rPr>
              <a:t>UK-based illustrator </a:t>
            </a:r>
            <a:r>
              <a:rPr lang="en-GB" dirty="0">
                <a:solidFill>
                  <a:schemeClr val="bg1"/>
                </a:solidFill>
                <a:hlinkClick r:id="rId2"/>
              </a:rPr>
              <a:t>Carne Griffiths</a:t>
            </a:r>
            <a:r>
              <a:rPr lang="en-GB" dirty="0">
                <a:solidFill>
                  <a:schemeClr val="bg1"/>
                </a:solidFill>
              </a:rPr>
              <a:t> creates these striking portraits with uncommon mediums such as tea brandy, vodka, whiskey, graphite and calligraphy ink. His drawings most frequently explore human and floral forms, as says he’s “fascinated by the flow of line and the ‘invisible lines’ that connect us to the natural world</a:t>
            </a:r>
            <a:r>
              <a:rPr lang="en-GB" dirty="0" smtClean="0">
                <a:solidFill>
                  <a:schemeClr val="bg1"/>
                </a:solidFill>
              </a:rPr>
              <a:t>.”</a:t>
            </a:r>
          </a:p>
          <a:p>
            <a:pPr marL="0" indent="0">
              <a:buNone/>
            </a:pPr>
            <a:endParaRPr lang="en-GB" dirty="0">
              <a:solidFill>
                <a:schemeClr val="bg1"/>
              </a:solidFill>
            </a:endParaRPr>
          </a:p>
          <a:p>
            <a:pPr marL="0" indent="0">
              <a:buNone/>
            </a:pPr>
            <a:r>
              <a:rPr lang="en-GB" dirty="0" smtClean="0">
                <a:solidFill>
                  <a:schemeClr val="bg1"/>
                </a:solidFill>
              </a:rPr>
              <a:t>This is colossal.com </a:t>
            </a:r>
            <a:r>
              <a:rPr lang="en-GB" dirty="0">
                <a:solidFill>
                  <a:schemeClr val="bg1"/>
                </a:solidFill>
              </a:rPr>
              <a:t> </a:t>
            </a:r>
          </a:p>
        </p:txBody>
      </p:sp>
      <p:pic>
        <p:nvPicPr>
          <p:cNvPr id="4" name="Picture 3"/>
          <p:cNvPicPr>
            <a:picLocks noChangeAspect="1"/>
          </p:cNvPicPr>
          <p:nvPr/>
        </p:nvPicPr>
        <p:blipFill>
          <a:blip r:embed="rId3"/>
          <a:stretch>
            <a:fillRect/>
          </a:stretch>
        </p:blipFill>
        <p:spPr>
          <a:xfrm>
            <a:off x="7826374" y="190502"/>
            <a:ext cx="3643769" cy="4349749"/>
          </a:xfrm>
          <a:prstGeom prst="rect">
            <a:avLst/>
          </a:prstGeom>
        </p:spPr>
      </p:pic>
      <p:pic>
        <p:nvPicPr>
          <p:cNvPr id="5" name="Picture 4"/>
          <p:cNvPicPr>
            <a:picLocks noChangeAspect="1"/>
          </p:cNvPicPr>
          <p:nvPr/>
        </p:nvPicPr>
        <p:blipFill>
          <a:blip r:embed="rId4"/>
          <a:stretch>
            <a:fillRect/>
          </a:stretch>
        </p:blipFill>
        <p:spPr>
          <a:xfrm>
            <a:off x="123825" y="1214439"/>
            <a:ext cx="3198890" cy="4543424"/>
          </a:xfrm>
          <a:prstGeom prst="rect">
            <a:avLst/>
          </a:prstGeom>
        </p:spPr>
      </p:pic>
      <p:pic>
        <p:nvPicPr>
          <p:cNvPr id="6" name="Picture 5"/>
          <p:cNvPicPr>
            <a:picLocks noChangeAspect="1"/>
          </p:cNvPicPr>
          <p:nvPr/>
        </p:nvPicPr>
        <p:blipFill>
          <a:blip r:embed="rId5"/>
          <a:stretch>
            <a:fillRect/>
          </a:stretch>
        </p:blipFill>
        <p:spPr>
          <a:xfrm rot="1050079">
            <a:off x="7980818" y="3381374"/>
            <a:ext cx="3334883" cy="3334883"/>
          </a:xfrm>
          <a:prstGeom prst="rect">
            <a:avLst/>
          </a:prstGeom>
        </p:spPr>
      </p:pic>
    </p:spTree>
    <p:extLst>
      <p:ext uri="{BB962C8B-B14F-4D97-AF65-F5344CB8AC3E}">
        <p14:creationId xmlns:p14="http://schemas.microsoft.com/office/powerpoint/2010/main" val="815842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1480</Words>
  <Application>Microsoft Office PowerPoint</Application>
  <PresentationFormat>Widescreen</PresentationFormat>
  <Paragraphs>111</Paragraphs>
  <Slides>12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adobe-caslon-pro</vt:lpstr>
      <vt:lpstr>akzidenz-grotesk</vt:lpstr>
      <vt:lpstr>Arial</vt:lpstr>
      <vt:lpstr>Calibri</vt:lpstr>
      <vt:lpstr>Calibri Light</vt:lpstr>
      <vt:lpstr>Helvetica</vt:lpstr>
      <vt:lpstr>Helvetica Neue</vt:lpstr>
      <vt:lpstr>inherit</vt:lpstr>
      <vt:lpstr>Lato</vt:lpstr>
      <vt:lpstr>Symbol</vt:lpstr>
      <vt:lpstr>Tate regular</vt:lpstr>
      <vt:lpstr>Times New Roman</vt:lpstr>
      <vt:lpstr>Office Theme</vt:lpstr>
      <vt:lpstr>Recap</vt:lpstr>
      <vt:lpstr>Week 2  FINE ART Outline </vt:lpstr>
      <vt:lpstr>Artists &amp; Perspective </vt:lpstr>
      <vt:lpstr>Perspective &amp; Viewpoint </vt:lpstr>
      <vt:lpstr>Jenny Saville </vt:lpstr>
      <vt:lpstr>Lucien Freud </vt:lpstr>
      <vt:lpstr>PowerPoint Presentation</vt:lpstr>
      <vt:lpstr>Task 3: Refine your sketches and adding depth  Approx. 2 hours   Now that you have created initial sketches and practised drawing your subject from a different angle, we would like you to refine one of your most successful sketches into a finished drawing.    You can select the material you would like to use or you could try one of the suggested.  Consider:   1/ Your surface ( paper, cardboard box (flattened or 3D), envelopes, piece of wood)  2/ Plotting out shape and proportion in pencil first. Be careful not to shorten proportions just to fit it onto your surface.  3/ Build up layers (watercolour, coffee washes, paint, white acrylic and biro, white pen, biro, pencil, colour pencil)  4/ Put some pencil or brush marks around the figure or object to ground it.  </vt:lpstr>
      <vt:lpstr>Task 4 Unconventional Materials </vt:lpstr>
      <vt:lpstr>Task 4 Unconventional Materials </vt:lpstr>
      <vt:lpstr>  Task 4 Drawing with unconventional materials.   </vt:lpstr>
      <vt:lpstr>Look Out For </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  FINE ART Outline</dc:title>
  <dc:creator>Tait, Kathrine</dc:creator>
  <cp:lastModifiedBy>McKeating, Daniel</cp:lastModifiedBy>
  <cp:revision>8</cp:revision>
  <dcterms:created xsi:type="dcterms:W3CDTF">2020-04-29T16:48:25Z</dcterms:created>
  <dcterms:modified xsi:type="dcterms:W3CDTF">2020-05-04T08:54:45Z</dcterms:modified>
</cp:coreProperties>
</file>