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8" d="100"/>
          <a:sy n="98" d="100"/>
        </p:scale>
        <p:origin x="11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278068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52176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98822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2123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48535F-A39C-4DEF-B13C-AED7BEDDCC9E}"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374092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48535F-A39C-4DEF-B13C-AED7BEDDCC9E}"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144738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048535F-A39C-4DEF-B13C-AED7BEDDCC9E}" type="datetimeFigureOut">
              <a:rPr lang="en-GB" smtClean="0"/>
              <a:t>11/05/2020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182283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048535F-A39C-4DEF-B13C-AED7BEDDCC9E}" type="datetimeFigureOut">
              <a:rPr lang="en-GB" smtClean="0"/>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320446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8535F-A39C-4DEF-B13C-AED7BEDDCC9E}" type="datetimeFigureOut">
              <a:rPr lang="en-GB" smtClean="0"/>
              <a:t>11/05/2020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289717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48535F-A39C-4DEF-B13C-AED7BEDDCC9E}"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140375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48535F-A39C-4DEF-B13C-AED7BEDDCC9E}"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91047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8535F-A39C-4DEF-B13C-AED7BEDDCC9E}" type="datetimeFigureOut">
              <a:rPr lang="en-GB" smtClean="0"/>
              <a:t>11/05/2020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B88BA-DA61-48FD-AD42-5C48C7735967}" type="slidenum">
              <a:rPr lang="en-GB" smtClean="0"/>
              <a:t>‹#›</a:t>
            </a:fld>
            <a:endParaRPr lang="en-GB"/>
          </a:p>
        </p:txBody>
      </p:sp>
    </p:spTree>
    <p:extLst>
      <p:ext uri="{BB962C8B-B14F-4D97-AF65-F5344CB8AC3E}">
        <p14:creationId xmlns:p14="http://schemas.microsoft.com/office/powerpoint/2010/main" val="2439391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ephanieserpick.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hyperlink" Target="https://www.thisiscolossal.com/2019/04/lonely-astronaut-series/" TargetMode="External"/><Relationship Id="rId4" Type="http://schemas.openxmlformats.org/officeDocument/2006/relationships/hyperlink" Target="https://karenjerzykphoto.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ate.org.uk/art/artworks/karamustafa-prison-paintings-9-t15189" TargetMode="Externa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hyperlink" Target="https://www.bbc.com/news/amp/entertainment-arts-52556544" TargetMode="External"/><Relationship Id="rId5" Type="http://schemas.openxmlformats.org/officeDocument/2006/relationships/image" Target="../media/image39.png"/><Relationship Id="rId4" Type="http://schemas.openxmlformats.org/officeDocument/2006/relationships/hyperlink" Target="https://www.tate.org.uk/art/talking-point/making-art-isol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hyperlink" Target="https://www.katerinapopova.com/" TargetMode="Externa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hattongallery.org.uk/" TargetMode="External"/><Relationship Id="rId1" Type="http://schemas.openxmlformats.org/officeDocument/2006/relationships/slideLayout" Target="../slideLayouts/slideLayout2.xml"/><Relationship Id="rId5" Type="http://schemas.openxmlformats.org/officeDocument/2006/relationships/hyperlink" Target="https://www.youtube.com/watch?v=jI5LnvjBPjI#action=share" TargetMode="Externa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sIsN9_TsQgI"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hisiscolossal.com/2020/04/pejac-window-silhouettes/"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thisiscolossal.com/2014/09/window-silhouettes-by-pejac-interact-with-the-outside-worl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995" y="208372"/>
            <a:ext cx="2140131" cy="627652"/>
          </a:xfrm>
          <a:solidFill>
            <a:schemeClr val="accent2"/>
          </a:solidFill>
        </p:spPr>
        <p:txBody>
          <a:bodyPr>
            <a:normAutofit fontScale="90000"/>
          </a:bodyPr>
          <a:lstStyle/>
          <a:p>
            <a:r>
              <a:rPr lang="en-GB" dirty="0" smtClean="0"/>
              <a:t>Recap </a:t>
            </a:r>
            <a:endParaRPr lang="en-GB" dirty="0"/>
          </a:p>
        </p:txBody>
      </p:sp>
      <p:sp>
        <p:nvSpPr>
          <p:cNvPr id="3" name="Content Placeholder 2"/>
          <p:cNvSpPr>
            <a:spLocks noGrp="1"/>
          </p:cNvSpPr>
          <p:nvPr>
            <p:ph idx="1"/>
          </p:nvPr>
        </p:nvSpPr>
        <p:spPr>
          <a:xfrm>
            <a:off x="4957763" y="3971925"/>
            <a:ext cx="6086475" cy="2705099"/>
          </a:xfrm>
          <a:ln>
            <a:solidFill>
              <a:schemeClr val="bg1"/>
            </a:solidFill>
          </a:ln>
        </p:spPr>
        <p:txBody>
          <a:bodyPr>
            <a:normAutofit/>
          </a:bodyPr>
          <a:lstStyle/>
          <a:p>
            <a:pPr marL="0" indent="0">
              <a:buNone/>
            </a:pPr>
            <a:r>
              <a:rPr lang="en-GB" dirty="0" smtClean="0">
                <a:solidFill>
                  <a:schemeClr val="bg1"/>
                </a:solidFill>
              </a:rPr>
              <a:t>What decisions has Lucien Freud made about his compositions? </a:t>
            </a:r>
          </a:p>
          <a:p>
            <a:pPr marL="0" indent="0">
              <a:buNone/>
            </a:pPr>
            <a:r>
              <a:rPr lang="en-GB" dirty="0" smtClean="0">
                <a:solidFill>
                  <a:schemeClr val="bg1"/>
                </a:solidFill>
              </a:rPr>
              <a:t>And what messages do they portray to the viewer?  </a:t>
            </a:r>
            <a:endParaRPr lang="en-GB" dirty="0">
              <a:solidFill>
                <a:schemeClr val="bg1"/>
              </a:solidFill>
            </a:endParaRPr>
          </a:p>
        </p:txBody>
      </p:sp>
      <p:pic>
        <p:nvPicPr>
          <p:cNvPr id="4" name="Picture 3"/>
          <p:cNvPicPr>
            <a:picLocks noChangeAspect="1"/>
          </p:cNvPicPr>
          <p:nvPr/>
        </p:nvPicPr>
        <p:blipFill>
          <a:blip r:embed="rId2"/>
          <a:stretch>
            <a:fillRect/>
          </a:stretch>
        </p:blipFill>
        <p:spPr>
          <a:xfrm>
            <a:off x="3730956" y="314325"/>
            <a:ext cx="8344363" cy="3200400"/>
          </a:xfrm>
          <a:prstGeom prst="rect">
            <a:avLst/>
          </a:prstGeom>
        </p:spPr>
      </p:pic>
      <p:pic>
        <p:nvPicPr>
          <p:cNvPr id="5" name="Picture 4"/>
          <p:cNvPicPr>
            <a:picLocks noChangeAspect="1"/>
          </p:cNvPicPr>
          <p:nvPr/>
        </p:nvPicPr>
        <p:blipFill>
          <a:blip r:embed="rId3"/>
          <a:stretch>
            <a:fillRect/>
          </a:stretch>
        </p:blipFill>
        <p:spPr>
          <a:xfrm>
            <a:off x="171995" y="964577"/>
            <a:ext cx="3822523" cy="5712447"/>
          </a:xfrm>
          <a:prstGeom prst="rect">
            <a:avLst/>
          </a:prstGeom>
        </p:spPr>
      </p:pic>
    </p:spTree>
    <p:extLst>
      <p:ext uri="{BB962C8B-B14F-4D97-AF65-F5344CB8AC3E}">
        <p14:creationId xmlns:p14="http://schemas.microsoft.com/office/powerpoint/2010/main" val="141014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7591425" cy="477838"/>
          </a:xfrm>
        </p:spPr>
        <p:txBody>
          <a:bodyPr>
            <a:normAutofit fontScale="90000"/>
          </a:bodyPr>
          <a:lstStyle/>
          <a:p>
            <a:r>
              <a:rPr lang="en-GB" dirty="0" smtClean="0"/>
              <a:t>Stephanie </a:t>
            </a:r>
            <a:r>
              <a:rPr lang="en-GB" dirty="0" err="1" smtClean="0"/>
              <a:t>Serpick</a:t>
            </a:r>
            <a:endParaRPr lang="en-GB" dirty="0"/>
          </a:p>
        </p:txBody>
      </p:sp>
      <p:sp>
        <p:nvSpPr>
          <p:cNvPr id="3" name="Content Placeholder 2"/>
          <p:cNvSpPr>
            <a:spLocks noGrp="1"/>
          </p:cNvSpPr>
          <p:nvPr>
            <p:ph idx="1"/>
          </p:nvPr>
        </p:nvSpPr>
        <p:spPr>
          <a:xfrm>
            <a:off x="6415087" y="3697280"/>
            <a:ext cx="5138736" cy="2819247"/>
          </a:xfrm>
          <a:ln>
            <a:solidFill>
              <a:schemeClr val="tx1"/>
            </a:solidFill>
          </a:ln>
        </p:spPr>
        <p:txBody>
          <a:bodyPr>
            <a:normAutofit fontScale="77500" lnSpcReduction="20000"/>
          </a:bodyPr>
          <a:lstStyle/>
          <a:p>
            <a:pPr marL="0" indent="0">
              <a:buNone/>
            </a:pPr>
            <a:r>
              <a:rPr lang="en-GB" dirty="0" smtClean="0"/>
              <a:t>When </a:t>
            </a:r>
            <a:r>
              <a:rPr lang="en-GB" dirty="0"/>
              <a:t>you’re feeling down, sometimes the only place you want to be is in your own bed. Even if you aren’t sleeping, there’s something comforting and restorative about spending time wrapped up in bed sheets, hidden from the world. Artist </a:t>
            </a:r>
            <a:r>
              <a:rPr lang="en-GB" dirty="0">
                <a:hlinkClick r:id="rId2"/>
              </a:rPr>
              <a:t>Stephanie </a:t>
            </a:r>
            <a:r>
              <a:rPr lang="en-GB" dirty="0" err="1">
                <a:hlinkClick r:id="rId2"/>
              </a:rPr>
              <a:t>Serpick</a:t>
            </a:r>
            <a:r>
              <a:rPr lang="en-GB" dirty="0" err="1"/>
              <a:t>’s</a:t>
            </a:r>
            <a:r>
              <a:rPr lang="en-GB" dirty="0"/>
              <a:t> photorealistic oil paintings of empty, unmade beds are a personal expression of her own grief, depression, and isolation.</a:t>
            </a:r>
          </a:p>
        </p:txBody>
      </p:sp>
      <p:sp>
        <p:nvSpPr>
          <p:cNvPr id="4" name="Rectangle 3"/>
          <p:cNvSpPr/>
          <p:nvPr/>
        </p:nvSpPr>
        <p:spPr>
          <a:xfrm>
            <a:off x="319087" y="5567660"/>
            <a:ext cx="6096000" cy="923330"/>
          </a:xfrm>
          <a:prstGeom prst="rect">
            <a:avLst/>
          </a:prstGeom>
          <a:ln>
            <a:solidFill>
              <a:schemeClr val="tx1"/>
            </a:solidFill>
          </a:ln>
        </p:spPr>
        <p:txBody>
          <a:bodyPr>
            <a:spAutoFit/>
          </a:bodyPr>
          <a:lstStyle/>
          <a:p>
            <a:r>
              <a:rPr lang="en-GB" dirty="0">
                <a:solidFill>
                  <a:srgbClr val="111111"/>
                </a:solidFill>
                <a:latin typeface="-apple-system"/>
              </a:rPr>
              <a:t>“The work speaks to our shared feeling of grief, with the understanding that while we all suffer in our individual ways, suffering is universal.”</a:t>
            </a:r>
            <a:endParaRPr lang="en-GB" dirty="0"/>
          </a:p>
        </p:txBody>
      </p:sp>
      <p:pic>
        <p:nvPicPr>
          <p:cNvPr id="5" name="Picture 4"/>
          <p:cNvPicPr>
            <a:picLocks noChangeAspect="1"/>
          </p:cNvPicPr>
          <p:nvPr/>
        </p:nvPicPr>
        <p:blipFill>
          <a:blip r:embed="rId3"/>
          <a:stretch>
            <a:fillRect/>
          </a:stretch>
        </p:blipFill>
        <p:spPr>
          <a:xfrm>
            <a:off x="319087" y="1150938"/>
            <a:ext cx="5362575" cy="4276725"/>
          </a:xfrm>
          <a:prstGeom prst="rect">
            <a:avLst/>
          </a:prstGeom>
        </p:spPr>
      </p:pic>
      <p:pic>
        <p:nvPicPr>
          <p:cNvPr id="6" name="Picture 5"/>
          <p:cNvPicPr>
            <a:picLocks noChangeAspect="1"/>
          </p:cNvPicPr>
          <p:nvPr/>
        </p:nvPicPr>
        <p:blipFill>
          <a:blip r:embed="rId4"/>
          <a:stretch>
            <a:fillRect/>
          </a:stretch>
        </p:blipFill>
        <p:spPr>
          <a:xfrm>
            <a:off x="6610351" y="177960"/>
            <a:ext cx="4376736" cy="3332155"/>
          </a:xfrm>
          <a:prstGeom prst="rect">
            <a:avLst/>
          </a:prstGeom>
        </p:spPr>
      </p:pic>
    </p:spTree>
    <p:extLst>
      <p:ext uri="{BB962C8B-B14F-4D97-AF65-F5344CB8AC3E}">
        <p14:creationId xmlns:p14="http://schemas.microsoft.com/office/powerpoint/2010/main" val="96125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4" y="142876"/>
            <a:ext cx="7034213" cy="828676"/>
          </a:xfrm>
          <a:ln>
            <a:solidFill>
              <a:schemeClr val="tx1"/>
            </a:solidFill>
          </a:ln>
        </p:spPr>
        <p:txBody>
          <a:bodyPr>
            <a:normAutofit fontScale="90000"/>
          </a:bodyPr>
          <a:lstStyle/>
          <a:p>
            <a:r>
              <a:rPr lang="en-GB" b="1" cap="all" dirty="0" smtClean="0"/>
              <a:t/>
            </a:r>
            <a:br>
              <a:rPr lang="en-GB" b="1" cap="all" dirty="0" smtClean="0"/>
            </a:br>
            <a:r>
              <a:rPr lang="en-GB" b="1" cap="all" dirty="0" smtClean="0"/>
              <a:t>EDUARDO </a:t>
            </a:r>
            <a:r>
              <a:rPr lang="en-GB" b="1" cap="all" dirty="0"/>
              <a:t>MATA ICAZA</a:t>
            </a:r>
            <a:br>
              <a:rPr lang="en-GB" b="1" cap="all" dirty="0"/>
            </a:br>
            <a:endParaRPr lang="en-GB" dirty="0"/>
          </a:p>
        </p:txBody>
      </p:sp>
      <p:sp>
        <p:nvSpPr>
          <p:cNvPr id="3" name="Content Placeholder 2"/>
          <p:cNvSpPr>
            <a:spLocks noGrp="1"/>
          </p:cNvSpPr>
          <p:nvPr>
            <p:ph idx="1"/>
          </p:nvPr>
        </p:nvSpPr>
        <p:spPr>
          <a:xfrm>
            <a:off x="4200526" y="1271589"/>
            <a:ext cx="7667624" cy="2357438"/>
          </a:xfrm>
          <a:ln>
            <a:solidFill>
              <a:schemeClr val="tx1"/>
            </a:solidFill>
          </a:ln>
        </p:spPr>
        <p:txBody>
          <a:bodyPr>
            <a:normAutofit/>
          </a:bodyPr>
          <a:lstStyle/>
          <a:p>
            <a:pPr marL="0" indent="0">
              <a:buNone/>
            </a:pPr>
            <a:r>
              <a:rPr lang="en-GB" sz="2000" dirty="0"/>
              <a:t>Eduardo’s work looks for the essence of the human being, its inherent characteristics of existence, as well as the contrasts of life. He plays with light and shadows, black and white, as well as finished and unfinished compositions, as a means of exploring the game between life, death, all or nothing, being or not being. </a:t>
            </a:r>
          </a:p>
        </p:txBody>
      </p:sp>
      <p:pic>
        <p:nvPicPr>
          <p:cNvPr id="4" name="Picture 3"/>
          <p:cNvPicPr>
            <a:picLocks noChangeAspect="1"/>
          </p:cNvPicPr>
          <p:nvPr/>
        </p:nvPicPr>
        <p:blipFill>
          <a:blip r:embed="rId2"/>
          <a:stretch>
            <a:fillRect/>
          </a:stretch>
        </p:blipFill>
        <p:spPr>
          <a:xfrm>
            <a:off x="180974" y="1271589"/>
            <a:ext cx="3610677" cy="4905374"/>
          </a:xfrm>
          <a:prstGeom prst="rect">
            <a:avLst/>
          </a:prstGeom>
        </p:spPr>
      </p:pic>
      <p:pic>
        <p:nvPicPr>
          <p:cNvPr id="5" name="Picture 4"/>
          <p:cNvPicPr>
            <a:picLocks noChangeAspect="1"/>
          </p:cNvPicPr>
          <p:nvPr/>
        </p:nvPicPr>
        <p:blipFill>
          <a:blip r:embed="rId3"/>
          <a:stretch>
            <a:fillRect/>
          </a:stretch>
        </p:blipFill>
        <p:spPr>
          <a:xfrm>
            <a:off x="6299727" y="3824291"/>
            <a:ext cx="2857500" cy="2857500"/>
          </a:xfrm>
          <a:prstGeom prst="rect">
            <a:avLst/>
          </a:prstGeom>
        </p:spPr>
      </p:pic>
      <p:pic>
        <p:nvPicPr>
          <p:cNvPr id="6" name="Picture 5"/>
          <p:cNvPicPr>
            <a:picLocks noChangeAspect="1"/>
          </p:cNvPicPr>
          <p:nvPr/>
        </p:nvPicPr>
        <p:blipFill>
          <a:blip r:embed="rId4"/>
          <a:stretch>
            <a:fillRect/>
          </a:stretch>
        </p:blipFill>
        <p:spPr>
          <a:xfrm>
            <a:off x="9218788" y="3824291"/>
            <a:ext cx="2857500" cy="2857500"/>
          </a:xfrm>
          <a:prstGeom prst="rect">
            <a:avLst/>
          </a:prstGeom>
        </p:spPr>
      </p:pic>
      <p:pic>
        <p:nvPicPr>
          <p:cNvPr id="7" name="Picture 6"/>
          <p:cNvPicPr>
            <a:picLocks noChangeAspect="1"/>
          </p:cNvPicPr>
          <p:nvPr/>
        </p:nvPicPr>
        <p:blipFill>
          <a:blip r:embed="rId5"/>
          <a:stretch>
            <a:fillRect/>
          </a:stretch>
        </p:blipFill>
        <p:spPr>
          <a:xfrm>
            <a:off x="3253137" y="3824291"/>
            <a:ext cx="2857500" cy="2857500"/>
          </a:xfrm>
          <a:prstGeom prst="rect">
            <a:avLst/>
          </a:prstGeom>
        </p:spPr>
      </p:pic>
    </p:spTree>
    <p:extLst>
      <p:ext uri="{BB962C8B-B14F-4D97-AF65-F5344CB8AC3E}">
        <p14:creationId xmlns:p14="http://schemas.microsoft.com/office/powerpoint/2010/main" val="429139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663" y="544652"/>
            <a:ext cx="6096000" cy="5632311"/>
          </a:xfrm>
          <a:prstGeom prst="rect">
            <a:avLst/>
          </a:prstGeom>
          <a:ln>
            <a:solidFill>
              <a:schemeClr val="tx1"/>
            </a:solidFill>
          </a:ln>
        </p:spPr>
        <p:txBody>
          <a:bodyPr>
            <a:spAutoFit/>
          </a:bodyPr>
          <a:lstStyle/>
          <a:p>
            <a:r>
              <a:rPr lang="en-GB" dirty="0">
                <a:latin typeface="PT Sans"/>
              </a:rPr>
              <a:t>Steve </a:t>
            </a:r>
            <a:r>
              <a:rPr lang="en-GB" dirty="0" err="1">
                <a:latin typeface="PT Sans"/>
              </a:rPr>
              <a:t>Slimm</a:t>
            </a:r>
            <a:r>
              <a:rPr lang="en-GB" dirty="0">
                <a:latin typeface="PT Sans"/>
              </a:rPr>
              <a:t> is from The Black Country in West Midlands. He later lived in the Cotswolds and attended Cheltenham Grammar School. Moving to Cornwall, in 1970, he joined an art group under John Miller for a brief period. Painting began to feature as a main interest in his life, with periodic encouragement from John through the next two decades. </a:t>
            </a:r>
          </a:p>
          <a:p>
            <a:r>
              <a:rPr lang="en-GB" dirty="0">
                <a:latin typeface="PT Sans"/>
              </a:rPr>
              <a:t>Steve has been producing and exhibiting paintings in Cornwall since 1979 and has developed his art along very personal lines that both absorb and transcend tradition. He has become recognised as a noteworthy Cornish landscape painter, especially for his use of light. For this reason he was featured in the national UK art a-level syllabus for 2009-2010.</a:t>
            </a:r>
          </a:p>
          <a:p>
            <a:r>
              <a:rPr lang="en-GB" dirty="0">
                <a:latin typeface="PT Sans"/>
              </a:rPr>
              <a:t>Turner was an obvious influence during the early years. Many atmospheric watercolours found their way into collections worldwide. The Landscape of Cornwall remains the prime inspiration for his work which is now far from realism, with an emotional intensity that is self-evident. He now works mainly in mixed media - emulsions, acrylic and oils.</a:t>
            </a:r>
            <a:endParaRPr lang="en-GB" b="0" i="0" dirty="0">
              <a:effectLst/>
              <a:latin typeface="PT Sans"/>
            </a:endParaRPr>
          </a:p>
        </p:txBody>
      </p:sp>
      <p:pic>
        <p:nvPicPr>
          <p:cNvPr id="5" name="Picture 4"/>
          <p:cNvPicPr>
            <a:picLocks noChangeAspect="1"/>
          </p:cNvPicPr>
          <p:nvPr/>
        </p:nvPicPr>
        <p:blipFill>
          <a:blip r:embed="rId2"/>
          <a:stretch>
            <a:fillRect/>
          </a:stretch>
        </p:blipFill>
        <p:spPr>
          <a:xfrm>
            <a:off x="7138988" y="141913"/>
            <a:ext cx="4776788" cy="4882524"/>
          </a:xfrm>
          <a:prstGeom prst="rect">
            <a:avLst/>
          </a:prstGeom>
        </p:spPr>
      </p:pic>
    </p:spTree>
    <p:extLst>
      <p:ext uri="{BB962C8B-B14F-4D97-AF65-F5344CB8AC3E}">
        <p14:creationId xmlns:p14="http://schemas.microsoft.com/office/powerpoint/2010/main" val="464559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258065" y="3631956"/>
            <a:ext cx="4142842" cy="2922586"/>
          </a:xfrm>
          <a:prstGeom prst="rect">
            <a:avLst/>
          </a:prstGeom>
        </p:spPr>
      </p:pic>
      <p:sp>
        <p:nvSpPr>
          <p:cNvPr id="2" name="TextBox 1"/>
          <p:cNvSpPr txBox="1"/>
          <p:nvPr/>
        </p:nvSpPr>
        <p:spPr>
          <a:xfrm>
            <a:off x="132806" y="71574"/>
            <a:ext cx="6457950" cy="369332"/>
          </a:xfrm>
          <a:prstGeom prst="rect">
            <a:avLst/>
          </a:prstGeom>
          <a:solidFill>
            <a:schemeClr val="tx2">
              <a:lumMod val="60000"/>
              <a:lumOff val="40000"/>
            </a:schemeClr>
          </a:solidFill>
        </p:spPr>
        <p:txBody>
          <a:bodyPr wrap="square" rtlCol="0">
            <a:spAutoFit/>
          </a:bodyPr>
          <a:lstStyle/>
          <a:p>
            <a:r>
              <a:rPr lang="en-GB" dirty="0" smtClean="0"/>
              <a:t>MASTERS OF PHOTOGRAPHY </a:t>
            </a:r>
            <a:endParaRPr lang="en-GB" dirty="0"/>
          </a:p>
        </p:txBody>
      </p:sp>
      <p:sp>
        <p:nvSpPr>
          <p:cNvPr id="4" name="Rectangle 3"/>
          <p:cNvSpPr/>
          <p:nvPr/>
        </p:nvSpPr>
        <p:spPr>
          <a:xfrm>
            <a:off x="205643" y="6246729"/>
            <a:ext cx="3271088" cy="369332"/>
          </a:xfrm>
          <a:prstGeom prst="rect">
            <a:avLst/>
          </a:prstGeom>
        </p:spPr>
        <p:txBody>
          <a:bodyPr wrap="none">
            <a:spAutoFit/>
          </a:bodyPr>
          <a:lstStyle/>
          <a:p>
            <a:r>
              <a:rPr lang="en-GB" dirty="0">
                <a:solidFill>
                  <a:srgbClr val="333333"/>
                </a:solidFill>
                <a:latin typeface="Open Sans"/>
              </a:rPr>
              <a:t>André </a:t>
            </a:r>
            <a:r>
              <a:rPr lang="en-GB" dirty="0" err="1">
                <a:solidFill>
                  <a:srgbClr val="333333"/>
                </a:solidFill>
                <a:latin typeface="Open Sans"/>
              </a:rPr>
              <a:t>Kertész</a:t>
            </a:r>
            <a:r>
              <a:rPr lang="en-GB" dirty="0">
                <a:solidFill>
                  <a:srgbClr val="333333"/>
                </a:solidFill>
                <a:latin typeface="Open Sans"/>
              </a:rPr>
              <a:t>: Window Views</a:t>
            </a:r>
            <a:endParaRPr lang="en-GB" b="0" i="0" dirty="0">
              <a:solidFill>
                <a:srgbClr val="333333"/>
              </a:solidFill>
              <a:effectLst/>
              <a:latin typeface="Open Sans"/>
            </a:endParaRPr>
          </a:p>
        </p:txBody>
      </p:sp>
      <p:sp>
        <p:nvSpPr>
          <p:cNvPr id="7" name="Rectangle 6"/>
          <p:cNvSpPr/>
          <p:nvPr/>
        </p:nvSpPr>
        <p:spPr>
          <a:xfrm>
            <a:off x="4434304" y="832111"/>
            <a:ext cx="5959170" cy="2308324"/>
          </a:xfrm>
          <a:prstGeom prst="rect">
            <a:avLst/>
          </a:prstGeom>
          <a:solidFill>
            <a:schemeClr val="bg1">
              <a:lumMod val="75000"/>
            </a:schemeClr>
          </a:solidFill>
          <a:ln>
            <a:solidFill>
              <a:schemeClr val="bg1">
                <a:lumMod val="85000"/>
              </a:schemeClr>
            </a:solidFill>
          </a:ln>
        </p:spPr>
        <p:txBody>
          <a:bodyPr wrap="square">
            <a:spAutoFit/>
          </a:bodyPr>
          <a:lstStyle/>
          <a:p>
            <a:r>
              <a:rPr lang="en-GB" dirty="0">
                <a:latin typeface="Roboto"/>
              </a:rPr>
              <a:t>Andre </a:t>
            </a:r>
            <a:r>
              <a:rPr lang="en-GB" dirty="0" err="1">
                <a:latin typeface="Roboto"/>
              </a:rPr>
              <a:t>Kertesz</a:t>
            </a:r>
            <a:r>
              <a:rPr lang="en-GB" dirty="0">
                <a:latin typeface="Roboto"/>
              </a:rPr>
              <a:t> BBC Master Photographers (1983</a:t>
            </a:r>
            <a:r>
              <a:rPr lang="en-GB" dirty="0" smtClean="0">
                <a:latin typeface="Roboto"/>
              </a:rPr>
              <a:t>)</a:t>
            </a:r>
          </a:p>
          <a:p>
            <a:endParaRPr lang="en-GB" b="0" i="0" dirty="0">
              <a:effectLst/>
              <a:latin typeface="Roboto"/>
            </a:endParaRPr>
          </a:p>
          <a:p>
            <a:r>
              <a:rPr lang="en-GB" dirty="0" smtClean="0">
                <a:latin typeface="Roboto"/>
              </a:rPr>
              <a:t>Capturing the world around him, often photographing subjects from his window or front door. </a:t>
            </a:r>
          </a:p>
          <a:p>
            <a:endParaRPr lang="en-GB" b="0" i="0" dirty="0">
              <a:effectLst/>
              <a:latin typeface="Roboto"/>
            </a:endParaRPr>
          </a:p>
          <a:p>
            <a:r>
              <a:rPr lang="en-GB" dirty="0" smtClean="0">
                <a:latin typeface="Roboto"/>
              </a:rPr>
              <a:t>The camera was a sketchbook to him. Shooting with the camera and making mistakes. Learning from each mistake. </a:t>
            </a:r>
            <a:endParaRPr lang="en-GB" b="0" i="0" dirty="0">
              <a:effectLst/>
              <a:latin typeface="Roboto"/>
            </a:endParaRPr>
          </a:p>
        </p:txBody>
      </p:sp>
      <p:pic>
        <p:nvPicPr>
          <p:cNvPr id="8" name="Picture 7"/>
          <p:cNvPicPr>
            <a:picLocks noChangeAspect="1"/>
          </p:cNvPicPr>
          <p:nvPr/>
        </p:nvPicPr>
        <p:blipFill>
          <a:blip r:embed="rId3"/>
          <a:stretch>
            <a:fillRect/>
          </a:stretch>
        </p:blipFill>
        <p:spPr>
          <a:xfrm>
            <a:off x="10445937" y="2740368"/>
            <a:ext cx="1737372" cy="1783175"/>
          </a:xfrm>
          <a:prstGeom prst="rect">
            <a:avLst/>
          </a:prstGeom>
        </p:spPr>
      </p:pic>
      <p:pic>
        <p:nvPicPr>
          <p:cNvPr id="11" name="Picture 10"/>
          <p:cNvPicPr>
            <a:picLocks noChangeAspect="1"/>
          </p:cNvPicPr>
          <p:nvPr/>
        </p:nvPicPr>
        <p:blipFill>
          <a:blip r:embed="rId4"/>
          <a:stretch>
            <a:fillRect/>
          </a:stretch>
        </p:blipFill>
        <p:spPr>
          <a:xfrm>
            <a:off x="205643" y="504375"/>
            <a:ext cx="4048797" cy="2970345"/>
          </a:xfrm>
          <a:prstGeom prst="rect">
            <a:avLst/>
          </a:prstGeom>
        </p:spPr>
      </p:pic>
      <p:pic>
        <p:nvPicPr>
          <p:cNvPr id="12" name="Picture 11"/>
          <p:cNvPicPr>
            <a:picLocks noChangeAspect="1"/>
          </p:cNvPicPr>
          <p:nvPr/>
        </p:nvPicPr>
        <p:blipFill>
          <a:blip r:embed="rId5"/>
          <a:stretch>
            <a:fillRect/>
          </a:stretch>
        </p:blipFill>
        <p:spPr>
          <a:xfrm>
            <a:off x="205643" y="3631955"/>
            <a:ext cx="3271088" cy="2644130"/>
          </a:xfrm>
          <a:prstGeom prst="rect">
            <a:avLst/>
          </a:prstGeom>
        </p:spPr>
      </p:pic>
      <p:pic>
        <p:nvPicPr>
          <p:cNvPr id="13" name="Picture 12"/>
          <p:cNvPicPr>
            <a:picLocks noChangeAspect="1"/>
          </p:cNvPicPr>
          <p:nvPr/>
        </p:nvPicPr>
        <p:blipFill>
          <a:blip r:embed="rId6"/>
          <a:stretch>
            <a:fillRect/>
          </a:stretch>
        </p:blipFill>
        <p:spPr>
          <a:xfrm>
            <a:off x="10437247" y="71574"/>
            <a:ext cx="1754753" cy="2562670"/>
          </a:xfrm>
          <a:prstGeom prst="rect">
            <a:avLst/>
          </a:prstGeom>
        </p:spPr>
      </p:pic>
      <p:pic>
        <p:nvPicPr>
          <p:cNvPr id="3" name="Picture 2"/>
          <p:cNvPicPr>
            <a:picLocks noChangeAspect="1"/>
          </p:cNvPicPr>
          <p:nvPr/>
        </p:nvPicPr>
        <p:blipFill>
          <a:blip r:embed="rId7"/>
          <a:stretch>
            <a:fillRect/>
          </a:stretch>
        </p:blipFill>
        <p:spPr>
          <a:xfrm>
            <a:off x="3644803" y="3581798"/>
            <a:ext cx="2445190" cy="3099853"/>
          </a:xfrm>
          <a:prstGeom prst="rect">
            <a:avLst/>
          </a:prstGeom>
        </p:spPr>
      </p:pic>
    </p:spTree>
    <p:extLst>
      <p:ext uri="{BB962C8B-B14F-4D97-AF65-F5344CB8AC3E}">
        <p14:creationId xmlns:p14="http://schemas.microsoft.com/office/powerpoint/2010/main" val="104968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740" y="204693"/>
            <a:ext cx="3801036" cy="2534024"/>
          </a:xfrm>
          <a:prstGeom prst="rect">
            <a:avLst/>
          </a:prstGeom>
        </p:spPr>
      </p:pic>
      <p:pic>
        <p:nvPicPr>
          <p:cNvPr id="4" name="Picture 3"/>
          <p:cNvPicPr>
            <a:picLocks noChangeAspect="1"/>
          </p:cNvPicPr>
          <p:nvPr/>
        </p:nvPicPr>
        <p:blipFill>
          <a:blip r:embed="rId3"/>
          <a:stretch>
            <a:fillRect/>
          </a:stretch>
        </p:blipFill>
        <p:spPr>
          <a:xfrm>
            <a:off x="192740" y="2958352"/>
            <a:ext cx="3852584" cy="2568389"/>
          </a:xfrm>
          <a:prstGeom prst="rect">
            <a:avLst/>
          </a:prstGeom>
        </p:spPr>
      </p:pic>
      <p:sp>
        <p:nvSpPr>
          <p:cNvPr id="5" name="Rectangle 4"/>
          <p:cNvSpPr/>
          <p:nvPr/>
        </p:nvSpPr>
        <p:spPr>
          <a:xfrm>
            <a:off x="4258235" y="380164"/>
            <a:ext cx="6096000" cy="4247317"/>
          </a:xfrm>
          <a:prstGeom prst="rect">
            <a:avLst/>
          </a:prstGeom>
          <a:ln>
            <a:solidFill>
              <a:schemeClr val="tx1"/>
            </a:solidFill>
          </a:ln>
        </p:spPr>
        <p:txBody>
          <a:bodyPr>
            <a:spAutoFit/>
          </a:bodyPr>
          <a:lstStyle/>
          <a:p>
            <a:r>
              <a:rPr lang="en-GB" dirty="0">
                <a:solidFill>
                  <a:srgbClr val="141423"/>
                </a:solidFill>
                <a:latin typeface="sentinel a"/>
              </a:rPr>
              <a:t>Photographer </a:t>
            </a:r>
            <a:r>
              <a:rPr lang="en-GB" dirty="0">
                <a:solidFill>
                  <a:srgbClr val="FC4349"/>
                </a:solidFill>
                <a:latin typeface="sentinel a"/>
                <a:hlinkClick r:id="rId4"/>
              </a:rPr>
              <a:t>Karen </a:t>
            </a:r>
            <a:r>
              <a:rPr lang="en-GB" dirty="0" err="1">
                <a:solidFill>
                  <a:srgbClr val="FC4349"/>
                </a:solidFill>
                <a:latin typeface="sentinel a"/>
                <a:hlinkClick r:id="rId4"/>
              </a:rPr>
              <a:t>Jerzyk</a:t>
            </a:r>
            <a:r>
              <a:rPr lang="en-GB" dirty="0">
                <a:solidFill>
                  <a:srgbClr val="141423"/>
                </a:solidFill>
                <a:latin typeface="sentinel a"/>
              </a:rPr>
              <a:t> explores themes of loneliness and isolation through her ongoing series, The Lonely Astronaut. Sparked by her purchase of an authentic vintage high-altitude space suit in 2017, </a:t>
            </a:r>
            <a:r>
              <a:rPr lang="en-GB" dirty="0" err="1">
                <a:solidFill>
                  <a:srgbClr val="141423"/>
                </a:solidFill>
                <a:latin typeface="sentinel a"/>
              </a:rPr>
              <a:t>Jerzyk</a:t>
            </a:r>
            <a:r>
              <a:rPr lang="en-GB" dirty="0">
                <a:solidFill>
                  <a:srgbClr val="141423"/>
                </a:solidFill>
                <a:latin typeface="sentinel a"/>
              </a:rPr>
              <a:t> has been traveling the world taking photos of women in the suit. Each subject is alone, placed in a deserted yet evocative environment, from an abandoned </a:t>
            </a:r>
            <a:r>
              <a:rPr lang="en-GB" dirty="0" err="1">
                <a:solidFill>
                  <a:srgbClr val="141423"/>
                </a:solidFill>
                <a:latin typeface="sentinel a"/>
              </a:rPr>
              <a:t>theater</a:t>
            </a:r>
            <a:r>
              <a:rPr lang="en-GB" dirty="0">
                <a:solidFill>
                  <a:srgbClr val="141423"/>
                </a:solidFill>
                <a:latin typeface="sentinel a"/>
              </a:rPr>
              <a:t> to an old-fashioned bedroom. In some scenes, the astronaut engages with their surroundings—reading a book or talking on the phone—where in others, the character stands apart from the world they inhabit</a:t>
            </a:r>
            <a:r>
              <a:rPr lang="en-GB" dirty="0" smtClean="0">
                <a:solidFill>
                  <a:srgbClr val="141423"/>
                </a:solidFill>
                <a:latin typeface="sentinel a"/>
              </a:rPr>
              <a:t>.</a:t>
            </a:r>
          </a:p>
          <a:p>
            <a:endParaRPr lang="en-GB" dirty="0" smtClean="0">
              <a:solidFill>
                <a:srgbClr val="141423"/>
              </a:solidFill>
              <a:latin typeface="sentinel a"/>
            </a:endParaRPr>
          </a:p>
          <a:p>
            <a:endParaRPr lang="en-GB" dirty="0">
              <a:solidFill>
                <a:srgbClr val="141423"/>
              </a:solidFill>
              <a:latin typeface="sentinel a"/>
            </a:endParaRPr>
          </a:p>
          <a:p>
            <a:r>
              <a:rPr lang="en-GB" dirty="0">
                <a:hlinkClick r:id="rId5"/>
              </a:rPr>
              <a:t>https://www.thisiscolossal.com/2019/04/lonely-astronaut-series/</a:t>
            </a:r>
            <a:endParaRPr lang="en-GB" dirty="0"/>
          </a:p>
        </p:txBody>
      </p:sp>
    </p:spTree>
    <p:extLst>
      <p:ext uri="{BB962C8B-B14F-4D97-AF65-F5344CB8AC3E}">
        <p14:creationId xmlns:p14="http://schemas.microsoft.com/office/powerpoint/2010/main" val="4208546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931" y="255495"/>
            <a:ext cx="4419212" cy="5217456"/>
          </a:xfrm>
          <a:prstGeom prst="rect">
            <a:avLst/>
          </a:prstGeom>
        </p:spPr>
      </p:pic>
      <p:sp>
        <p:nvSpPr>
          <p:cNvPr id="3" name="Rectangle 2"/>
          <p:cNvSpPr/>
          <p:nvPr/>
        </p:nvSpPr>
        <p:spPr>
          <a:xfrm>
            <a:off x="466165" y="5656747"/>
            <a:ext cx="6096000" cy="923330"/>
          </a:xfrm>
          <a:prstGeom prst="rect">
            <a:avLst/>
          </a:prstGeom>
        </p:spPr>
        <p:txBody>
          <a:bodyPr>
            <a:spAutoFit/>
          </a:bodyPr>
          <a:lstStyle/>
          <a:p>
            <a:r>
              <a:rPr lang="en-GB" dirty="0" err="1">
                <a:solidFill>
                  <a:srgbClr val="313131"/>
                </a:solidFill>
                <a:latin typeface="Tate regular"/>
              </a:rPr>
              <a:t>Gulsun</a:t>
            </a:r>
            <a:r>
              <a:rPr lang="en-GB" dirty="0">
                <a:solidFill>
                  <a:srgbClr val="313131"/>
                </a:solidFill>
                <a:latin typeface="Tate regular"/>
              </a:rPr>
              <a:t> </a:t>
            </a:r>
            <a:r>
              <a:rPr lang="en-GB" dirty="0" err="1">
                <a:solidFill>
                  <a:srgbClr val="313131"/>
                </a:solidFill>
                <a:latin typeface="Tate regular"/>
              </a:rPr>
              <a:t>Karamustafa</a:t>
            </a:r>
            <a:r>
              <a:rPr lang="en-GB" dirty="0"/>
              <a:t/>
            </a:r>
            <a:br>
              <a:rPr lang="en-GB" dirty="0"/>
            </a:br>
            <a:r>
              <a:rPr lang="en-GB" i="1" dirty="0">
                <a:solidFill>
                  <a:srgbClr val="00569B"/>
                </a:solidFill>
                <a:latin typeface="Tate regular"/>
                <a:hlinkClick r:id="rId3"/>
              </a:rPr>
              <a:t>Prison Paintings 9</a:t>
            </a:r>
            <a:r>
              <a:rPr lang="en-GB" dirty="0">
                <a:solidFill>
                  <a:srgbClr val="313131"/>
                </a:solidFill>
                <a:latin typeface="Tate regular"/>
              </a:rPr>
              <a:t> 1972</a:t>
            </a:r>
            <a:r>
              <a:rPr lang="en-GB" dirty="0"/>
              <a:t/>
            </a:r>
            <a:br>
              <a:rPr lang="en-GB" dirty="0"/>
            </a:br>
            <a:r>
              <a:rPr lang="en-GB" dirty="0">
                <a:solidFill>
                  <a:srgbClr val="313131"/>
                </a:solidFill>
                <a:latin typeface="Tate regular"/>
              </a:rPr>
              <a:t>Tate</a:t>
            </a:r>
            <a:endParaRPr lang="en-GB" dirty="0"/>
          </a:p>
        </p:txBody>
      </p:sp>
      <p:sp>
        <p:nvSpPr>
          <p:cNvPr id="4" name="Rectangle 3"/>
          <p:cNvSpPr/>
          <p:nvPr/>
        </p:nvSpPr>
        <p:spPr>
          <a:xfrm>
            <a:off x="0" y="6470303"/>
            <a:ext cx="6077561" cy="369332"/>
          </a:xfrm>
          <a:prstGeom prst="rect">
            <a:avLst/>
          </a:prstGeom>
        </p:spPr>
        <p:txBody>
          <a:bodyPr wrap="none">
            <a:spAutoFit/>
          </a:bodyPr>
          <a:lstStyle/>
          <a:p>
            <a:r>
              <a:rPr lang="en-GB" dirty="0">
                <a:hlinkClick r:id="rId4"/>
              </a:rPr>
              <a:t>https://www.tate.org.uk/art/talking-point/making-art-isolation</a:t>
            </a:r>
            <a:endParaRPr lang="en-GB" dirty="0"/>
          </a:p>
        </p:txBody>
      </p:sp>
      <p:pic>
        <p:nvPicPr>
          <p:cNvPr id="5" name="Picture 4"/>
          <p:cNvPicPr>
            <a:picLocks noChangeAspect="1"/>
          </p:cNvPicPr>
          <p:nvPr/>
        </p:nvPicPr>
        <p:blipFill>
          <a:blip r:embed="rId5"/>
          <a:stretch>
            <a:fillRect/>
          </a:stretch>
        </p:blipFill>
        <p:spPr>
          <a:xfrm>
            <a:off x="6207180" y="726728"/>
            <a:ext cx="5619750" cy="5743575"/>
          </a:xfrm>
          <a:prstGeom prst="rect">
            <a:avLst/>
          </a:prstGeom>
        </p:spPr>
      </p:pic>
      <p:sp>
        <p:nvSpPr>
          <p:cNvPr id="6" name="Rectangle 5"/>
          <p:cNvSpPr/>
          <p:nvPr/>
        </p:nvSpPr>
        <p:spPr>
          <a:xfrm>
            <a:off x="5730930" y="0"/>
            <a:ext cx="6096000" cy="646331"/>
          </a:xfrm>
          <a:prstGeom prst="rect">
            <a:avLst/>
          </a:prstGeom>
        </p:spPr>
        <p:txBody>
          <a:bodyPr>
            <a:spAutoFit/>
          </a:bodyPr>
          <a:lstStyle/>
          <a:p>
            <a:r>
              <a:rPr lang="en-GB" b="1" dirty="0">
                <a:solidFill>
                  <a:srgbClr val="404040"/>
                </a:solidFill>
                <a:latin typeface="Helvetica" panose="020B0604020202020204" pitchFamily="34" charset="0"/>
              </a:rPr>
              <a:t>A new Banksy artwork has appeared at Southampton General Hospital.</a:t>
            </a:r>
            <a:endParaRPr lang="en-GB" dirty="0"/>
          </a:p>
        </p:txBody>
      </p:sp>
      <p:sp>
        <p:nvSpPr>
          <p:cNvPr id="7" name="Rectangle 6"/>
          <p:cNvSpPr/>
          <p:nvPr/>
        </p:nvSpPr>
        <p:spPr>
          <a:xfrm>
            <a:off x="6567544" y="6118412"/>
            <a:ext cx="6096000" cy="646331"/>
          </a:xfrm>
          <a:prstGeom prst="rect">
            <a:avLst/>
          </a:prstGeom>
        </p:spPr>
        <p:txBody>
          <a:bodyPr>
            <a:spAutoFit/>
          </a:bodyPr>
          <a:lstStyle/>
          <a:p>
            <a:r>
              <a:rPr lang="en-GB" dirty="0">
                <a:hlinkClick r:id="rId6"/>
              </a:rPr>
              <a:t>https://www.bbc.com/news/amp/entertainment-arts-52556544</a:t>
            </a:r>
            <a:endParaRPr lang="en-GB" dirty="0"/>
          </a:p>
        </p:txBody>
      </p:sp>
    </p:spTree>
    <p:extLst>
      <p:ext uri="{BB962C8B-B14F-4D97-AF65-F5344CB8AC3E}">
        <p14:creationId xmlns:p14="http://schemas.microsoft.com/office/powerpoint/2010/main" val="201584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7098177" y="5904384"/>
            <a:ext cx="5093823" cy="604838"/>
          </a:xfrm>
          <a:ln>
            <a:solidFill>
              <a:schemeClr val="tx1"/>
            </a:solidFill>
          </a:ln>
        </p:spPr>
        <p:txBody>
          <a:bodyPr>
            <a:normAutofit fontScale="55000" lnSpcReduction="20000"/>
          </a:bodyPr>
          <a:lstStyle/>
          <a:p>
            <a:pPr marL="0" indent="0">
              <a:buNone/>
            </a:pPr>
            <a:r>
              <a:rPr lang="en-GB" b="1" dirty="0"/>
              <a:t>Photographer Julia </a:t>
            </a:r>
            <a:r>
              <a:rPr lang="en-GB" b="1" dirty="0" err="1"/>
              <a:t>Keil</a:t>
            </a:r>
            <a:r>
              <a:rPr lang="en-GB" b="1" dirty="0"/>
              <a:t> decided to turn the camera on herself, making a series of self-portraits inspired by paintings, the cinema or other photographs.</a:t>
            </a:r>
            <a:endParaRPr lang="en-GB" dirty="0"/>
          </a:p>
        </p:txBody>
      </p:sp>
      <p:pic>
        <p:nvPicPr>
          <p:cNvPr id="5" name="Picture 4"/>
          <p:cNvPicPr>
            <a:picLocks noChangeAspect="1"/>
          </p:cNvPicPr>
          <p:nvPr/>
        </p:nvPicPr>
        <p:blipFill>
          <a:blip r:embed="rId2"/>
          <a:stretch>
            <a:fillRect/>
          </a:stretch>
        </p:blipFill>
        <p:spPr>
          <a:xfrm>
            <a:off x="7691042" y="97381"/>
            <a:ext cx="4250201" cy="5543550"/>
          </a:xfrm>
          <a:prstGeom prst="rect">
            <a:avLst/>
          </a:prstGeom>
        </p:spPr>
      </p:pic>
      <p:pic>
        <p:nvPicPr>
          <p:cNvPr id="6" name="Picture 5"/>
          <p:cNvPicPr>
            <a:picLocks noChangeAspect="1"/>
          </p:cNvPicPr>
          <p:nvPr/>
        </p:nvPicPr>
        <p:blipFill>
          <a:blip r:embed="rId3"/>
          <a:stretch>
            <a:fillRect/>
          </a:stretch>
        </p:blipFill>
        <p:spPr>
          <a:xfrm>
            <a:off x="0" y="0"/>
            <a:ext cx="3585879" cy="4340348"/>
          </a:xfrm>
          <a:prstGeom prst="rect">
            <a:avLst/>
          </a:prstGeom>
        </p:spPr>
      </p:pic>
      <p:pic>
        <p:nvPicPr>
          <p:cNvPr id="7" name="Picture 6"/>
          <p:cNvPicPr>
            <a:picLocks noChangeAspect="1"/>
          </p:cNvPicPr>
          <p:nvPr/>
        </p:nvPicPr>
        <p:blipFill>
          <a:blip r:embed="rId4"/>
          <a:stretch>
            <a:fillRect/>
          </a:stretch>
        </p:blipFill>
        <p:spPr>
          <a:xfrm>
            <a:off x="3728997" y="887132"/>
            <a:ext cx="3818926" cy="4753799"/>
          </a:xfrm>
          <a:prstGeom prst="rect">
            <a:avLst/>
          </a:prstGeom>
        </p:spPr>
      </p:pic>
      <p:sp>
        <p:nvSpPr>
          <p:cNvPr id="8" name="Rectangle 7"/>
          <p:cNvSpPr/>
          <p:nvPr/>
        </p:nvSpPr>
        <p:spPr>
          <a:xfrm>
            <a:off x="546297" y="4705473"/>
            <a:ext cx="3458832" cy="923330"/>
          </a:xfrm>
          <a:prstGeom prst="rect">
            <a:avLst/>
          </a:prstGeom>
        </p:spPr>
        <p:txBody>
          <a:bodyPr wrap="none">
            <a:spAutoFit/>
          </a:bodyPr>
          <a:lstStyle/>
          <a:p>
            <a:r>
              <a:rPr lang="en-GB" dirty="0"/>
              <a:t>E</a:t>
            </a:r>
            <a:r>
              <a:rPr lang="en-GB" dirty="0" smtClean="0"/>
              <a:t>katerina </a:t>
            </a:r>
            <a:r>
              <a:rPr lang="en-GB" dirty="0" err="1" smtClean="0"/>
              <a:t>Popova</a:t>
            </a:r>
            <a:endParaRPr lang="en-GB" dirty="0" smtClean="0"/>
          </a:p>
          <a:p>
            <a:r>
              <a:rPr lang="en-GB" dirty="0" smtClean="0">
                <a:hlinkClick r:id="rId5"/>
              </a:rPr>
              <a:t>https://www.katerinapopova.com/</a:t>
            </a:r>
            <a:endParaRPr lang="en-GB" dirty="0"/>
          </a:p>
          <a:p>
            <a:endParaRPr lang="en-GB" dirty="0"/>
          </a:p>
        </p:txBody>
      </p:sp>
    </p:spTree>
    <p:extLst>
      <p:ext uri="{BB962C8B-B14F-4D97-AF65-F5344CB8AC3E}">
        <p14:creationId xmlns:p14="http://schemas.microsoft.com/office/powerpoint/2010/main" val="2932388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247560"/>
            <a:ext cx="2571206" cy="758281"/>
          </a:xfrm>
          <a:solidFill>
            <a:schemeClr val="accent1">
              <a:lumMod val="40000"/>
              <a:lumOff val="60000"/>
            </a:schemeClr>
          </a:solidFill>
        </p:spPr>
        <p:txBody>
          <a:bodyPr/>
          <a:lstStyle/>
          <a:p>
            <a:r>
              <a:rPr lang="en-GB" dirty="0" smtClean="0"/>
              <a:t>Task 2</a:t>
            </a:r>
            <a:endParaRPr lang="en-GB" dirty="0"/>
          </a:p>
        </p:txBody>
      </p:sp>
      <p:sp>
        <p:nvSpPr>
          <p:cNvPr id="3" name="Content Placeholder 2"/>
          <p:cNvSpPr>
            <a:spLocks noGrp="1"/>
          </p:cNvSpPr>
          <p:nvPr>
            <p:ph idx="1"/>
          </p:nvPr>
        </p:nvSpPr>
        <p:spPr>
          <a:xfrm>
            <a:off x="407126" y="1502229"/>
            <a:ext cx="5196840" cy="3135085"/>
          </a:xfrm>
          <a:ln>
            <a:solidFill>
              <a:schemeClr val="tx1"/>
            </a:solidFill>
          </a:ln>
        </p:spPr>
        <p:txBody>
          <a:bodyPr>
            <a:normAutofit fontScale="92500" lnSpcReduction="20000"/>
          </a:bodyPr>
          <a:lstStyle/>
          <a:p>
            <a:pPr marL="0" indent="0">
              <a:buNone/>
            </a:pPr>
            <a:r>
              <a:rPr lang="en-GB" b="1" u="sng" dirty="0" smtClean="0"/>
              <a:t>Photography Response </a:t>
            </a:r>
          </a:p>
          <a:p>
            <a:pPr marL="0" indent="0">
              <a:buNone/>
            </a:pPr>
            <a:endParaRPr lang="en-GB" dirty="0" smtClean="0"/>
          </a:p>
          <a:p>
            <a:pPr marL="0" indent="0">
              <a:buNone/>
            </a:pPr>
            <a:r>
              <a:rPr lang="en-GB" dirty="0" smtClean="0"/>
              <a:t>Take a selection of photographs in the style of your artist. You will use this set of photographs to create your final piece next week. </a:t>
            </a:r>
          </a:p>
          <a:p>
            <a:pPr marL="0" indent="0">
              <a:buNone/>
            </a:pPr>
            <a:endParaRPr lang="en-GB" dirty="0"/>
          </a:p>
          <a:p>
            <a:pPr marL="0" indent="0">
              <a:buNone/>
            </a:pPr>
            <a:r>
              <a:rPr lang="en-GB" dirty="0" smtClean="0"/>
              <a:t>Remember, everything you know about photography from week 1. </a:t>
            </a:r>
            <a:endParaRPr lang="en-GB" dirty="0"/>
          </a:p>
        </p:txBody>
      </p:sp>
      <p:pic>
        <p:nvPicPr>
          <p:cNvPr id="4" name="Picture 3"/>
          <p:cNvPicPr>
            <a:picLocks noChangeAspect="1"/>
          </p:cNvPicPr>
          <p:nvPr/>
        </p:nvPicPr>
        <p:blipFill>
          <a:blip r:embed="rId2"/>
          <a:stretch>
            <a:fillRect/>
          </a:stretch>
        </p:blipFill>
        <p:spPr>
          <a:xfrm>
            <a:off x="5877197" y="626700"/>
            <a:ext cx="5715000" cy="5715000"/>
          </a:xfrm>
          <a:prstGeom prst="rect">
            <a:avLst/>
          </a:prstGeom>
        </p:spPr>
      </p:pic>
    </p:spTree>
    <p:extLst>
      <p:ext uri="{BB962C8B-B14F-4D97-AF65-F5344CB8AC3E}">
        <p14:creationId xmlns:p14="http://schemas.microsoft.com/office/powerpoint/2010/main" val="134658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208370"/>
            <a:ext cx="2701834" cy="575401"/>
          </a:xfrm>
          <a:solidFill>
            <a:schemeClr val="accent1">
              <a:lumMod val="40000"/>
              <a:lumOff val="60000"/>
            </a:schemeClr>
          </a:solidFill>
        </p:spPr>
        <p:txBody>
          <a:bodyPr>
            <a:normAutofit fontScale="90000"/>
          </a:bodyPr>
          <a:lstStyle/>
          <a:p>
            <a:r>
              <a:rPr lang="en-GB" dirty="0" smtClean="0"/>
              <a:t>Task 3 </a:t>
            </a:r>
            <a:endParaRPr lang="en-GB" dirty="0"/>
          </a:p>
        </p:txBody>
      </p:sp>
      <p:sp>
        <p:nvSpPr>
          <p:cNvPr id="3" name="Content Placeholder 2"/>
          <p:cNvSpPr>
            <a:spLocks noGrp="1"/>
          </p:cNvSpPr>
          <p:nvPr>
            <p:ph idx="1"/>
          </p:nvPr>
        </p:nvSpPr>
        <p:spPr>
          <a:xfrm>
            <a:off x="289560" y="1031967"/>
            <a:ext cx="6712131" cy="5223374"/>
          </a:xfrm>
          <a:ln>
            <a:solidFill>
              <a:schemeClr val="tx1"/>
            </a:solidFill>
          </a:ln>
        </p:spPr>
        <p:txBody>
          <a:bodyPr>
            <a:normAutofit lnSpcReduction="10000"/>
          </a:bodyPr>
          <a:lstStyle/>
          <a:p>
            <a:pPr marL="0" indent="0">
              <a:buNone/>
            </a:pPr>
            <a:r>
              <a:rPr lang="en-GB" u="sng" dirty="0" smtClean="0"/>
              <a:t>Visual Response </a:t>
            </a:r>
          </a:p>
          <a:p>
            <a:pPr marL="0" indent="0">
              <a:buNone/>
            </a:pPr>
            <a:r>
              <a:rPr lang="en-GB" dirty="0" smtClean="0"/>
              <a:t>It is important to push your own ideas further, rather than making copies of an artwork. Create 1 -2 studies responding to the artist’s work as well as your own. </a:t>
            </a:r>
          </a:p>
          <a:p>
            <a:pPr marL="0" indent="0">
              <a:buNone/>
            </a:pPr>
            <a:endParaRPr lang="en-GB" dirty="0"/>
          </a:p>
          <a:p>
            <a:pPr marL="0" indent="0">
              <a:buNone/>
            </a:pPr>
            <a:r>
              <a:rPr lang="en-GB" dirty="0" smtClean="0"/>
              <a:t>e.g. I’ve chosen Andrew Wyeth’s windows, but instead of using paint I will take photos of windows curtains up at a window and possibly include a silhouette of a lonely figure. I will use pencil and charcoal instead of paint. I like the composition of the curtains blowing in the breeze. </a:t>
            </a:r>
          </a:p>
        </p:txBody>
      </p:sp>
      <p:sp>
        <p:nvSpPr>
          <p:cNvPr id="4" name="TextBox 3"/>
          <p:cNvSpPr txBox="1"/>
          <p:nvPr/>
        </p:nvSpPr>
        <p:spPr>
          <a:xfrm>
            <a:off x="7811589" y="313508"/>
            <a:ext cx="3448594" cy="2585323"/>
          </a:xfrm>
          <a:prstGeom prst="rect">
            <a:avLst/>
          </a:prstGeom>
          <a:solidFill>
            <a:schemeClr val="accent4">
              <a:lumMod val="60000"/>
              <a:lumOff val="40000"/>
            </a:schemeClr>
          </a:solidFill>
        </p:spPr>
        <p:txBody>
          <a:bodyPr wrap="square" rtlCol="0">
            <a:spAutoFit/>
          </a:bodyPr>
          <a:lstStyle/>
          <a:p>
            <a:r>
              <a:rPr lang="en-GB" dirty="0" smtClean="0"/>
              <a:t>TOP TIP </a:t>
            </a:r>
          </a:p>
          <a:p>
            <a:endParaRPr lang="en-GB" dirty="0"/>
          </a:p>
          <a:p>
            <a:r>
              <a:rPr lang="en-GB" dirty="0" smtClean="0"/>
              <a:t>The studies could be sketches/paintings/drawings. If possible use similar materials to your chosen artists. </a:t>
            </a:r>
          </a:p>
          <a:p>
            <a:endParaRPr lang="en-GB" dirty="0"/>
          </a:p>
          <a:p>
            <a:r>
              <a:rPr lang="en-GB" dirty="0" smtClean="0"/>
              <a:t>You should use your photographs from Task 2  to carry out this task.  </a:t>
            </a:r>
            <a:endParaRPr lang="en-GB" dirty="0"/>
          </a:p>
        </p:txBody>
      </p:sp>
      <p:pic>
        <p:nvPicPr>
          <p:cNvPr id="5" name="Picture 4"/>
          <p:cNvPicPr>
            <a:picLocks noChangeAspect="1"/>
          </p:cNvPicPr>
          <p:nvPr/>
        </p:nvPicPr>
        <p:blipFill>
          <a:blip r:embed="rId2"/>
          <a:stretch>
            <a:fillRect/>
          </a:stretch>
        </p:blipFill>
        <p:spPr>
          <a:xfrm>
            <a:off x="7097486" y="2883491"/>
            <a:ext cx="4876800" cy="3371850"/>
          </a:xfrm>
          <a:prstGeom prst="rect">
            <a:avLst/>
          </a:prstGeom>
        </p:spPr>
      </p:pic>
    </p:spTree>
    <p:extLst>
      <p:ext uri="{BB962C8B-B14F-4D97-AF65-F5344CB8AC3E}">
        <p14:creationId xmlns:p14="http://schemas.microsoft.com/office/powerpoint/2010/main" val="789381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69" y="182246"/>
            <a:ext cx="2427514" cy="771344"/>
          </a:xfrm>
          <a:solidFill>
            <a:schemeClr val="accent1">
              <a:lumMod val="40000"/>
              <a:lumOff val="60000"/>
            </a:schemeClr>
          </a:solidFill>
        </p:spPr>
        <p:txBody>
          <a:bodyPr/>
          <a:lstStyle/>
          <a:p>
            <a:r>
              <a:rPr lang="en-GB" dirty="0" smtClean="0"/>
              <a:t>Task 4 </a:t>
            </a:r>
            <a:endParaRPr lang="en-GB" dirty="0"/>
          </a:p>
        </p:txBody>
      </p:sp>
      <p:sp>
        <p:nvSpPr>
          <p:cNvPr id="3" name="Content Placeholder 2"/>
          <p:cNvSpPr>
            <a:spLocks noGrp="1"/>
          </p:cNvSpPr>
          <p:nvPr>
            <p:ph idx="1"/>
          </p:nvPr>
        </p:nvSpPr>
        <p:spPr>
          <a:xfrm>
            <a:off x="0" y="1345473"/>
            <a:ext cx="4467497" cy="5392951"/>
          </a:xfrm>
          <a:ln>
            <a:solidFill>
              <a:schemeClr val="tx1"/>
            </a:solidFill>
          </a:ln>
        </p:spPr>
        <p:txBody>
          <a:bodyPr>
            <a:normAutofit fontScale="85000" lnSpcReduction="20000"/>
          </a:bodyPr>
          <a:lstStyle/>
          <a:p>
            <a:pPr marL="0" indent="0">
              <a:buNone/>
            </a:pPr>
            <a:r>
              <a:rPr lang="en-GB" dirty="0" smtClean="0"/>
              <a:t>1/</a:t>
            </a:r>
            <a:r>
              <a:rPr lang="en-GB" dirty="0">
                <a:hlinkClick r:id="rId2"/>
              </a:rPr>
              <a:t>https://hattongallery.org.uk</a:t>
            </a:r>
            <a:r>
              <a:rPr lang="en-GB" dirty="0" smtClean="0">
                <a:hlinkClick r:id="rId2"/>
              </a:rPr>
              <a:t>/</a:t>
            </a:r>
            <a:r>
              <a:rPr lang="en-GB" dirty="0" smtClean="0"/>
              <a:t> The Hatton Gallery are sharing virtual tours of their artworks. Watch some of the exhibitions which interest you most. Artists need to communicate with gallery curators how their artwork needs to be displayed and the audience to move around the artwork. </a:t>
            </a:r>
          </a:p>
          <a:p>
            <a:pPr marL="0" indent="0">
              <a:buNone/>
            </a:pPr>
            <a:endParaRPr lang="en-GB" dirty="0"/>
          </a:p>
          <a:p>
            <a:pPr marL="0" indent="0">
              <a:buNone/>
            </a:pPr>
            <a:r>
              <a:rPr lang="en-GB" dirty="0" smtClean="0"/>
              <a:t>2/ Create quick sketches/plans to help you work out what your final composition will look like? You could also consider work how and where you would  ideally display your work? (e.g. is it a piece that would be best viewed from a billboard? Or in a book?) </a:t>
            </a:r>
            <a:endParaRPr lang="en-GB" dirty="0"/>
          </a:p>
        </p:txBody>
      </p:sp>
      <p:pic>
        <p:nvPicPr>
          <p:cNvPr id="4" name="Picture 3"/>
          <p:cNvPicPr>
            <a:picLocks noChangeAspect="1"/>
          </p:cNvPicPr>
          <p:nvPr/>
        </p:nvPicPr>
        <p:blipFill>
          <a:blip r:embed="rId3"/>
          <a:stretch>
            <a:fillRect/>
          </a:stretch>
        </p:blipFill>
        <p:spPr>
          <a:xfrm>
            <a:off x="4588990" y="182246"/>
            <a:ext cx="7774275" cy="4373030"/>
          </a:xfrm>
          <a:prstGeom prst="rect">
            <a:avLst/>
          </a:prstGeom>
        </p:spPr>
      </p:pic>
      <p:pic>
        <p:nvPicPr>
          <p:cNvPr id="5" name="Picture 4"/>
          <p:cNvPicPr>
            <a:picLocks noChangeAspect="1"/>
          </p:cNvPicPr>
          <p:nvPr/>
        </p:nvPicPr>
        <p:blipFill>
          <a:blip r:embed="rId4"/>
          <a:stretch>
            <a:fillRect/>
          </a:stretch>
        </p:blipFill>
        <p:spPr>
          <a:xfrm>
            <a:off x="9260140" y="4651649"/>
            <a:ext cx="2737341" cy="768163"/>
          </a:xfrm>
          <a:prstGeom prst="rect">
            <a:avLst/>
          </a:prstGeom>
        </p:spPr>
      </p:pic>
      <p:sp>
        <p:nvSpPr>
          <p:cNvPr id="6" name="TextBox 5"/>
          <p:cNvSpPr txBox="1"/>
          <p:nvPr/>
        </p:nvSpPr>
        <p:spPr>
          <a:xfrm>
            <a:off x="4937760" y="3781697"/>
            <a:ext cx="2860766" cy="1754326"/>
          </a:xfrm>
          <a:prstGeom prst="rect">
            <a:avLst/>
          </a:prstGeom>
          <a:solidFill>
            <a:schemeClr val="accent1">
              <a:lumMod val="40000"/>
              <a:lumOff val="60000"/>
            </a:schemeClr>
          </a:solidFill>
        </p:spPr>
        <p:txBody>
          <a:bodyPr wrap="square" rtlCol="0">
            <a:spAutoFit/>
          </a:bodyPr>
          <a:lstStyle/>
          <a:p>
            <a:r>
              <a:rPr lang="en-GB" dirty="0" smtClean="0"/>
              <a:t>Think about how you might want to display your final piece next week. Could you use a window to display it or show It outside. It could raise a smile! </a:t>
            </a:r>
            <a:r>
              <a:rPr lang="en-GB" dirty="0" smtClean="0">
                <a:sym typeface="Wingdings" panose="05000000000000000000" pitchFamily="2" charset="2"/>
              </a:rPr>
              <a:t> </a:t>
            </a:r>
            <a:endParaRPr lang="en-GB" dirty="0"/>
          </a:p>
        </p:txBody>
      </p:sp>
      <p:sp>
        <p:nvSpPr>
          <p:cNvPr id="7" name="Rectangle 6"/>
          <p:cNvSpPr/>
          <p:nvPr/>
        </p:nvSpPr>
        <p:spPr>
          <a:xfrm>
            <a:off x="4937760" y="5848588"/>
            <a:ext cx="5948423" cy="369332"/>
          </a:xfrm>
          <a:prstGeom prst="rect">
            <a:avLst/>
          </a:prstGeom>
        </p:spPr>
        <p:txBody>
          <a:bodyPr wrap="none">
            <a:spAutoFit/>
          </a:bodyPr>
          <a:lstStyle/>
          <a:p>
            <a:r>
              <a:rPr lang="en-GB" dirty="0">
                <a:hlinkClick r:id="rId5"/>
              </a:rPr>
              <a:t>https://www.youtube.com/watch?v=jI5LnvjBPjI#action=share</a:t>
            </a:r>
            <a:endParaRPr lang="en-GB" dirty="0"/>
          </a:p>
        </p:txBody>
      </p:sp>
    </p:spTree>
    <p:extLst>
      <p:ext uri="{BB962C8B-B14F-4D97-AF65-F5344CB8AC3E}">
        <p14:creationId xmlns:p14="http://schemas.microsoft.com/office/powerpoint/2010/main" val="2336254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995" y="208372"/>
            <a:ext cx="2140131" cy="627652"/>
          </a:xfrm>
          <a:solidFill>
            <a:schemeClr val="accent2"/>
          </a:solidFill>
        </p:spPr>
        <p:txBody>
          <a:bodyPr>
            <a:normAutofit fontScale="90000"/>
          </a:bodyPr>
          <a:lstStyle/>
          <a:p>
            <a:r>
              <a:rPr lang="en-GB" dirty="0" smtClean="0"/>
              <a:t>Recap </a:t>
            </a:r>
            <a:endParaRPr lang="en-GB" dirty="0"/>
          </a:p>
        </p:txBody>
      </p:sp>
      <p:sp>
        <p:nvSpPr>
          <p:cNvPr id="3" name="Content Placeholder 2"/>
          <p:cNvSpPr>
            <a:spLocks noGrp="1"/>
          </p:cNvSpPr>
          <p:nvPr>
            <p:ph idx="1"/>
          </p:nvPr>
        </p:nvSpPr>
        <p:spPr>
          <a:xfrm>
            <a:off x="283301" y="991553"/>
            <a:ext cx="6966584" cy="3841704"/>
          </a:xfrm>
          <a:ln>
            <a:solidFill>
              <a:schemeClr val="bg1"/>
            </a:solidFill>
          </a:ln>
        </p:spPr>
        <p:txBody>
          <a:bodyPr>
            <a:normAutofit fontScale="92500" lnSpcReduction="10000"/>
          </a:bodyPr>
          <a:lstStyle/>
          <a:p>
            <a:pPr marL="0" indent="0">
              <a:buNone/>
            </a:pPr>
            <a:r>
              <a:rPr lang="en-GB" dirty="0" smtClean="0">
                <a:solidFill>
                  <a:schemeClr val="bg1"/>
                </a:solidFill>
              </a:rPr>
              <a:t>Hotel </a:t>
            </a:r>
            <a:r>
              <a:rPr lang="en-GB" dirty="0">
                <a:solidFill>
                  <a:schemeClr val="bg1"/>
                </a:solidFill>
              </a:rPr>
              <a:t>Bedroom, 1954, shows </a:t>
            </a:r>
            <a:r>
              <a:rPr lang="en-GB" dirty="0" smtClean="0">
                <a:solidFill>
                  <a:schemeClr val="bg1"/>
                </a:solidFill>
              </a:rPr>
              <a:t>Lucien Freud with </a:t>
            </a:r>
            <a:r>
              <a:rPr lang="en-GB" dirty="0">
                <a:solidFill>
                  <a:schemeClr val="bg1"/>
                </a:solidFill>
              </a:rPr>
              <a:t>Caroline Blackwood, the newly-weds not enjoying their poky, shared accommodation in the Hotel La </a:t>
            </a:r>
            <a:r>
              <a:rPr lang="en-GB" dirty="0" err="1">
                <a:solidFill>
                  <a:schemeClr val="bg1"/>
                </a:solidFill>
              </a:rPr>
              <a:t>Louisiane</a:t>
            </a:r>
            <a:r>
              <a:rPr lang="en-GB" dirty="0">
                <a:solidFill>
                  <a:schemeClr val="bg1"/>
                </a:solidFill>
              </a:rPr>
              <a:t>, rue de Seine, she shivering in bed, he standing over her, his darkening presence transposed from the image he studied in the bevelled mirror on an unseen wardrobe door. Caroline complained about being made to look older than she was, but the bitten nails and the little finger lodged on her lower lip are telling. The marriage was soon over.</a:t>
            </a:r>
          </a:p>
        </p:txBody>
      </p:sp>
      <p:pic>
        <p:nvPicPr>
          <p:cNvPr id="4" name="Picture 3"/>
          <p:cNvPicPr>
            <a:picLocks noChangeAspect="1"/>
          </p:cNvPicPr>
          <p:nvPr/>
        </p:nvPicPr>
        <p:blipFill>
          <a:blip r:embed="rId2"/>
          <a:stretch>
            <a:fillRect/>
          </a:stretch>
        </p:blipFill>
        <p:spPr>
          <a:xfrm>
            <a:off x="7986712" y="461963"/>
            <a:ext cx="3819525" cy="5715000"/>
          </a:xfrm>
          <a:prstGeom prst="rect">
            <a:avLst/>
          </a:prstGeom>
        </p:spPr>
      </p:pic>
      <p:sp>
        <p:nvSpPr>
          <p:cNvPr id="5" name="TextBox 4"/>
          <p:cNvSpPr txBox="1"/>
          <p:nvPr/>
        </p:nvSpPr>
        <p:spPr>
          <a:xfrm>
            <a:off x="365760" y="5159829"/>
            <a:ext cx="6087291" cy="1477328"/>
          </a:xfrm>
          <a:prstGeom prst="rect">
            <a:avLst/>
          </a:prstGeom>
          <a:noFill/>
          <a:ln>
            <a:solidFill>
              <a:schemeClr val="bg1"/>
            </a:solidFill>
          </a:ln>
        </p:spPr>
        <p:txBody>
          <a:bodyPr wrap="square" rtlCol="0">
            <a:spAutoFit/>
          </a:bodyPr>
          <a:lstStyle/>
          <a:p>
            <a:r>
              <a:rPr lang="en-GB" dirty="0" smtClean="0">
                <a:solidFill>
                  <a:schemeClr val="bg1"/>
                </a:solidFill>
              </a:rPr>
              <a:t>The angle Freud has painted from makes the viewer feel like they are in the room standing over the models. </a:t>
            </a:r>
          </a:p>
          <a:p>
            <a:r>
              <a:rPr lang="en-GB" dirty="0" smtClean="0">
                <a:solidFill>
                  <a:schemeClr val="bg1"/>
                </a:solidFill>
              </a:rPr>
              <a:t>The natural light from the window creates highlight. </a:t>
            </a:r>
          </a:p>
          <a:p>
            <a:r>
              <a:rPr lang="en-GB" dirty="0" smtClean="0">
                <a:solidFill>
                  <a:schemeClr val="bg1"/>
                </a:solidFill>
              </a:rPr>
              <a:t>You get the impression the subjects are a little fed up! </a:t>
            </a:r>
          </a:p>
          <a:p>
            <a:endParaRPr lang="en-GB" dirty="0">
              <a:solidFill>
                <a:schemeClr val="bg1"/>
              </a:solidFill>
            </a:endParaRPr>
          </a:p>
        </p:txBody>
      </p:sp>
    </p:spTree>
    <p:extLst>
      <p:ext uri="{BB962C8B-B14F-4D97-AF65-F5344CB8AC3E}">
        <p14:creationId xmlns:p14="http://schemas.microsoft.com/office/powerpoint/2010/main" val="178409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15570" y="347947"/>
            <a:ext cx="3149033" cy="2363035"/>
          </a:xfrm>
          <a:prstGeom prst="rect">
            <a:avLst/>
          </a:prstGeom>
        </p:spPr>
      </p:pic>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smtClean="0"/>
              <a:t>Week 3  FINE ART Outline </a:t>
            </a:r>
            <a:endParaRPr lang="en-GB" dirty="0"/>
          </a:p>
        </p:txBody>
      </p:sp>
      <p:graphicFrame>
        <p:nvGraphicFramePr>
          <p:cNvPr id="8" name="Content Placeholder 7"/>
          <p:cNvGraphicFramePr>
            <a:graphicFrameLocks noGrp="1"/>
          </p:cNvGraphicFramePr>
          <p:nvPr>
            <p:ph idx="1"/>
            <p:extLst/>
          </p:nvPr>
        </p:nvGraphicFramePr>
        <p:xfrm>
          <a:off x="393931" y="953588"/>
          <a:ext cx="4792662" cy="4820193"/>
        </p:xfrm>
        <a:graphic>
          <a:graphicData uri="http://schemas.openxmlformats.org/drawingml/2006/table">
            <a:tbl>
              <a:tblPr firstRow="1" firstCol="1" bandRow="1">
                <a:tableStyleId>{5C22544A-7EE6-4342-B048-85BDC9FD1C3A}</a:tableStyleId>
              </a:tblPr>
              <a:tblGrid>
                <a:gridCol w="4792662">
                  <a:extLst>
                    <a:ext uri="{9D8B030D-6E8A-4147-A177-3AD203B41FA5}">
                      <a16:colId xmlns:a16="http://schemas.microsoft.com/office/drawing/2014/main" val="3084309713"/>
                    </a:ext>
                  </a:extLst>
                </a:gridCol>
              </a:tblGrid>
              <a:tr h="4820193">
                <a:tc>
                  <a:txBody>
                    <a:bodyPr/>
                    <a:lstStyle/>
                    <a:p>
                      <a:pPr marL="342900" lvl="0" indent="-342900" algn="just">
                        <a:spcAft>
                          <a:spcPts val="0"/>
                        </a:spcAft>
                        <a:buFont typeface="Symbol" panose="05050102010706020507" pitchFamily="18" charset="2"/>
                        <a:buChar char=""/>
                      </a:pPr>
                      <a:r>
                        <a:rPr lang="en-GB" sz="1800" dirty="0" smtClean="0">
                          <a:effectLst/>
                        </a:rPr>
                        <a:t>This</a:t>
                      </a:r>
                      <a:r>
                        <a:rPr lang="en-GB" sz="1800" baseline="0" dirty="0" smtClean="0">
                          <a:effectLst/>
                        </a:rPr>
                        <a:t> week you will analyse the work of artists/photographers and craftspeople who are responding to a similar theme .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continue to consider audience when talking about artwork and planning your work. </a:t>
                      </a:r>
                    </a:p>
                    <a:p>
                      <a:pPr marL="0" lvl="0" indent="0" algn="just">
                        <a:spcAft>
                          <a:spcPts val="0"/>
                        </a:spcAft>
                        <a:buFont typeface="Symbol" panose="05050102010706020507" pitchFamily="18" charset="2"/>
                        <a:buNone/>
                      </a:pPr>
                      <a:endParaRPr lang="en-GB" sz="180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think about the many ways in which curators display work and perhaps consider them for your own work.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r>
                        <a:rPr lang="en-GB" sz="1800" baseline="0" dirty="0" smtClean="0">
                          <a:effectLst/>
                        </a:rPr>
                        <a:t>You will make a personal response to your chosen artist’s work and begin to plan a final outcome. </a:t>
                      </a:r>
                    </a:p>
                    <a:p>
                      <a:pPr marL="342900" lvl="0" indent="-342900" algn="just">
                        <a:spcAft>
                          <a:spcPts val="0"/>
                        </a:spcAft>
                        <a:buFont typeface="Symbol" panose="05050102010706020507" pitchFamily="18" charset="2"/>
                        <a:buChar char=""/>
                      </a:pPr>
                      <a:endParaRPr lang="en-GB" sz="1800" baseline="0" dirty="0" smtClean="0">
                        <a:effectLst/>
                      </a:endParaRPr>
                    </a:p>
                    <a:p>
                      <a:pPr marL="342900" lvl="0" indent="-342900" algn="just">
                        <a:spcAft>
                          <a:spcPts val="0"/>
                        </a:spcAft>
                        <a:buFont typeface="Symbol" panose="05050102010706020507" pitchFamily="18" charset="2"/>
                        <a:buChar char=""/>
                      </a:pPr>
                      <a:endParaRPr lang="en-GB" sz="1800" baseline="0" dirty="0" smtClean="0">
                        <a:effectLst/>
                      </a:endParaRP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5" name="Picture 4"/>
          <p:cNvPicPr>
            <a:picLocks noChangeAspect="1"/>
          </p:cNvPicPr>
          <p:nvPr/>
        </p:nvPicPr>
        <p:blipFill>
          <a:blip r:embed="rId3"/>
          <a:stretch>
            <a:fillRect/>
          </a:stretch>
        </p:blipFill>
        <p:spPr>
          <a:xfrm>
            <a:off x="5408957" y="3134691"/>
            <a:ext cx="3786294" cy="2780447"/>
          </a:xfrm>
          <a:prstGeom prst="rect">
            <a:avLst/>
          </a:prstGeom>
        </p:spPr>
      </p:pic>
      <p:pic>
        <p:nvPicPr>
          <p:cNvPr id="9" name="Picture 8"/>
          <p:cNvPicPr>
            <a:picLocks noChangeAspect="1"/>
          </p:cNvPicPr>
          <p:nvPr/>
        </p:nvPicPr>
        <p:blipFill>
          <a:blip r:embed="rId4"/>
          <a:stretch>
            <a:fillRect/>
          </a:stretch>
        </p:blipFill>
        <p:spPr>
          <a:xfrm>
            <a:off x="9393579" y="0"/>
            <a:ext cx="2600325" cy="3429000"/>
          </a:xfrm>
          <a:prstGeom prst="rect">
            <a:avLst/>
          </a:prstGeom>
        </p:spPr>
      </p:pic>
      <p:pic>
        <p:nvPicPr>
          <p:cNvPr id="10" name="Picture 9"/>
          <p:cNvPicPr>
            <a:picLocks noChangeAspect="1"/>
          </p:cNvPicPr>
          <p:nvPr/>
        </p:nvPicPr>
        <p:blipFill>
          <a:blip r:embed="rId5"/>
          <a:stretch>
            <a:fillRect/>
          </a:stretch>
        </p:blipFill>
        <p:spPr>
          <a:xfrm>
            <a:off x="9667899" y="3575131"/>
            <a:ext cx="2075610" cy="3139177"/>
          </a:xfrm>
          <a:prstGeom prst="rect">
            <a:avLst/>
          </a:prstGeom>
        </p:spPr>
      </p:pic>
    </p:spTree>
    <p:extLst>
      <p:ext uri="{BB962C8B-B14F-4D97-AF65-F5344CB8AC3E}">
        <p14:creationId xmlns:p14="http://schemas.microsoft.com/office/powerpoint/2010/main" val="363490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430869" y="4454739"/>
            <a:ext cx="4409129" cy="1708160"/>
          </a:xfrm>
          <a:prstGeom prst="rect">
            <a:avLst/>
          </a:prstGeom>
          <a:ln>
            <a:solidFill>
              <a:schemeClr val="tx1"/>
            </a:solidFill>
          </a:ln>
        </p:spPr>
        <p:txBody>
          <a:bodyPr wrap="square">
            <a:spAutoFit/>
          </a:bodyPr>
          <a:lstStyle/>
          <a:p>
            <a:pPr>
              <a:spcAft>
                <a:spcPts val="600"/>
              </a:spcAft>
            </a:pPr>
            <a:r>
              <a:rPr lang="en-GB" dirty="0">
                <a:hlinkClick r:id="rId2"/>
              </a:rPr>
              <a:t>What is Fine Art?</a:t>
            </a:r>
          </a:p>
          <a:p>
            <a:pPr>
              <a:spcAft>
                <a:spcPts val="600"/>
              </a:spcAft>
            </a:pPr>
            <a:r>
              <a:rPr lang="en-GB" dirty="0">
                <a:hlinkClick r:id="rId2"/>
              </a:rPr>
              <a:t>https://</a:t>
            </a:r>
            <a:r>
              <a:rPr lang="en-GB" dirty="0" smtClean="0">
                <a:hlinkClick r:id="rId2"/>
              </a:rPr>
              <a:t>www.youtube.com/watch?v=sIsN9_TsQgI</a:t>
            </a:r>
            <a:r>
              <a:rPr lang="en-GB" dirty="0" smtClean="0"/>
              <a:t>  </a:t>
            </a:r>
          </a:p>
          <a:p>
            <a:pPr>
              <a:spcAft>
                <a:spcPts val="600"/>
              </a:spcAft>
            </a:pPr>
            <a:endParaRPr lang="en-GB" dirty="0"/>
          </a:p>
          <a:p>
            <a:pPr>
              <a:spcAft>
                <a:spcPts val="600"/>
              </a:spcAft>
            </a:pPr>
            <a:r>
              <a:rPr lang="en-GB" dirty="0" smtClean="0"/>
              <a:t>It is so much bigger than we think!</a:t>
            </a:r>
            <a:endParaRPr lang="en-GB" dirty="0"/>
          </a:p>
        </p:txBody>
      </p:sp>
      <p:pic>
        <p:nvPicPr>
          <p:cNvPr id="3" name="Picture 2"/>
          <p:cNvPicPr>
            <a:picLocks noChangeAspect="1"/>
          </p:cNvPicPr>
          <p:nvPr/>
        </p:nvPicPr>
        <p:blipFill>
          <a:blip r:embed="rId3"/>
          <a:stretch>
            <a:fillRect/>
          </a:stretch>
        </p:blipFill>
        <p:spPr>
          <a:xfrm>
            <a:off x="6426927" y="3897145"/>
            <a:ext cx="3931920" cy="2960855"/>
          </a:xfrm>
          <a:prstGeom prst="rect">
            <a:avLst/>
          </a:prstGeom>
        </p:spPr>
      </p:pic>
      <p:pic>
        <p:nvPicPr>
          <p:cNvPr id="5" name="Picture 4"/>
          <p:cNvPicPr>
            <a:picLocks noChangeAspect="1"/>
          </p:cNvPicPr>
          <p:nvPr/>
        </p:nvPicPr>
        <p:blipFill>
          <a:blip r:embed="rId4"/>
          <a:stretch>
            <a:fillRect/>
          </a:stretch>
        </p:blipFill>
        <p:spPr>
          <a:xfrm>
            <a:off x="269791" y="175701"/>
            <a:ext cx="5539332" cy="3599692"/>
          </a:xfrm>
          <a:prstGeom prst="rect">
            <a:avLst/>
          </a:prstGeom>
        </p:spPr>
      </p:pic>
      <p:pic>
        <p:nvPicPr>
          <p:cNvPr id="6" name="Picture 5"/>
          <p:cNvPicPr>
            <a:picLocks noChangeAspect="1"/>
          </p:cNvPicPr>
          <p:nvPr/>
        </p:nvPicPr>
        <p:blipFill>
          <a:blip r:embed="rId5"/>
          <a:stretch>
            <a:fillRect/>
          </a:stretch>
        </p:blipFill>
        <p:spPr>
          <a:xfrm rot="5400000">
            <a:off x="6927060" y="-721183"/>
            <a:ext cx="3592800" cy="5386570"/>
          </a:xfrm>
          <a:prstGeom prst="rect">
            <a:avLst/>
          </a:prstGeom>
        </p:spPr>
      </p:pic>
    </p:spTree>
    <p:extLst>
      <p:ext uri="{BB962C8B-B14F-4D97-AF65-F5344CB8AC3E}">
        <p14:creationId xmlns:p14="http://schemas.microsoft.com/office/powerpoint/2010/main" val="40970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05" y="208371"/>
            <a:ext cx="2048691" cy="523149"/>
          </a:xfrm>
          <a:solidFill>
            <a:schemeClr val="accent1">
              <a:lumMod val="40000"/>
              <a:lumOff val="60000"/>
            </a:schemeClr>
          </a:solidFill>
        </p:spPr>
        <p:txBody>
          <a:bodyPr>
            <a:normAutofit fontScale="90000"/>
          </a:bodyPr>
          <a:lstStyle/>
          <a:p>
            <a:r>
              <a:rPr lang="en-GB" dirty="0" smtClean="0"/>
              <a:t>Task 1 </a:t>
            </a:r>
            <a:endParaRPr lang="en-GB" dirty="0"/>
          </a:p>
        </p:txBody>
      </p:sp>
      <p:sp>
        <p:nvSpPr>
          <p:cNvPr id="3" name="Content Placeholder 2"/>
          <p:cNvSpPr>
            <a:spLocks noGrp="1"/>
          </p:cNvSpPr>
          <p:nvPr>
            <p:ph idx="1"/>
          </p:nvPr>
        </p:nvSpPr>
        <p:spPr>
          <a:xfrm>
            <a:off x="250372" y="1058091"/>
            <a:ext cx="6085114" cy="5053557"/>
          </a:xfrm>
          <a:ln>
            <a:solidFill>
              <a:schemeClr val="tx1"/>
            </a:solidFill>
          </a:ln>
        </p:spPr>
        <p:txBody>
          <a:bodyPr>
            <a:normAutofit lnSpcReduction="10000"/>
          </a:bodyPr>
          <a:lstStyle/>
          <a:p>
            <a:r>
              <a:rPr lang="en-GB" dirty="0" smtClean="0"/>
              <a:t>Select one of the artists from the following slides or find your own who respond to the theme ISOLATION. </a:t>
            </a:r>
          </a:p>
          <a:p>
            <a:r>
              <a:rPr lang="en-GB" dirty="0" smtClean="0"/>
              <a:t>Carry out extra reading about your chosen artists. Finding interviews with your chosen artist is always useful to have. </a:t>
            </a:r>
          </a:p>
          <a:p>
            <a:r>
              <a:rPr lang="en-GB" dirty="0" smtClean="0"/>
              <a:t>Use the next slide to write an analysis of your chosen artist’s work. You could type up your analysis or handwrite it. </a:t>
            </a:r>
          </a:p>
          <a:p>
            <a:r>
              <a:rPr lang="en-GB" dirty="0" smtClean="0"/>
              <a:t>If you have access to a printer you could print out images of the artist’s work. </a:t>
            </a:r>
          </a:p>
          <a:p>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8596960" y="0"/>
            <a:ext cx="3473410" cy="5049714"/>
          </a:xfrm>
          <a:prstGeom prst="rect">
            <a:avLst/>
          </a:prstGeom>
        </p:spPr>
      </p:pic>
      <p:pic>
        <p:nvPicPr>
          <p:cNvPr id="5" name="Picture 4"/>
          <p:cNvPicPr>
            <a:picLocks noChangeAspect="1"/>
          </p:cNvPicPr>
          <p:nvPr/>
        </p:nvPicPr>
        <p:blipFill>
          <a:blip r:embed="rId3"/>
          <a:stretch>
            <a:fillRect/>
          </a:stretch>
        </p:blipFill>
        <p:spPr>
          <a:xfrm>
            <a:off x="6335486" y="3479749"/>
            <a:ext cx="4522948" cy="3378251"/>
          </a:xfrm>
          <a:prstGeom prst="rect">
            <a:avLst/>
          </a:prstGeom>
        </p:spPr>
      </p:pic>
    </p:spTree>
    <p:extLst>
      <p:ext uri="{BB962C8B-B14F-4D97-AF65-F5344CB8AC3E}">
        <p14:creationId xmlns:p14="http://schemas.microsoft.com/office/powerpoint/2010/main" val="173896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56754" y="178429"/>
            <a:ext cx="10763794" cy="6463308"/>
          </a:xfrm>
          <a:prstGeom prst="rect">
            <a:avLst/>
          </a:prstGeom>
          <a:solidFill>
            <a:schemeClr val="accent1">
              <a:lumMod val="40000"/>
              <a:lumOff val="60000"/>
            </a:schemeClr>
          </a:solidFill>
        </p:spPr>
        <p:txBody>
          <a:bodyPr wrap="square">
            <a:spAutoFit/>
          </a:bodyPr>
          <a:lstStyle/>
          <a:p>
            <a:r>
              <a:rPr lang="en-GB" u="sng" dirty="0"/>
              <a:t>WRITING ABOUT ARTISTS </a:t>
            </a:r>
            <a:endParaRPr lang="en-GB" u="sng" dirty="0" smtClean="0"/>
          </a:p>
          <a:p>
            <a:r>
              <a:rPr lang="en-GB" dirty="0" smtClean="0"/>
              <a:t>Who </a:t>
            </a:r>
            <a:r>
              <a:rPr lang="en-GB" dirty="0"/>
              <a:t>is the artist? </a:t>
            </a:r>
            <a:endParaRPr lang="en-GB" dirty="0" smtClean="0"/>
          </a:p>
          <a:p>
            <a:r>
              <a:rPr lang="en-GB" dirty="0" smtClean="0"/>
              <a:t>Where </a:t>
            </a:r>
            <a:r>
              <a:rPr lang="en-GB" dirty="0"/>
              <a:t>are they from? </a:t>
            </a:r>
            <a:endParaRPr lang="en-GB" dirty="0" smtClean="0"/>
          </a:p>
          <a:p>
            <a:r>
              <a:rPr lang="en-GB" dirty="0" smtClean="0"/>
              <a:t>When </a:t>
            </a:r>
            <a:r>
              <a:rPr lang="en-GB" dirty="0"/>
              <a:t>were they making their artwork? </a:t>
            </a:r>
            <a:endParaRPr lang="en-GB" dirty="0" smtClean="0"/>
          </a:p>
          <a:p>
            <a:r>
              <a:rPr lang="en-GB" dirty="0" smtClean="0"/>
              <a:t>Are </a:t>
            </a:r>
            <a:r>
              <a:rPr lang="en-GB" dirty="0"/>
              <a:t>they a contemporary artist</a:t>
            </a:r>
            <a:r>
              <a:rPr lang="en-GB" dirty="0" smtClean="0"/>
              <a:t>?</a:t>
            </a:r>
          </a:p>
          <a:p>
            <a:r>
              <a:rPr lang="en-GB" dirty="0" smtClean="0"/>
              <a:t> </a:t>
            </a:r>
            <a:r>
              <a:rPr lang="en-GB" dirty="0"/>
              <a:t>Are the associated with any particular art movement? </a:t>
            </a:r>
            <a:endParaRPr lang="en-GB" dirty="0" smtClean="0"/>
          </a:p>
          <a:p>
            <a:r>
              <a:rPr lang="en-GB" dirty="0" smtClean="0"/>
              <a:t>Are </a:t>
            </a:r>
            <a:r>
              <a:rPr lang="en-GB" dirty="0"/>
              <a:t>they linked with other artist? </a:t>
            </a:r>
            <a:endParaRPr lang="en-GB" dirty="0" smtClean="0"/>
          </a:p>
          <a:p>
            <a:r>
              <a:rPr lang="en-GB" dirty="0" smtClean="0"/>
              <a:t>Why </a:t>
            </a:r>
            <a:r>
              <a:rPr lang="en-GB" dirty="0"/>
              <a:t>are you looking at this artist? Why does this interest you? What do you think? </a:t>
            </a:r>
            <a:endParaRPr lang="en-GB" dirty="0" smtClean="0"/>
          </a:p>
          <a:p>
            <a:r>
              <a:rPr lang="en-GB" dirty="0" smtClean="0"/>
              <a:t>How </a:t>
            </a:r>
            <a:r>
              <a:rPr lang="en-GB" dirty="0"/>
              <a:t>do they relate to your theme? </a:t>
            </a:r>
            <a:endParaRPr lang="en-GB" dirty="0" smtClean="0"/>
          </a:p>
          <a:p>
            <a:r>
              <a:rPr lang="en-GB" dirty="0" smtClean="0"/>
              <a:t>How </a:t>
            </a:r>
            <a:r>
              <a:rPr lang="en-GB" dirty="0"/>
              <a:t>do they relate to your work? </a:t>
            </a:r>
            <a:endParaRPr lang="en-GB" dirty="0" smtClean="0"/>
          </a:p>
          <a:p>
            <a:r>
              <a:rPr lang="en-GB" dirty="0" smtClean="0"/>
              <a:t>What </a:t>
            </a:r>
            <a:r>
              <a:rPr lang="en-GB" dirty="0"/>
              <a:t>materials, techniques/ processes do they use? </a:t>
            </a:r>
            <a:endParaRPr lang="en-GB" dirty="0" smtClean="0"/>
          </a:p>
          <a:p>
            <a:r>
              <a:rPr lang="en-GB" dirty="0" smtClean="0"/>
              <a:t>How </a:t>
            </a:r>
            <a:r>
              <a:rPr lang="en-GB" dirty="0"/>
              <a:t>do they use them? </a:t>
            </a:r>
            <a:endParaRPr lang="en-GB" dirty="0" smtClean="0"/>
          </a:p>
          <a:p>
            <a:endParaRPr lang="en-GB" dirty="0" smtClean="0"/>
          </a:p>
          <a:p>
            <a:r>
              <a:rPr lang="en-GB" dirty="0" smtClean="0"/>
              <a:t>Remember </a:t>
            </a:r>
            <a:r>
              <a:rPr lang="en-GB" dirty="0"/>
              <a:t>always to include the name of the artwork, the date it was made and the materials used. </a:t>
            </a:r>
            <a:endParaRPr lang="en-GB" dirty="0" smtClean="0"/>
          </a:p>
          <a:p>
            <a:endParaRPr lang="en-GB" dirty="0" smtClean="0"/>
          </a:p>
          <a:p>
            <a:r>
              <a:rPr lang="en-GB" b="1" dirty="0" smtClean="0"/>
              <a:t>Lines</a:t>
            </a:r>
            <a:r>
              <a:rPr lang="en-GB" b="1" dirty="0"/>
              <a:t>, tones, textures, colours, shapes, marks, </a:t>
            </a:r>
            <a:r>
              <a:rPr lang="en-GB" b="1" dirty="0" smtClean="0"/>
              <a:t>composition, quality </a:t>
            </a:r>
            <a:r>
              <a:rPr lang="en-GB" b="1" dirty="0"/>
              <a:t>of </a:t>
            </a:r>
            <a:r>
              <a:rPr lang="en-GB" b="1" dirty="0" smtClean="0"/>
              <a:t>light, viewpoint, composition, scale, proportion, movement. </a:t>
            </a:r>
          </a:p>
          <a:p>
            <a:endParaRPr lang="en-GB" b="1" u="sng" dirty="0"/>
          </a:p>
          <a:p>
            <a:r>
              <a:rPr lang="en-GB" b="1" u="sng" dirty="0" smtClean="0"/>
              <a:t>Meaning &amp; Mood</a:t>
            </a:r>
          </a:p>
          <a:p>
            <a:r>
              <a:rPr lang="en-GB" dirty="0" smtClean="0"/>
              <a:t>Message </a:t>
            </a:r>
            <a:r>
              <a:rPr lang="en-GB" dirty="0"/>
              <a:t>What do you think the work is about? How does it make you feel? What is the mood? Calm, sad, happy, confused? </a:t>
            </a:r>
            <a:r>
              <a:rPr lang="en-GB" dirty="0" smtClean="0"/>
              <a:t>Does </a:t>
            </a:r>
            <a:r>
              <a:rPr lang="en-GB" dirty="0"/>
              <a:t>the work mean many things to you? What are they? What does the work remind you of? Does it link with other images, objects you have seen? What is the artist trying to say through their work? Is there a message?</a:t>
            </a:r>
          </a:p>
        </p:txBody>
      </p:sp>
    </p:spTree>
    <p:extLst>
      <p:ext uri="{BB962C8B-B14F-4D97-AF65-F5344CB8AC3E}">
        <p14:creationId xmlns:p14="http://schemas.microsoft.com/office/powerpoint/2010/main" val="4153186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2" y="244048"/>
            <a:ext cx="3516099" cy="1487769"/>
          </a:xfrm>
          <a:ln>
            <a:solidFill>
              <a:schemeClr val="tx1"/>
            </a:solidFill>
          </a:ln>
        </p:spPr>
        <p:txBody>
          <a:bodyPr>
            <a:normAutofit/>
          </a:bodyPr>
          <a:lstStyle/>
          <a:p>
            <a:r>
              <a:rPr lang="en-GB" dirty="0" smtClean="0"/>
              <a:t>PEJAC </a:t>
            </a:r>
            <a:br>
              <a:rPr lang="en-GB" dirty="0" smtClean="0"/>
            </a:br>
            <a:r>
              <a:rPr lang="en-GB" dirty="0" smtClean="0"/>
              <a:t>STAY AT HOME </a:t>
            </a:r>
            <a:endParaRPr lang="en-GB" dirty="0"/>
          </a:p>
        </p:txBody>
      </p:sp>
      <p:sp>
        <p:nvSpPr>
          <p:cNvPr id="3" name="Content Placeholder 2"/>
          <p:cNvSpPr>
            <a:spLocks noGrp="1"/>
          </p:cNvSpPr>
          <p:nvPr>
            <p:ph idx="1"/>
          </p:nvPr>
        </p:nvSpPr>
        <p:spPr>
          <a:xfrm>
            <a:off x="838200" y="5888182"/>
            <a:ext cx="10370127" cy="704418"/>
          </a:xfrm>
          <a:ln>
            <a:solidFill>
              <a:schemeClr val="tx1"/>
            </a:solidFill>
          </a:ln>
        </p:spPr>
        <p:txBody>
          <a:bodyPr/>
          <a:lstStyle/>
          <a:p>
            <a:pPr marL="0" indent="0">
              <a:buNone/>
            </a:pPr>
            <a:r>
              <a:rPr lang="en-GB" dirty="0">
                <a:hlinkClick r:id="rId2"/>
              </a:rPr>
              <a:t>https://www.thisiscolossal.com/2020/04/pejac-window-silhouettes/</a:t>
            </a:r>
            <a:endParaRPr lang="en-GB" dirty="0"/>
          </a:p>
        </p:txBody>
      </p:sp>
      <p:pic>
        <p:nvPicPr>
          <p:cNvPr id="4" name="Picture 3"/>
          <p:cNvPicPr>
            <a:picLocks noChangeAspect="1"/>
          </p:cNvPicPr>
          <p:nvPr/>
        </p:nvPicPr>
        <p:blipFill>
          <a:blip r:embed="rId3"/>
          <a:stretch>
            <a:fillRect/>
          </a:stretch>
        </p:blipFill>
        <p:spPr>
          <a:xfrm>
            <a:off x="7851166" y="365125"/>
            <a:ext cx="4025009" cy="3029239"/>
          </a:xfrm>
          <a:prstGeom prst="rect">
            <a:avLst/>
          </a:prstGeom>
        </p:spPr>
      </p:pic>
      <p:sp>
        <p:nvSpPr>
          <p:cNvPr id="5" name="Rectangle 4"/>
          <p:cNvSpPr/>
          <p:nvPr/>
        </p:nvSpPr>
        <p:spPr>
          <a:xfrm>
            <a:off x="221673" y="2863561"/>
            <a:ext cx="6096000" cy="2862322"/>
          </a:xfrm>
          <a:prstGeom prst="rect">
            <a:avLst/>
          </a:prstGeom>
        </p:spPr>
        <p:txBody>
          <a:bodyPr>
            <a:spAutoFit/>
          </a:bodyPr>
          <a:lstStyle/>
          <a:p>
            <a:r>
              <a:rPr lang="en-GB" dirty="0">
                <a:solidFill>
                  <a:srgbClr val="141423"/>
                </a:solidFill>
                <a:latin typeface="sentinel a"/>
              </a:rPr>
              <a:t>The burgeoning initiative is an attempt to inspire interaction with urban environments from indoors, while also providing a creative and collaborative public art initiative. “I always believed that everyone has an artist hidden inside and that if you give them a good reason they are capable of doing wonderful things, and in these strange days of global lockdown, I believe that creativity can be one of the best therapies to fight anxiety and boredom,” says the artist, who’s been positioning figures atop airplane contrails and telephone poles </a:t>
            </a:r>
            <a:r>
              <a:rPr lang="en-GB" dirty="0">
                <a:solidFill>
                  <a:srgbClr val="FC4349"/>
                </a:solidFill>
                <a:latin typeface="sentinel a"/>
                <a:hlinkClick r:id="rId4"/>
              </a:rPr>
              <a:t>since 2011</a:t>
            </a:r>
            <a:r>
              <a:rPr lang="en-GB" dirty="0">
                <a:solidFill>
                  <a:srgbClr val="141423"/>
                </a:solidFill>
                <a:latin typeface="sentinel a"/>
              </a:rPr>
              <a:t>.</a:t>
            </a:r>
            <a:endParaRPr lang="en-GB" dirty="0"/>
          </a:p>
        </p:txBody>
      </p:sp>
      <p:pic>
        <p:nvPicPr>
          <p:cNvPr id="6" name="Picture 5"/>
          <p:cNvPicPr>
            <a:picLocks noChangeAspect="1"/>
          </p:cNvPicPr>
          <p:nvPr/>
        </p:nvPicPr>
        <p:blipFill>
          <a:blip r:embed="rId5"/>
          <a:stretch>
            <a:fillRect/>
          </a:stretch>
        </p:blipFill>
        <p:spPr>
          <a:xfrm>
            <a:off x="9365464" y="2863561"/>
            <a:ext cx="2826536" cy="3754582"/>
          </a:xfrm>
          <a:prstGeom prst="rect">
            <a:avLst/>
          </a:prstGeom>
        </p:spPr>
      </p:pic>
      <p:pic>
        <p:nvPicPr>
          <p:cNvPr id="7" name="Picture 6"/>
          <p:cNvPicPr>
            <a:picLocks noChangeAspect="1"/>
          </p:cNvPicPr>
          <p:nvPr/>
        </p:nvPicPr>
        <p:blipFill>
          <a:blip r:embed="rId6"/>
          <a:stretch>
            <a:fillRect/>
          </a:stretch>
        </p:blipFill>
        <p:spPr>
          <a:xfrm>
            <a:off x="3737772" y="244049"/>
            <a:ext cx="3797569" cy="2363591"/>
          </a:xfrm>
          <a:prstGeom prst="rect">
            <a:avLst/>
          </a:prstGeom>
        </p:spPr>
      </p:pic>
    </p:spTree>
    <p:extLst>
      <p:ext uri="{BB962C8B-B14F-4D97-AF65-F5344CB8AC3E}">
        <p14:creationId xmlns:p14="http://schemas.microsoft.com/office/powerpoint/2010/main" val="2873935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800225"/>
            <a:ext cx="6091238" cy="4376738"/>
          </a:xfrm>
        </p:spPr>
        <p:txBody>
          <a:bodyPr/>
          <a:lstStyle/>
          <a:p>
            <a:endParaRPr lang="en-GB"/>
          </a:p>
        </p:txBody>
      </p:sp>
      <p:pic>
        <p:nvPicPr>
          <p:cNvPr id="4" name="Picture 3"/>
          <p:cNvPicPr>
            <a:picLocks noChangeAspect="1"/>
          </p:cNvPicPr>
          <p:nvPr/>
        </p:nvPicPr>
        <p:blipFill>
          <a:blip r:embed="rId2"/>
          <a:stretch>
            <a:fillRect/>
          </a:stretch>
        </p:blipFill>
        <p:spPr>
          <a:xfrm>
            <a:off x="5937999" y="4990730"/>
            <a:ext cx="6145301" cy="1048603"/>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333406" y="205156"/>
            <a:ext cx="6858594" cy="4676037"/>
          </a:xfrm>
          <a:prstGeom prst="rect">
            <a:avLst/>
          </a:prstGeom>
        </p:spPr>
      </p:pic>
      <p:pic>
        <p:nvPicPr>
          <p:cNvPr id="6" name="Picture 5"/>
          <p:cNvPicPr>
            <a:picLocks noChangeAspect="1"/>
          </p:cNvPicPr>
          <p:nvPr/>
        </p:nvPicPr>
        <p:blipFill>
          <a:blip r:embed="rId4"/>
          <a:stretch>
            <a:fillRect/>
          </a:stretch>
        </p:blipFill>
        <p:spPr>
          <a:xfrm>
            <a:off x="179544" y="205156"/>
            <a:ext cx="4315662" cy="3078506"/>
          </a:xfrm>
          <a:prstGeom prst="rect">
            <a:avLst/>
          </a:prstGeom>
        </p:spPr>
      </p:pic>
      <p:pic>
        <p:nvPicPr>
          <p:cNvPr id="7" name="Picture 6"/>
          <p:cNvPicPr>
            <a:picLocks noChangeAspect="1"/>
          </p:cNvPicPr>
          <p:nvPr/>
        </p:nvPicPr>
        <p:blipFill>
          <a:blip r:embed="rId5"/>
          <a:stretch>
            <a:fillRect/>
          </a:stretch>
        </p:blipFill>
        <p:spPr>
          <a:xfrm>
            <a:off x="70844" y="3393199"/>
            <a:ext cx="4661512" cy="3135644"/>
          </a:xfrm>
          <a:prstGeom prst="rect">
            <a:avLst/>
          </a:prstGeom>
        </p:spPr>
      </p:pic>
    </p:spTree>
    <p:extLst>
      <p:ext uri="{BB962C8B-B14F-4D97-AF65-F5344CB8AC3E}">
        <p14:creationId xmlns:p14="http://schemas.microsoft.com/office/powerpoint/2010/main" val="237234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017"/>
            <a:ext cx="5715000" cy="687820"/>
          </a:xfrm>
          <a:ln>
            <a:solidFill>
              <a:schemeClr val="tx1"/>
            </a:solidFill>
          </a:ln>
        </p:spPr>
        <p:txBody>
          <a:bodyPr>
            <a:normAutofit fontScale="90000"/>
          </a:bodyPr>
          <a:lstStyle/>
          <a:p>
            <a:r>
              <a:rPr lang="en-GB" dirty="0" smtClean="0"/>
              <a:t>Artists Using </a:t>
            </a:r>
            <a:r>
              <a:rPr lang="en-GB" dirty="0"/>
              <a:t>W</a:t>
            </a:r>
            <a:r>
              <a:rPr lang="en-GB" dirty="0" smtClean="0"/>
              <a:t>indows </a:t>
            </a:r>
            <a:endParaRPr lang="en-GB" dirty="0"/>
          </a:p>
        </p:txBody>
      </p:sp>
      <p:sp>
        <p:nvSpPr>
          <p:cNvPr id="3" name="Content Placeholder 2"/>
          <p:cNvSpPr>
            <a:spLocks noGrp="1"/>
          </p:cNvSpPr>
          <p:nvPr>
            <p:ph idx="1"/>
          </p:nvPr>
        </p:nvSpPr>
        <p:spPr>
          <a:xfrm>
            <a:off x="5521037" y="6068290"/>
            <a:ext cx="6532418" cy="593581"/>
          </a:xfrm>
        </p:spPr>
        <p:txBody>
          <a:bodyPr>
            <a:normAutofit fontScale="92500"/>
          </a:bodyPr>
          <a:lstStyle/>
          <a:p>
            <a:pPr marL="0" indent="0">
              <a:buNone/>
            </a:pPr>
            <a:r>
              <a:rPr lang="en-GB" dirty="0"/>
              <a:t>Classic Salvador Dali – Figure at the Window</a:t>
            </a:r>
          </a:p>
        </p:txBody>
      </p:sp>
      <p:pic>
        <p:nvPicPr>
          <p:cNvPr id="4" name="Picture 3"/>
          <p:cNvPicPr>
            <a:picLocks noChangeAspect="1"/>
          </p:cNvPicPr>
          <p:nvPr/>
        </p:nvPicPr>
        <p:blipFill>
          <a:blip r:embed="rId2"/>
          <a:stretch>
            <a:fillRect/>
          </a:stretch>
        </p:blipFill>
        <p:spPr>
          <a:xfrm>
            <a:off x="7838208" y="185017"/>
            <a:ext cx="4090555" cy="5754047"/>
          </a:xfrm>
          <a:prstGeom prst="rect">
            <a:avLst/>
          </a:prstGeom>
        </p:spPr>
      </p:pic>
      <p:pic>
        <p:nvPicPr>
          <p:cNvPr id="5" name="Picture 4"/>
          <p:cNvPicPr>
            <a:picLocks noChangeAspect="1"/>
          </p:cNvPicPr>
          <p:nvPr/>
        </p:nvPicPr>
        <p:blipFill>
          <a:blip r:embed="rId3"/>
          <a:stretch>
            <a:fillRect/>
          </a:stretch>
        </p:blipFill>
        <p:spPr>
          <a:xfrm>
            <a:off x="0" y="1106768"/>
            <a:ext cx="3581833" cy="3051191"/>
          </a:xfrm>
          <a:prstGeom prst="rect">
            <a:avLst/>
          </a:prstGeom>
        </p:spPr>
      </p:pic>
      <p:sp>
        <p:nvSpPr>
          <p:cNvPr id="6" name="TextBox 5"/>
          <p:cNvSpPr txBox="1"/>
          <p:nvPr/>
        </p:nvSpPr>
        <p:spPr>
          <a:xfrm>
            <a:off x="193963" y="4391890"/>
            <a:ext cx="2701636" cy="923330"/>
          </a:xfrm>
          <a:prstGeom prst="rect">
            <a:avLst/>
          </a:prstGeom>
          <a:noFill/>
        </p:spPr>
        <p:txBody>
          <a:bodyPr wrap="square" rtlCol="0">
            <a:spAutoFit/>
          </a:bodyPr>
          <a:lstStyle/>
          <a:p>
            <a:r>
              <a:rPr lang="en-GB" dirty="0" smtClean="0"/>
              <a:t>Edward Hopper </a:t>
            </a:r>
          </a:p>
          <a:p>
            <a:r>
              <a:rPr lang="en-GB" dirty="0" smtClean="0"/>
              <a:t>1928 </a:t>
            </a:r>
          </a:p>
          <a:p>
            <a:r>
              <a:rPr lang="en-GB" dirty="0" smtClean="0"/>
              <a:t>Night Windows </a:t>
            </a:r>
            <a:endParaRPr lang="en-GB" dirty="0"/>
          </a:p>
        </p:txBody>
      </p:sp>
      <p:pic>
        <p:nvPicPr>
          <p:cNvPr id="7" name="Picture 6"/>
          <p:cNvPicPr>
            <a:picLocks noChangeAspect="1"/>
          </p:cNvPicPr>
          <p:nvPr/>
        </p:nvPicPr>
        <p:blipFill>
          <a:blip r:embed="rId4"/>
          <a:stretch>
            <a:fillRect/>
          </a:stretch>
        </p:blipFill>
        <p:spPr>
          <a:xfrm>
            <a:off x="2061309" y="4391890"/>
            <a:ext cx="3459728" cy="2427576"/>
          </a:xfrm>
          <a:prstGeom prst="rect">
            <a:avLst/>
          </a:prstGeom>
        </p:spPr>
      </p:pic>
    </p:spTree>
    <p:extLst>
      <p:ext uri="{BB962C8B-B14F-4D97-AF65-F5344CB8AC3E}">
        <p14:creationId xmlns:p14="http://schemas.microsoft.com/office/powerpoint/2010/main" val="2780667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1569</Words>
  <Application>Microsoft Office PowerPoint</Application>
  <PresentationFormat>Widescreen</PresentationFormat>
  <Paragraphs>100</Paragraphs>
  <Slides>19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-apple-system</vt:lpstr>
      <vt:lpstr>Arial</vt:lpstr>
      <vt:lpstr>Calibri</vt:lpstr>
      <vt:lpstr>Calibri Light</vt:lpstr>
      <vt:lpstr>Helvetica</vt:lpstr>
      <vt:lpstr>Open Sans</vt:lpstr>
      <vt:lpstr>PT Sans</vt:lpstr>
      <vt:lpstr>Roboto</vt:lpstr>
      <vt:lpstr>sentinel a</vt:lpstr>
      <vt:lpstr>Symbol</vt:lpstr>
      <vt:lpstr>Tate regular</vt:lpstr>
      <vt:lpstr>Wingdings</vt:lpstr>
      <vt:lpstr>Office Theme</vt:lpstr>
      <vt:lpstr>Recap </vt:lpstr>
      <vt:lpstr>Recap </vt:lpstr>
      <vt:lpstr>Week 3  FINE ART Outline </vt:lpstr>
      <vt:lpstr>PowerPoint Presentation</vt:lpstr>
      <vt:lpstr>Task 1 </vt:lpstr>
      <vt:lpstr>PowerPoint Presentation</vt:lpstr>
      <vt:lpstr>PEJAC  STAY AT HOME </vt:lpstr>
      <vt:lpstr>PowerPoint Presentation</vt:lpstr>
      <vt:lpstr>Artists Using Windows </vt:lpstr>
      <vt:lpstr>Stephanie Serpick</vt:lpstr>
      <vt:lpstr> EDUARDO MATA ICAZA </vt:lpstr>
      <vt:lpstr>PowerPoint Presentation</vt:lpstr>
      <vt:lpstr>PowerPoint Presentation</vt:lpstr>
      <vt:lpstr>PowerPoint Presentation</vt:lpstr>
      <vt:lpstr>PowerPoint Presentation</vt:lpstr>
      <vt:lpstr>PowerPoint Presentation</vt:lpstr>
      <vt:lpstr>Task 2</vt:lpstr>
      <vt:lpstr>Task 3 </vt:lpstr>
      <vt:lpstr>Task 4 </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Recap</dc:title>
  <dc:creator>Tait, Kathrine</dc:creator>
  <cp:lastModifiedBy>McKeating, Daniel</cp:lastModifiedBy>
  <cp:revision>5</cp:revision>
  <dcterms:created xsi:type="dcterms:W3CDTF">2020-05-10T20:58:06Z</dcterms:created>
  <dcterms:modified xsi:type="dcterms:W3CDTF">2020-05-11T08:45:13Z</dcterms:modified>
</cp:coreProperties>
</file>