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8" d="100"/>
          <a:sy n="98" d="100"/>
        </p:scale>
        <p:origin x="110"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AA2CBF6-0B9A-43E8-AF88-058A0EF90410}"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C9E609-5D67-44F5-B4BB-F120E5F0FF25}" type="slidenum">
              <a:rPr lang="en-GB" smtClean="0"/>
              <a:t>‹#›</a:t>
            </a:fld>
            <a:endParaRPr lang="en-GB"/>
          </a:p>
        </p:txBody>
      </p:sp>
    </p:spTree>
    <p:extLst>
      <p:ext uri="{BB962C8B-B14F-4D97-AF65-F5344CB8AC3E}">
        <p14:creationId xmlns:p14="http://schemas.microsoft.com/office/powerpoint/2010/main" val="3147706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AA2CBF6-0B9A-43E8-AF88-058A0EF90410}"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C9E609-5D67-44F5-B4BB-F120E5F0FF25}" type="slidenum">
              <a:rPr lang="en-GB" smtClean="0"/>
              <a:t>‹#›</a:t>
            </a:fld>
            <a:endParaRPr lang="en-GB"/>
          </a:p>
        </p:txBody>
      </p:sp>
    </p:spTree>
    <p:extLst>
      <p:ext uri="{BB962C8B-B14F-4D97-AF65-F5344CB8AC3E}">
        <p14:creationId xmlns:p14="http://schemas.microsoft.com/office/powerpoint/2010/main" val="2474115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AA2CBF6-0B9A-43E8-AF88-058A0EF90410}"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C9E609-5D67-44F5-B4BB-F120E5F0FF25}" type="slidenum">
              <a:rPr lang="en-GB" smtClean="0"/>
              <a:t>‹#›</a:t>
            </a:fld>
            <a:endParaRPr lang="en-GB"/>
          </a:p>
        </p:txBody>
      </p:sp>
    </p:spTree>
    <p:extLst>
      <p:ext uri="{BB962C8B-B14F-4D97-AF65-F5344CB8AC3E}">
        <p14:creationId xmlns:p14="http://schemas.microsoft.com/office/powerpoint/2010/main" val="2449271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AA2CBF6-0B9A-43E8-AF88-058A0EF90410}"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C9E609-5D67-44F5-B4BB-F120E5F0FF25}" type="slidenum">
              <a:rPr lang="en-GB" smtClean="0"/>
              <a:t>‹#›</a:t>
            </a:fld>
            <a:endParaRPr lang="en-GB"/>
          </a:p>
        </p:txBody>
      </p:sp>
    </p:spTree>
    <p:extLst>
      <p:ext uri="{BB962C8B-B14F-4D97-AF65-F5344CB8AC3E}">
        <p14:creationId xmlns:p14="http://schemas.microsoft.com/office/powerpoint/2010/main" val="486370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AA2CBF6-0B9A-43E8-AF88-058A0EF90410}"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C9E609-5D67-44F5-B4BB-F120E5F0FF25}" type="slidenum">
              <a:rPr lang="en-GB" smtClean="0"/>
              <a:t>‹#›</a:t>
            </a:fld>
            <a:endParaRPr lang="en-GB"/>
          </a:p>
        </p:txBody>
      </p:sp>
    </p:spTree>
    <p:extLst>
      <p:ext uri="{BB962C8B-B14F-4D97-AF65-F5344CB8AC3E}">
        <p14:creationId xmlns:p14="http://schemas.microsoft.com/office/powerpoint/2010/main" val="1519095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AA2CBF6-0B9A-43E8-AF88-058A0EF90410}" type="datetimeFigureOut">
              <a:rPr lang="en-GB" smtClean="0"/>
              <a:t>18/05/2020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C9E609-5D67-44F5-B4BB-F120E5F0FF25}" type="slidenum">
              <a:rPr lang="en-GB" smtClean="0"/>
              <a:t>‹#›</a:t>
            </a:fld>
            <a:endParaRPr lang="en-GB"/>
          </a:p>
        </p:txBody>
      </p:sp>
    </p:spTree>
    <p:extLst>
      <p:ext uri="{BB962C8B-B14F-4D97-AF65-F5344CB8AC3E}">
        <p14:creationId xmlns:p14="http://schemas.microsoft.com/office/powerpoint/2010/main" val="580365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AA2CBF6-0B9A-43E8-AF88-058A0EF90410}" type="datetimeFigureOut">
              <a:rPr lang="en-GB" smtClean="0"/>
              <a:t>18/05/2020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6C9E609-5D67-44F5-B4BB-F120E5F0FF25}" type="slidenum">
              <a:rPr lang="en-GB" smtClean="0"/>
              <a:t>‹#›</a:t>
            </a:fld>
            <a:endParaRPr lang="en-GB"/>
          </a:p>
        </p:txBody>
      </p:sp>
    </p:spTree>
    <p:extLst>
      <p:ext uri="{BB962C8B-B14F-4D97-AF65-F5344CB8AC3E}">
        <p14:creationId xmlns:p14="http://schemas.microsoft.com/office/powerpoint/2010/main" val="3887773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AA2CBF6-0B9A-43E8-AF88-058A0EF90410}" type="datetimeFigureOut">
              <a:rPr lang="en-GB" smtClean="0"/>
              <a:t>18/05/2020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6C9E609-5D67-44F5-B4BB-F120E5F0FF25}" type="slidenum">
              <a:rPr lang="en-GB" smtClean="0"/>
              <a:t>‹#›</a:t>
            </a:fld>
            <a:endParaRPr lang="en-GB"/>
          </a:p>
        </p:txBody>
      </p:sp>
    </p:spTree>
    <p:extLst>
      <p:ext uri="{BB962C8B-B14F-4D97-AF65-F5344CB8AC3E}">
        <p14:creationId xmlns:p14="http://schemas.microsoft.com/office/powerpoint/2010/main" val="937923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A2CBF6-0B9A-43E8-AF88-058A0EF90410}" type="datetimeFigureOut">
              <a:rPr lang="en-GB" smtClean="0"/>
              <a:t>18/05/2020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6C9E609-5D67-44F5-B4BB-F120E5F0FF25}" type="slidenum">
              <a:rPr lang="en-GB" smtClean="0"/>
              <a:t>‹#›</a:t>
            </a:fld>
            <a:endParaRPr lang="en-GB"/>
          </a:p>
        </p:txBody>
      </p:sp>
    </p:spTree>
    <p:extLst>
      <p:ext uri="{BB962C8B-B14F-4D97-AF65-F5344CB8AC3E}">
        <p14:creationId xmlns:p14="http://schemas.microsoft.com/office/powerpoint/2010/main" val="2743195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AA2CBF6-0B9A-43E8-AF88-058A0EF90410}" type="datetimeFigureOut">
              <a:rPr lang="en-GB" smtClean="0"/>
              <a:t>18/05/2020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C9E609-5D67-44F5-B4BB-F120E5F0FF25}" type="slidenum">
              <a:rPr lang="en-GB" smtClean="0"/>
              <a:t>‹#›</a:t>
            </a:fld>
            <a:endParaRPr lang="en-GB"/>
          </a:p>
        </p:txBody>
      </p:sp>
    </p:spTree>
    <p:extLst>
      <p:ext uri="{BB962C8B-B14F-4D97-AF65-F5344CB8AC3E}">
        <p14:creationId xmlns:p14="http://schemas.microsoft.com/office/powerpoint/2010/main" val="4270137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AA2CBF6-0B9A-43E8-AF88-058A0EF90410}" type="datetimeFigureOut">
              <a:rPr lang="en-GB" smtClean="0"/>
              <a:t>18/05/2020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C9E609-5D67-44F5-B4BB-F120E5F0FF25}" type="slidenum">
              <a:rPr lang="en-GB" smtClean="0"/>
              <a:t>‹#›</a:t>
            </a:fld>
            <a:endParaRPr lang="en-GB"/>
          </a:p>
        </p:txBody>
      </p:sp>
    </p:spTree>
    <p:extLst>
      <p:ext uri="{BB962C8B-B14F-4D97-AF65-F5344CB8AC3E}">
        <p14:creationId xmlns:p14="http://schemas.microsoft.com/office/powerpoint/2010/main" val="3480318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A2CBF6-0B9A-43E8-AF88-058A0EF90410}" type="datetimeFigureOut">
              <a:rPr lang="en-GB" smtClean="0"/>
              <a:t>18/05/2020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C9E609-5D67-44F5-B4BB-F120E5F0FF25}" type="slidenum">
              <a:rPr lang="en-GB" smtClean="0"/>
              <a:t>‹#›</a:t>
            </a:fld>
            <a:endParaRPr lang="en-GB"/>
          </a:p>
        </p:txBody>
      </p:sp>
    </p:spTree>
    <p:extLst>
      <p:ext uri="{BB962C8B-B14F-4D97-AF65-F5344CB8AC3E}">
        <p14:creationId xmlns:p14="http://schemas.microsoft.com/office/powerpoint/2010/main" val="4168254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youtu.be/vxQN_GgJFRY"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eburbanist.com/2012/04/02/surreal-art-spaces-15-stunning-gallery-transformations/" TargetMode="Externa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mT0RNrTDHkI" TargetMode="External"/><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laingartgallery.org.uk/whats-on/explore-the-laing-art-gallery-from-home" TargetMode="External"/><Relationship Id="rId2" Type="http://schemas.openxmlformats.org/officeDocument/2006/relationships/hyperlink" Target="http://mustseemuseums.org.uk/" TargetMode="External"/><Relationship Id="rId1" Type="http://schemas.openxmlformats.org/officeDocument/2006/relationships/slideLayout" Target="../slideLayouts/slideLayout7.xml"/><Relationship Id="rId6" Type="http://schemas.openxmlformats.org/officeDocument/2006/relationships/hyperlink" Target="https://www.theguardian.com/travel/2020/mar/23/10-of-the-worlds-best-virtual-museum-and-art-gallery-tours" TargetMode="External"/><Relationship Id="rId5" Type="http://schemas.openxmlformats.org/officeDocument/2006/relationships/hyperlink" Target="https://www.nationalgallery.org.uk/visiting/virtual-tours" TargetMode="External"/><Relationship Id="rId4" Type="http://schemas.openxmlformats.org/officeDocument/2006/relationships/hyperlink" Target="https://baltic.art/"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edwardhopper.net/" TargetMode="External"/><Relationship Id="rId2" Type="http://schemas.openxmlformats.org/officeDocument/2006/relationships/hyperlink" Target="https://www.edwardhopper.net/images/paintings/sunday.jpg"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hyperlink" Target="https://www.theguardian.com/artanddesign/2020/may/12/readers-favourite-coronavirus-street-art-laugh-uk-lockdown-houses-roads-shops?CMP=Share_AndroidApp_Copy_to_clipboard&amp;fbclid=IwAR1aOjTyZ3s4fTnkLAcRdMR7Wc6dgPK0Oo-7RfNsRzSwmOtJJCeIgaK0sM8" TargetMode="Externa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245" y="195308"/>
            <a:ext cx="1695994" cy="823595"/>
          </a:xfrm>
        </p:spPr>
        <p:txBody>
          <a:bodyPr/>
          <a:lstStyle/>
          <a:p>
            <a:r>
              <a:rPr lang="en-GB" dirty="0" smtClean="0"/>
              <a:t>Recap </a:t>
            </a:r>
            <a:endParaRPr lang="en-GB" dirty="0"/>
          </a:p>
        </p:txBody>
      </p:sp>
      <p:sp>
        <p:nvSpPr>
          <p:cNvPr id="3" name="Content Placeholder 2"/>
          <p:cNvSpPr>
            <a:spLocks noGrp="1"/>
          </p:cNvSpPr>
          <p:nvPr>
            <p:ph idx="1"/>
          </p:nvPr>
        </p:nvSpPr>
        <p:spPr>
          <a:xfrm>
            <a:off x="173197" y="1018903"/>
            <a:ext cx="3837100" cy="1071157"/>
          </a:xfrm>
          <a:ln>
            <a:solidFill>
              <a:schemeClr val="tx1"/>
            </a:solidFill>
          </a:ln>
        </p:spPr>
        <p:txBody>
          <a:bodyPr>
            <a:normAutofit fontScale="92500" lnSpcReduction="10000"/>
          </a:bodyPr>
          <a:lstStyle/>
          <a:p>
            <a:pPr marL="0" indent="0">
              <a:buNone/>
            </a:pPr>
            <a:r>
              <a:rPr lang="en-GB" dirty="0">
                <a:hlinkClick r:id="rId2"/>
              </a:rPr>
              <a:t>https://</a:t>
            </a:r>
            <a:r>
              <a:rPr lang="en-GB" dirty="0" smtClean="0">
                <a:hlinkClick r:id="rId2"/>
              </a:rPr>
              <a:t>youtu.be/vxQN_GgJFRY</a:t>
            </a:r>
            <a:r>
              <a:rPr lang="en-GB" dirty="0" smtClean="0"/>
              <a:t> Watch more of Edward Hopper’s paintings </a:t>
            </a:r>
            <a:endParaRPr lang="en-GB" dirty="0"/>
          </a:p>
        </p:txBody>
      </p:sp>
      <p:sp>
        <p:nvSpPr>
          <p:cNvPr id="4" name="Rectangle 3"/>
          <p:cNvSpPr/>
          <p:nvPr/>
        </p:nvSpPr>
        <p:spPr>
          <a:xfrm>
            <a:off x="224245" y="5168093"/>
            <a:ext cx="3786052" cy="1498096"/>
          </a:xfrm>
          <a:prstGeom prst="rect">
            <a:avLst/>
          </a:prstGeom>
          <a:ln>
            <a:solidFill>
              <a:schemeClr val="tx1"/>
            </a:solidFill>
          </a:ln>
        </p:spPr>
        <p:txBody>
          <a:bodyPr wrap="square">
            <a:spAutoFit/>
          </a:bodyPr>
          <a:lstStyle/>
          <a:p>
            <a:r>
              <a:rPr lang="en-GB" i="1" dirty="0">
                <a:solidFill>
                  <a:srgbClr val="0F100E"/>
                </a:solidFill>
                <a:latin typeface="Georgia" panose="02040502050405020303" pitchFamily="18" charset="0"/>
              </a:rPr>
              <a:t>Great art is the outward expression of an inner life of the artist, and this </a:t>
            </a:r>
            <a:r>
              <a:rPr lang="en-GB" i="1" dirty="0" err="1">
                <a:solidFill>
                  <a:srgbClr val="0F100E"/>
                </a:solidFill>
                <a:latin typeface="Georgia" panose="02040502050405020303" pitchFamily="18" charset="0"/>
              </a:rPr>
              <a:t>innerlife</a:t>
            </a:r>
            <a:r>
              <a:rPr lang="en-GB" i="1" dirty="0">
                <a:solidFill>
                  <a:srgbClr val="0F100E"/>
                </a:solidFill>
                <a:latin typeface="Georgia" panose="02040502050405020303" pitchFamily="18" charset="0"/>
              </a:rPr>
              <a:t> will result in his personal vision of the world.” - Edward Hopper</a:t>
            </a:r>
            <a:endParaRPr lang="en-GB" dirty="0"/>
          </a:p>
        </p:txBody>
      </p:sp>
      <p:pic>
        <p:nvPicPr>
          <p:cNvPr id="5" name="Picture 4"/>
          <p:cNvPicPr>
            <a:picLocks noChangeAspect="1"/>
          </p:cNvPicPr>
          <p:nvPr/>
        </p:nvPicPr>
        <p:blipFill>
          <a:blip r:embed="rId3"/>
          <a:stretch>
            <a:fillRect/>
          </a:stretch>
        </p:blipFill>
        <p:spPr>
          <a:xfrm>
            <a:off x="4720277" y="177444"/>
            <a:ext cx="7211746" cy="6283234"/>
          </a:xfrm>
          <a:prstGeom prst="rect">
            <a:avLst/>
          </a:prstGeom>
        </p:spPr>
      </p:pic>
      <p:sp>
        <p:nvSpPr>
          <p:cNvPr id="6" name="TextBox 5"/>
          <p:cNvSpPr txBox="1"/>
          <p:nvPr/>
        </p:nvSpPr>
        <p:spPr>
          <a:xfrm>
            <a:off x="173197" y="2495005"/>
            <a:ext cx="3995058" cy="2308324"/>
          </a:xfrm>
          <a:prstGeom prst="rect">
            <a:avLst/>
          </a:prstGeom>
          <a:solidFill>
            <a:schemeClr val="tx2">
              <a:lumMod val="40000"/>
              <a:lumOff val="60000"/>
            </a:schemeClr>
          </a:solidFill>
          <a:ln>
            <a:solidFill>
              <a:schemeClr val="tx1"/>
            </a:solidFill>
          </a:ln>
        </p:spPr>
        <p:txBody>
          <a:bodyPr wrap="square" rtlCol="0">
            <a:spAutoFit/>
          </a:bodyPr>
          <a:lstStyle/>
          <a:p>
            <a:r>
              <a:rPr lang="en-GB" sz="2400" dirty="0" smtClean="0"/>
              <a:t>How does Hopper create mood and feeling in his work? </a:t>
            </a:r>
          </a:p>
          <a:p>
            <a:endParaRPr lang="en-GB" sz="2400" dirty="0"/>
          </a:p>
          <a:p>
            <a:r>
              <a:rPr lang="en-GB" sz="2400" dirty="0" smtClean="0"/>
              <a:t>Does his painting raise any questions?</a:t>
            </a:r>
          </a:p>
          <a:p>
            <a:r>
              <a:rPr lang="en-GB" sz="2400" dirty="0" smtClean="0"/>
              <a:t>List your ideas. </a:t>
            </a:r>
            <a:endParaRPr lang="en-GB" sz="2400" dirty="0"/>
          </a:p>
        </p:txBody>
      </p:sp>
      <p:sp>
        <p:nvSpPr>
          <p:cNvPr id="7" name="TextBox 6"/>
          <p:cNvSpPr txBox="1"/>
          <p:nvPr/>
        </p:nvSpPr>
        <p:spPr>
          <a:xfrm>
            <a:off x="5486400" y="6460678"/>
            <a:ext cx="5003074" cy="369332"/>
          </a:xfrm>
          <a:prstGeom prst="rect">
            <a:avLst/>
          </a:prstGeom>
          <a:noFill/>
        </p:spPr>
        <p:txBody>
          <a:bodyPr wrap="square" rtlCol="0">
            <a:spAutoFit/>
          </a:bodyPr>
          <a:lstStyle/>
          <a:p>
            <a:r>
              <a:rPr lang="en-GB" dirty="0" smtClean="0"/>
              <a:t>Sunday, 1926 </a:t>
            </a:r>
            <a:endParaRPr lang="en-GB" dirty="0"/>
          </a:p>
        </p:txBody>
      </p:sp>
    </p:spTree>
    <p:extLst>
      <p:ext uri="{BB962C8B-B14F-4D97-AF65-F5344CB8AC3E}">
        <p14:creationId xmlns:p14="http://schemas.microsoft.com/office/powerpoint/2010/main" val="1562674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5370"/>
            <a:ext cx="5745480" cy="528003"/>
          </a:xfrm>
          <a:solidFill>
            <a:schemeClr val="tx2">
              <a:lumMod val="40000"/>
              <a:lumOff val="60000"/>
            </a:schemeClr>
          </a:solidFill>
        </p:spPr>
        <p:txBody>
          <a:bodyPr>
            <a:normAutofit fontScale="90000"/>
          </a:bodyPr>
          <a:lstStyle/>
          <a:p>
            <a:r>
              <a:rPr lang="en-GB" dirty="0" smtClean="0"/>
              <a:t>Gallery Installations </a:t>
            </a:r>
            <a:endParaRPr lang="en-GB" dirty="0"/>
          </a:p>
        </p:txBody>
      </p:sp>
      <p:sp>
        <p:nvSpPr>
          <p:cNvPr id="3" name="Content Placeholder 2"/>
          <p:cNvSpPr>
            <a:spLocks noGrp="1"/>
          </p:cNvSpPr>
          <p:nvPr>
            <p:ph idx="1"/>
          </p:nvPr>
        </p:nvSpPr>
        <p:spPr>
          <a:xfrm>
            <a:off x="4898570" y="5745751"/>
            <a:ext cx="5815149" cy="906509"/>
          </a:xfrm>
        </p:spPr>
        <p:txBody>
          <a:bodyPr>
            <a:normAutofit fontScale="85000" lnSpcReduction="20000"/>
          </a:bodyPr>
          <a:lstStyle/>
          <a:p>
            <a:r>
              <a:rPr lang="en-GB" dirty="0">
                <a:hlinkClick r:id="rId2"/>
              </a:rPr>
              <a:t>https://weburbanist.com/2012/04/02/surreal-art-spaces-15-stunning-gallery-transformations/</a:t>
            </a:r>
            <a:endParaRPr lang="en-GB" dirty="0"/>
          </a:p>
        </p:txBody>
      </p:sp>
      <p:pic>
        <p:nvPicPr>
          <p:cNvPr id="4" name="Picture 3"/>
          <p:cNvPicPr>
            <a:picLocks noChangeAspect="1"/>
          </p:cNvPicPr>
          <p:nvPr/>
        </p:nvPicPr>
        <p:blipFill>
          <a:blip r:embed="rId3"/>
          <a:stretch>
            <a:fillRect/>
          </a:stretch>
        </p:blipFill>
        <p:spPr>
          <a:xfrm>
            <a:off x="8491130" y="166642"/>
            <a:ext cx="3402541" cy="5103812"/>
          </a:xfrm>
          <a:prstGeom prst="rect">
            <a:avLst/>
          </a:prstGeom>
        </p:spPr>
      </p:pic>
      <p:pic>
        <p:nvPicPr>
          <p:cNvPr id="5" name="Picture 4"/>
          <p:cNvPicPr>
            <a:picLocks noChangeAspect="1"/>
          </p:cNvPicPr>
          <p:nvPr/>
        </p:nvPicPr>
        <p:blipFill>
          <a:blip r:embed="rId4"/>
          <a:stretch>
            <a:fillRect/>
          </a:stretch>
        </p:blipFill>
        <p:spPr>
          <a:xfrm>
            <a:off x="115525" y="937260"/>
            <a:ext cx="4457700" cy="5715000"/>
          </a:xfrm>
          <a:prstGeom prst="rect">
            <a:avLst/>
          </a:prstGeom>
        </p:spPr>
      </p:pic>
      <p:pic>
        <p:nvPicPr>
          <p:cNvPr id="6" name="Picture 5"/>
          <p:cNvPicPr>
            <a:picLocks noChangeAspect="1"/>
          </p:cNvPicPr>
          <p:nvPr/>
        </p:nvPicPr>
        <p:blipFill>
          <a:blip r:embed="rId5"/>
          <a:stretch>
            <a:fillRect/>
          </a:stretch>
        </p:blipFill>
        <p:spPr>
          <a:xfrm>
            <a:off x="5081996" y="1148670"/>
            <a:ext cx="3147604" cy="4035390"/>
          </a:xfrm>
          <a:prstGeom prst="rect">
            <a:avLst/>
          </a:prstGeom>
        </p:spPr>
      </p:pic>
    </p:spTree>
    <p:extLst>
      <p:ext uri="{BB962C8B-B14F-4D97-AF65-F5344CB8AC3E}">
        <p14:creationId xmlns:p14="http://schemas.microsoft.com/office/powerpoint/2010/main" val="3094750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058" y="241118"/>
            <a:ext cx="5549537" cy="523149"/>
          </a:xfrm>
          <a:solidFill>
            <a:schemeClr val="tx2">
              <a:lumMod val="40000"/>
              <a:lumOff val="60000"/>
            </a:schemeClr>
          </a:solidFill>
        </p:spPr>
        <p:txBody>
          <a:bodyPr>
            <a:normAutofit fontScale="90000"/>
          </a:bodyPr>
          <a:lstStyle/>
          <a:p>
            <a:r>
              <a:rPr lang="en-GB" dirty="0" smtClean="0"/>
              <a:t>The white box gallery </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559887" y="843060"/>
            <a:ext cx="4206059" cy="3158234"/>
          </a:xfrm>
          <a:prstGeom prst="rect">
            <a:avLst/>
          </a:prstGeom>
        </p:spPr>
      </p:pic>
      <p:pic>
        <p:nvPicPr>
          <p:cNvPr id="5" name="Picture 4"/>
          <p:cNvPicPr>
            <a:picLocks noChangeAspect="1"/>
          </p:cNvPicPr>
          <p:nvPr/>
        </p:nvPicPr>
        <p:blipFill>
          <a:blip r:embed="rId3"/>
          <a:stretch>
            <a:fillRect/>
          </a:stretch>
        </p:blipFill>
        <p:spPr>
          <a:xfrm>
            <a:off x="375012" y="3954334"/>
            <a:ext cx="4575811" cy="2690577"/>
          </a:xfrm>
          <a:prstGeom prst="rect">
            <a:avLst/>
          </a:prstGeom>
        </p:spPr>
      </p:pic>
      <p:pic>
        <p:nvPicPr>
          <p:cNvPr id="6" name="Picture 5"/>
          <p:cNvPicPr>
            <a:picLocks noChangeAspect="1"/>
          </p:cNvPicPr>
          <p:nvPr/>
        </p:nvPicPr>
        <p:blipFill>
          <a:blip r:embed="rId4"/>
          <a:stretch>
            <a:fillRect/>
          </a:stretch>
        </p:blipFill>
        <p:spPr>
          <a:xfrm>
            <a:off x="5044259" y="141186"/>
            <a:ext cx="5421088" cy="3611213"/>
          </a:xfrm>
          <a:prstGeom prst="rect">
            <a:avLst/>
          </a:prstGeom>
        </p:spPr>
      </p:pic>
      <p:pic>
        <p:nvPicPr>
          <p:cNvPr id="7" name="Picture 6"/>
          <p:cNvPicPr>
            <a:picLocks noChangeAspect="1"/>
          </p:cNvPicPr>
          <p:nvPr/>
        </p:nvPicPr>
        <p:blipFill>
          <a:blip r:embed="rId5"/>
          <a:stretch>
            <a:fillRect/>
          </a:stretch>
        </p:blipFill>
        <p:spPr>
          <a:xfrm>
            <a:off x="5244192" y="3852331"/>
            <a:ext cx="3747136" cy="2627024"/>
          </a:xfrm>
          <a:prstGeom prst="rect">
            <a:avLst/>
          </a:prstGeom>
        </p:spPr>
      </p:pic>
    </p:spTree>
    <p:extLst>
      <p:ext uri="{BB962C8B-B14F-4D97-AF65-F5344CB8AC3E}">
        <p14:creationId xmlns:p14="http://schemas.microsoft.com/office/powerpoint/2010/main" val="1537432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548" y="307793"/>
            <a:ext cx="4987834" cy="383290"/>
          </a:xfrm>
          <a:solidFill>
            <a:schemeClr val="tx2">
              <a:lumMod val="40000"/>
              <a:lumOff val="60000"/>
            </a:schemeClr>
          </a:solidFill>
        </p:spPr>
        <p:txBody>
          <a:bodyPr>
            <a:normAutofit fontScale="90000"/>
          </a:bodyPr>
          <a:lstStyle/>
          <a:p>
            <a:r>
              <a:rPr lang="en-GB" dirty="0" smtClean="0"/>
              <a:t>Windows/Vitrines </a:t>
            </a:r>
            <a:endParaRPr lang="en-GB" dirty="0"/>
          </a:p>
        </p:txBody>
      </p:sp>
      <p:sp>
        <p:nvSpPr>
          <p:cNvPr id="3" name="Content Placeholder 2"/>
          <p:cNvSpPr>
            <a:spLocks noGrp="1"/>
          </p:cNvSpPr>
          <p:nvPr>
            <p:ph idx="1"/>
          </p:nvPr>
        </p:nvSpPr>
        <p:spPr>
          <a:xfrm>
            <a:off x="252548" y="1066710"/>
            <a:ext cx="6912429" cy="1382894"/>
          </a:xfrm>
          <a:ln>
            <a:solidFill>
              <a:schemeClr val="accent1"/>
            </a:solidFill>
          </a:ln>
        </p:spPr>
        <p:txBody>
          <a:bodyPr/>
          <a:lstStyle/>
          <a:p>
            <a:pPr marL="0" indent="0">
              <a:buNone/>
            </a:pPr>
            <a:r>
              <a:rPr lang="en-GB" dirty="0" smtClean="0"/>
              <a:t>Vitrine A </a:t>
            </a:r>
            <a:r>
              <a:rPr lang="en-GB" dirty="0"/>
              <a:t>large, glass cabinet used for displaying </a:t>
            </a:r>
            <a:r>
              <a:rPr lang="en-GB" b="1" dirty="0"/>
              <a:t>art</a:t>
            </a:r>
            <a:r>
              <a:rPr lang="en-GB" dirty="0"/>
              <a:t> objects.</a:t>
            </a:r>
          </a:p>
        </p:txBody>
      </p:sp>
      <p:pic>
        <p:nvPicPr>
          <p:cNvPr id="4" name="Picture 3"/>
          <p:cNvPicPr>
            <a:picLocks noChangeAspect="1"/>
          </p:cNvPicPr>
          <p:nvPr/>
        </p:nvPicPr>
        <p:blipFill>
          <a:blip r:embed="rId2"/>
          <a:stretch>
            <a:fillRect/>
          </a:stretch>
        </p:blipFill>
        <p:spPr>
          <a:xfrm>
            <a:off x="7333161" y="177007"/>
            <a:ext cx="4762500" cy="3162300"/>
          </a:xfrm>
          <a:prstGeom prst="rect">
            <a:avLst/>
          </a:prstGeom>
        </p:spPr>
      </p:pic>
      <p:pic>
        <p:nvPicPr>
          <p:cNvPr id="5" name="Picture 4"/>
          <p:cNvPicPr>
            <a:picLocks noChangeAspect="1"/>
          </p:cNvPicPr>
          <p:nvPr/>
        </p:nvPicPr>
        <p:blipFill>
          <a:blip r:embed="rId3"/>
          <a:stretch>
            <a:fillRect/>
          </a:stretch>
        </p:blipFill>
        <p:spPr>
          <a:xfrm>
            <a:off x="84364" y="2259875"/>
            <a:ext cx="4232365" cy="3174274"/>
          </a:xfrm>
          <a:prstGeom prst="rect">
            <a:avLst/>
          </a:prstGeom>
        </p:spPr>
      </p:pic>
      <p:pic>
        <p:nvPicPr>
          <p:cNvPr id="6" name="Picture 5"/>
          <p:cNvPicPr>
            <a:picLocks noChangeAspect="1"/>
          </p:cNvPicPr>
          <p:nvPr/>
        </p:nvPicPr>
        <p:blipFill>
          <a:blip r:embed="rId4"/>
          <a:stretch>
            <a:fillRect/>
          </a:stretch>
        </p:blipFill>
        <p:spPr>
          <a:xfrm>
            <a:off x="9119938" y="2825231"/>
            <a:ext cx="2975723" cy="3863661"/>
          </a:xfrm>
          <a:prstGeom prst="rect">
            <a:avLst/>
          </a:prstGeom>
        </p:spPr>
      </p:pic>
      <p:pic>
        <p:nvPicPr>
          <p:cNvPr id="7" name="Picture 6"/>
          <p:cNvPicPr>
            <a:picLocks noChangeAspect="1"/>
          </p:cNvPicPr>
          <p:nvPr/>
        </p:nvPicPr>
        <p:blipFill>
          <a:blip r:embed="rId5"/>
          <a:stretch>
            <a:fillRect/>
          </a:stretch>
        </p:blipFill>
        <p:spPr>
          <a:xfrm>
            <a:off x="3241424" y="3240600"/>
            <a:ext cx="4988176" cy="3317340"/>
          </a:xfrm>
          <a:prstGeom prst="rect">
            <a:avLst/>
          </a:prstGeom>
        </p:spPr>
      </p:pic>
    </p:spTree>
    <p:extLst>
      <p:ext uri="{BB962C8B-B14F-4D97-AF65-F5344CB8AC3E}">
        <p14:creationId xmlns:p14="http://schemas.microsoft.com/office/powerpoint/2010/main" val="1623340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306411" y="4316046"/>
            <a:ext cx="7666515" cy="2277260"/>
          </a:xfrm>
          <a:ln>
            <a:solidFill>
              <a:schemeClr val="tx1"/>
            </a:solidFill>
          </a:ln>
        </p:spPr>
        <p:txBody>
          <a:bodyPr>
            <a:normAutofit fontScale="70000" lnSpcReduction="20000"/>
          </a:bodyPr>
          <a:lstStyle/>
          <a:p>
            <a:pPr marL="0" indent="0">
              <a:buNone/>
            </a:pPr>
            <a:r>
              <a:rPr lang="en-GB" dirty="0" smtClean="0"/>
              <a:t>TASK </a:t>
            </a:r>
          </a:p>
          <a:p>
            <a:pPr marL="0" indent="0">
              <a:buNone/>
            </a:pPr>
            <a:r>
              <a:rPr lang="en-GB" dirty="0" smtClean="0"/>
              <a:t>Write a short proposal to a gallery curator about how your work should be displayed in a gallery space. Alternatively, you could opt to display your work outside as a public installation. Use sketches if it helps. </a:t>
            </a:r>
          </a:p>
          <a:p>
            <a:pPr marL="0" indent="0">
              <a:buNone/>
            </a:pPr>
            <a:endParaRPr lang="en-GB" dirty="0" smtClean="0"/>
          </a:p>
          <a:p>
            <a:pPr marL="0" indent="0">
              <a:buNone/>
            </a:pPr>
            <a:r>
              <a:rPr lang="en-GB" u="sng" dirty="0" smtClean="0"/>
              <a:t>This is a proposal, so can be ambitious with your display ideas. Think about how you would like the audience to see your work. </a:t>
            </a:r>
            <a:endParaRPr lang="en-GB" u="sng" dirty="0"/>
          </a:p>
          <a:p>
            <a:pPr marL="0" indent="0">
              <a:buNone/>
            </a:pPr>
            <a:endParaRPr lang="en-GB" dirty="0" smtClean="0">
              <a:solidFill>
                <a:schemeClr val="bg1"/>
              </a:solidFill>
            </a:endParaRPr>
          </a:p>
          <a:p>
            <a:pPr marL="0" indent="0">
              <a:buNone/>
            </a:pPr>
            <a:endParaRPr lang="en-GB" dirty="0" smtClean="0">
              <a:solidFill>
                <a:schemeClr val="bg1"/>
              </a:solidFill>
            </a:endParaRPr>
          </a:p>
          <a:p>
            <a:pPr marL="0" indent="0">
              <a:buNone/>
            </a:pPr>
            <a:endParaRPr lang="en-GB" dirty="0">
              <a:solidFill>
                <a:schemeClr val="bg1"/>
              </a:solidFill>
            </a:endParaRPr>
          </a:p>
          <a:p>
            <a:pPr marL="0" indent="0">
              <a:buNone/>
            </a:pPr>
            <a:endParaRPr lang="en-GB" dirty="0">
              <a:solidFill>
                <a:schemeClr val="bg1"/>
              </a:solidFill>
            </a:endParaRPr>
          </a:p>
        </p:txBody>
      </p:sp>
      <p:pic>
        <p:nvPicPr>
          <p:cNvPr id="4" name="Picture 3"/>
          <p:cNvPicPr>
            <a:picLocks noChangeAspect="1"/>
          </p:cNvPicPr>
          <p:nvPr/>
        </p:nvPicPr>
        <p:blipFill>
          <a:blip r:embed="rId2"/>
          <a:stretch>
            <a:fillRect/>
          </a:stretch>
        </p:blipFill>
        <p:spPr>
          <a:xfrm>
            <a:off x="1129464" y="153194"/>
            <a:ext cx="5800725" cy="3848100"/>
          </a:xfrm>
          <a:prstGeom prst="rect">
            <a:avLst/>
          </a:prstGeom>
        </p:spPr>
      </p:pic>
      <p:pic>
        <p:nvPicPr>
          <p:cNvPr id="5" name="Picture 4"/>
          <p:cNvPicPr>
            <a:picLocks noChangeAspect="1"/>
          </p:cNvPicPr>
          <p:nvPr/>
        </p:nvPicPr>
        <p:blipFill>
          <a:blip r:embed="rId3"/>
          <a:stretch>
            <a:fillRect/>
          </a:stretch>
        </p:blipFill>
        <p:spPr>
          <a:xfrm>
            <a:off x="8095655" y="153194"/>
            <a:ext cx="3970478" cy="2633946"/>
          </a:xfrm>
          <a:prstGeom prst="rect">
            <a:avLst/>
          </a:prstGeom>
        </p:spPr>
      </p:pic>
      <p:pic>
        <p:nvPicPr>
          <p:cNvPr id="7" name="Picture 6"/>
          <p:cNvPicPr>
            <a:picLocks noChangeAspect="1"/>
          </p:cNvPicPr>
          <p:nvPr/>
        </p:nvPicPr>
        <p:blipFill>
          <a:blip r:embed="rId4"/>
          <a:stretch>
            <a:fillRect/>
          </a:stretch>
        </p:blipFill>
        <p:spPr>
          <a:xfrm>
            <a:off x="8095655" y="2999072"/>
            <a:ext cx="3970478" cy="2633946"/>
          </a:xfrm>
          <a:prstGeom prst="rect">
            <a:avLst/>
          </a:prstGeom>
        </p:spPr>
      </p:pic>
    </p:spTree>
    <p:extLst>
      <p:ext uri="{BB962C8B-B14F-4D97-AF65-F5344CB8AC3E}">
        <p14:creationId xmlns:p14="http://schemas.microsoft.com/office/powerpoint/2010/main" val="3546233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9568" y="644575"/>
            <a:ext cx="4586990" cy="4955203"/>
          </a:xfrm>
          <a:prstGeom prst="rect">
            <a:avLst/>
          </a:prstGeom>
          <a:solidFill>
            <a:schemeClr val="tx2">
              <a:lumMod val="40000"/>
              <a:lumOff val="60000"/>
            </a:schemeClr>
          </a:solidFill>
        </p:spPr>
        <p:txBody>
          <a:bodyPr wrap="square" rtlCol="0">
            <a:spAutoFit/>
          </a:bodyPr>
          <a:lstStyle/>
          <a:p>
            <a:r>
              <a:rPr lang="en-GB" sz="2800" dirty="0" smtClean="0"/>
              <a:t>Well Done, Year 11. </a:t>
            </a:r>
          </a:p>
          <a:p>
            <a:endParaRPr lang="en-GB" sz="2800" dirty="0" smtClean="0"/>
          </a:p>
          <a:p>
            <a:r>
              <a:rPr lang="en-GB" sz="2800" dirty="0" smtClean="0"/>
              <a:t>You have completed the Fine Art Bridging Course. Keep your work safe and bring it back to us when you return to school. We look forward to seeing what you have created.  </a:t>
            </a:r>
          </a:p>
          <a:p>
            <a:endParaRPr lang="en-GB" sz="2800" dirty="0"/>
          </a:p>
          <a:p>
            <a:r>
              <a:rPr lang="en-GB" sz="2800" dirty="0" smtClean="0"/>
              <a:t>Take Care </a:t>
            </a:r>
            <a:r>
              <a:rPr lang="en-GB" sz="2800" dirty="0" smtClean="0">
                <a:sym typeface="Wingdings" panose="05000000000000000000" pitchFamily="2" charset="2"/>
              </a:rPr>
              <a:t> </a:t>
            </a:r>
            <a:endParaRPr lang="en-GB" sz="2800" dirty="0" smtClean="0"/>
          </a:p>
          <a:p>
            <a:endParaRPr lang="en-GB" dirty="0"/>
          </a:p>
          <a:p>
            <a:endParaRPr lang="en-GB" dirty="0"/>
          </a:p>
        </p:txBody>
      </p:sp>
      <p:pic>
        <p:nvPicPr>
          <p:cNvPr id="4" name="Picture 3"/>
          <p:cNvPicPr>
            <a:picLocks noChangeAspect="1"/>
          </p:cNvPicPr>
          <p:nvPr/>
        </p:nvPicPr>
        <p:blipFill>
          <a:blip r:embed="rId2"/>
          <a:stretch>
            <a:fillRect/>
          </a:stretch>
        </p:blipFill>
        <p:spPr>
          <a:xfrm>
            <a:off x="5852700" y="349160"/>
            <a:ext cx="5476875" cy="4095750"/>
          </a:xfrm>
          <a:prstGeom prst="rect">
            <a:avLst/>
          </a:prstGeom>
        </p:spPr>
      </p:pic>
      <p:sp>
        <p:nvSpPr>
          <p:cNvPr id="5" name="Rectangle 4"/>
          <p:cNvSpPr/>
          <p:nvPr/>
        </p:nvSpPr>
        <p:spPr>
          <a:xfrm>
            <a:off x="6095998" y="4676448"/>
            <a:ext cx="4990277" cy="923330"/>
          </a:xfrm>
          <a:prstGeom prst="rect">
            <a:avLst/>
          </a:prstGeom>
          <a:ln>
            <a:solidFill>
              <a:schemeClr val="tx1"/>
            </a:solidFill>
          </a:ln>
        </p:spPr>
        <p:txBody>
          <a:bodyPr wrap="none">
            <a:spAutoFit/>
          </a:bodyPr>
          <a:lstStyle/>
          <a:p>
            <a:r>
              <a:rPr lang="en-GB" dirty="0" smtClean="0">
                <a:hlinkClick r:id="rId3"/>
              </a:rPr>
              <a:t>Just for fun, you can watch Bob Ross at work. </a:t>
            </a:r>
          </a:p>
          <a:p>
            <a:endParaRPr lang="en-GB" dirty="0">
              <a:hlinkClick r:id="rId3"/>
            </a:endParaRPr>
          </a:p>
          <a:p>
            <a:r>
              <a:rPr lang="en-GB" dirty="0" smtClean="0">
                <a:hlinkClick r:id="rId3"/>
              </a:rPr>
              <a:t>https</a:t>
            </a:r>
            <a:r>
              <a:rPr lang="en-GB" dirty="0">
                <a:hlinkClick r:id="rId3"/>
              </a:rPr>
              <a:t>://www.youtube.com/watch?v=mT0RNrTDHkI</a:t>
            </a:r>
            <a:endParaRPr lang="en-GB" dirty="0"/>
          </a:p>
        </p:txBody>
      </p:sp>
    </p:spTree>
    <p:extLst>
      <p:ext uri="{BB962C8B-B14F-4D97-AF65-F5344CB8AC3E}">
        <p14:creationId xmlns:p14="http://schemas.microsoft.com/office/powerpoint/2010/main" val="1008776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8823" y="235131"/>
            <a:ext cx="6426925" cy="6463308"/>
          </a:xfrm>
          <a:prstGeom prst="rect">
            <a:avLst/>
          </a:prstGeom>
          <a:noFill/>
          <a:ln>
            <a:solidFill>
              <a:schemeClr val="tx1"/>
            </a:solidFill>
          </a:ln>
        </p:spPr>
        <p:txBody>
          <a:bodyPr wrap="square" rtlCol="0">
            <a:spAutoFit/>
          </a:bodyPr>
          <a:lstStyle/>
          <a:p>
            <a:r>
              <a:rPr lang="en-GB" dirty="0" smtClean="0"/>
              <a:t>Virtual Gallery Tours </a:t>
            </a:r>
          </a:p>
          <a:p>
            <a:endParaRPr lang="en-GB" dirty="0"/>
          </a:p>
          <a:p>
            <a:endParaRPr lang="en-GB" dirty="0" smtClean="0"/>
          </a:p>
          <a:p>
            <a:r>
              <a:rPr lang="en-GB" dirty="0"/>
              <a:t> </a:t>
            </a:r>
            <a:r>
              <a:rPr lang="en-GB" dirty="0" smtClean="0">
                <a:hlinkClick r:id="rId2"/>
              </a:rPr>
              <a:t>mustseemuseums.org.uk</a:t>
            </a:r>
            <a:r>
              <a:rPr lang="en-GB" dirty="0" smtClean="0"/>
              <a:t> </a:t>
            </a:r>
          </a:p>
          <a:p>
            <a:r>
              <a:rPr lang="en-GB" dirty="0" smtClean="0"/>
              <a:t>Hatton Gallery </a:t>
            </a:r>
          </a:p>
          <a:p>
            <a:endParaRPr lang="en-GB" dirty="0"/>
          </a:p>
          <a:p>
            <a:endParaRPr lang="en-GB" dirty="0"/>
          </a:p>
          <a:p>
            <a:r>
              <a:rPr lang="en-GB" dirty="0">
                <a:hlinkClick r:id="rId3"/>
              </a:rPr>
              <a:t>https://</a:t>
            </a:r>
            <a:r>
              <a:rPr lang="en-GB" dirty="0" smtClean="0">
                <a:hlinkClick r:id="rId3"/>
              </a:rPr>
              <a:t>laingartgallery.org.uk/whats-on/explore-the-laing-art-gallery-from-home</a:t>
            </a:r>
            <a:endParaRPr lang="en-GB" dirty="0" smtClean="0"/>
          </a:p>
          <a:p>
            <a:r>
              <a:rPr lang="en-GB" dirty="0" smtClean="0"/>
              <a:t>Laing Gallery </a:t>
            </a:r>
          </a:p>
          <a:p>
            <a:endParaRPr lang="en-GB" dirty="0"/>
          </a:p>
          <a:p>
            <a:endParaRPr lang="en-GB" dirty="0" smtClean="0"/>
          </a:p>
          <a:p>
            <a:r>
              <a:rPr lang="en-GB" dirty="0">
                <a:hlinkClick r:id="rId4"/>
              </a:rPr>
              <a:t>https://baltic.art</a:t>
            </a:r>
            <a:r>
              <a:rPr lang="en-GB" dirty="0" smtClean="0">
                <a:hlinkClick r:id="rId4"/>
              </a:rPr>
              <a:t>/</a:t>
            </a:r>
            <a:endParaRPr lang="en-GB" dirty="0" smtClean="0"/>
          </a:p>
          <a:p>
            <a:r>
              <a:rPr lang="en-GB" dirty="0" smtClean="0"/>
              <a:t>Baltic Contemporary Art Virtual Tours </a:t>
            </a:r>
          </a:p>
          <a:p>
            <a:endParaRPr lang="en-GB" dirty="0"/>
          </a:p>
          <a:p>
            <a:endParaRPr lang="en-GB" dirty="0" smtClean="0"/>
          </a:p>
          <a:p>
            <a:r>
              <a:rPr lang="en-GB" dirty="0">
                <a:hlinkClick r:id="rId5"/>
              </a:rPr>
              <a:t>https://</a:t>
            </a:r>
            <a:r>
              <a:rPr lang="en-GB" dirty="0" smtClean="0">
                <a:hlinkClick r:id="rId5"/>
              </a:rPr>
              <a:t>www.nationalgallery.org.uk/visiting/virtual-tours</a:t>
            </a:r>
            <a:endParaRPr lang="en-GB" dirty="0" smtClean="0"/>
          </a:p>
          <a:p>
            <a:r>
              <a:rPr lang="en-GB" dirty="0" smtClean="0"/>
              <a:t>National Gallery </a:t>
            </a:r>
          </a:p>
          <a:p>
            <a:endParaRPr lang="en-GB" dirty="0"/>
          </a:p>
          <a:p>
            <a:r>
              <a:rPr lang="en-GB" dirty="0">
                <a:hlinkClick r:id="rId6"/>
              </a:rPr>
              <a:t>https://</a:t>
            </a:r>
            <a:r>
              <a:rPr lang="en-GB" dirty="0" smtClean="0">
                <a:hlinkClick r:id="rId6"/>
              </a:rPr>
              <a:t>www.theguardian.com/travel/2020/mar/23/10-of-the-worlds-best-virtual-museum-and-art-gallery-tours</a:t>
            </a:r>
            <a:endParaRPr lang="en-GB" dirty="0" smtClean="0"/>
          </a:p>
          <a:p>
            <a:endParaRPr lang="en-GB" dirty="0"/>
          </a:p>
          <a:p>
            <a:endParaRPr lang="en-GB" dirty="0"/>
          </a:p>
        </p:txBody>
      </p:sp>
    </p:spTree>
    <p:extLst>
      <p:ext uri="{BB962C8B-B14F-4D97-AF65-F5344CB8AC3E}">
        <p14:creationId xmlns:p14="http://schemas.microsoft.com/office/powerpoint/2010/main" val="1715489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3509" y="235131"/>
            <a:ext cx="5812972" cy="4801314"/>
          </a:xfrm>
          <a:prstGeom prst="rect">
            <a:avLst/>
          </a:prstGeom>
          <a:ln>
            <a:solidFill>
              <a:schemeClr val="tx1"/>
            </a:solidFill>
          </a:ln>
        </p:spPr>
        <p:txBody>
          <a:bodyPr wrap="square">
            <a:spAutoFit/>
          </a:bodyPr>
          <a:lstStyle/>
          <a:p>
            <a:r>
              <a:rPr lang="en-GB" dirty="0" smtClean="0">
                <a:solidFill>
                  <a:srgbClr val="484E46"/>
                </a:solidFill>
                <a:latin typeface="Georgia" panose="02040502050405020303" pitchFamily="18" charset="0"/>
              </a:rPr>
              <a:t>‘They </a:t>
            </a:r>
            <a:r>
              <a:rPr lang="en-GB" dirty="0">
                <a:solidFill>
                  <a:srgbClr val="484E46"/>
                </a:solidFill>
                <a:latin typeface="Georgia" panose="02040502050405020303" pitchFamily="18" charset="0"/>
              </a:rPr>
              <a:t>appear to accept their fate </a:t>
            </a:r>
            <a:r>
              <a:rPr lang="en-GB" b="1" dirty="0">
                <a:solidFill>
                  <a:srgbClr val="484E46"/>
                </a:solidFill>
                <a:latin typeface="Georgia" panose="02040502050405020303" pitchFamily="18" charset="0"/>
              </a:rPr>
              <a:t>passively</a:t>
            </a:r>
            <a:r>
              <a:rPr lang="en-GB" dirty="0">
                <a:solidFill>
                  <a:srgbClr val="484E46"/>
                </a:solidFill>
                <a:latin typeface="Georgia" panose="02040502050405020303" pitchFamily="18" charset="0"/>
              </a:rPr>
              <a:t>. The world they live in is </a:t>
            </a:r>
            <a:r>
              <a:rPr lang="en-GB" b="1" dirty="0">
                <a:solidFill>
                  <a:srgbClr val="484E46"/>
                </a:solidFill>
                <a:latin typeface="Georgia" panose="02040502050405020303" pitchFamily="18" charset="0"/>
              </a:rPr>
              <a:t>strangely static</a:t>
            </a:r>
            <a:r>
              <a:rPr lang="en-GB" dirty="0">
                <a:solidFill>
                  <a:srgbClr val="484E46"/>
                </a:solidFill>
                <a:latin typeface="Georgia" panose="02040502050405020303" pitchFamily="18" charset="0"/>
              </a:rPr>
              <a:t>, the streets largely </a:t>
            </a:r>
            <a:r>
              <a:rPr lang="en-GB" b="1" dirty="0">
                <a:solidFill>
                  <a:srgbClr val="484E46"/>
                </a:solidFill>
                <a:latin typeface="Georgia" panose="02040502050405020303" pitchFamily="18" charset="0"/>
              </a:rPr>
              <a:t>empty</a:t>
            </a:r>
            <a:r>
              <a:rPr lang="en-GB" dirty="0">
                <a:solidFill>
                  <a:srgbClr val="484E46"/>
                </a:solidFill>
                <a:latin typeface="Georgia" panose="02040502050405020303" pitchFamily="18" charset="0"/>
              </a:rPr>
              <a:t> of </a:t>
            </a:r>
            <a:r>
              <a:rPr lang="en-GB" dirty="0" err="1">
                <a:solidFill>
                  <a:srgbClr val="484E46"/>
                </a:solidFill>
                <a:latin typeface="Georgia" panose="02040502050405020303" pitchFamily="18" charset="0"/>
              </a:rPr>
              <a:t>passersby</a:t>
            </a:r>
            <a:r>
              <a:rPr lang="en-GB" dirty="0">
                <a:solidFill>
                  <a:srgbClr val="484E46"/>
                </a:solidFill>
                <a:latin typeface="Georgia" panose="02040502050405020303" pitchFamily="18" charset="0"/>
              </a:rPr>
              <a:t>, hardly a car or truck on the road. No tourist, no stranger has strayed into this silent world. All the windows are </a:t>
            </a:r>
            <a:r>
              <a:rPr lang="en-GB" b="1" dirty="0">
                <a:solidFill>
                  <a:srgbClr val="484E46"/>
                </a:solidFill>
                <a:latin typeface="Georgia" panose="02040502050405020303" pitchFamily="18" charset="0"/>
              </a:rPr>
              <a:t>closed</a:t>
            </a:r>
            <a:r>
              <a:rPr lang="en-GB" dirty="0">
                <a:solidFill>
                  <a:srgbClr val="484E46"/>
                </a:solidFill>
                <a:latin typeface="Georgia" panose="02040502050405020303" pitchFamily="18" charset="0"/>
              </a:rPr>
              <a:t>, and </a:t>
            </a:r>
            <a:r>
              <a:rPr lang="en-GB" b="1" dirty="0">
                <a:solidFill>
                  <a:srgbClr val="484E46"/>
                </a:solidFill>
                <a:latin typeface="Georgia" panose="02040502050405020303" pitchFamily="18" charset="0"/>
              </a:rPr>
              <a:t>no movement </a:t>
            </a:r>
            <a:r>
              <a:rPr lang="en-GB" dirty="0">
                <a:solidFill>
                  <a:srgbClr val="484E46"/>
                </a:solidFill>
                <a:latin typeface="Georgia" panose="02040502050405020303" pitchFamily="18" charset="0"/>
              </a:rPr>
              <a:t>is detectable behind them. It seems to be perpetually Sunday, the </a:t>
            </a:r>
            <a:r>
              <a:rPr lang="en-GB" b="1" dirty="0">
                <a:solidFill>
                  <a:srgbClr val="484E46"/>
                </a:solidFill>
                <a:latin typeface="Georgia" panose="02040502050405020303" pitchFamily="18" charset="0"/>
              </a:rPr>
              <a:t>city abandoned </a:t>
            </a:r>
            <a:r>
              <a:rPr lang="en-GB" dirty="0">
                <a:solidFill>
                  <a:srgbClr val="484E46"/>
                </a:solidFill>
                <a:latin typeface="Georgia" panose="02040502050405020303" pitchFamily="18" charset="0"/>
              </a:rPr>
              <a:t>(or asleep), and for the old man sitting in his shirtsleeves on the sidewalk in Sunday, 1926, this Sunday </a:t>
            </a:r>
            <a:r>
              <a:rPr lang="en-GB" b="1" dirty="0">
                <a:solidFill>
                  <a:srgbClr val="484E46"/>
                </a:solidFill>
                <a:latin typeface="Georgia" panose="02040502050405020303" pitchFamily="18" charset="0"/>
              </a:rPr>
              <a:t>emptiness</a:t>
            </a:r>
            <a:r>
              <a:rPr lang="en-GB" dirty="0">
                <a:solidFill>
                  <a:srgbClr val="484E46"/>
                </a:solidFill>
                <a:latin typeface="Georgia" panose="02040502050405020303" pitchFamily="18" charset="0"/>
              </a:rPr>
              <a:t> is apparently even harder to bear than the weekday vacuum, even more meaningless, more of a dead end. This is a world without a future. And perhaps the oddest thing of all - it includes no children. Hopper never portrayed a child. His is a world of adults condemned to extinction, and conscious of the fact</a:t>
            </a:r>
            <a:r>
              <a:rPr lang="en-GB" dirty="0" smtClean="0">
                <a:solidFill>
                  <a:srgbClr val="484E46"/>
                </a:solidFill>
                <a:latin typeface="Georgia" panose="02040502050405020303" pitchFamily="18" charset="0"/>
              </a:rPr>
              <a:t>.’</a:t>
            </a:r>
          </a:p>
          <a:p>
            <a:endParaRPr lang="en-GB" dirty="0" smtClean="0">
              <a:solidFill>
                <a:srgbClr val="484E46"/>
              </a:solidFill>
              <a:latin typeface="Georgia" panose="02040502050405020303" pitchFamily="18" charset="0"/>
            </a:endParaRPr>
          </a:p>
          <a:p>
            <a:r>
              <a:rPr lang="en-GB" dirty="0">
                <a:hlinkClick r:id="rId2" tooltip="Sunday, 1926 by Edward Hopper"/>
              </a:rPr>
              <a:t>Courtesy of </a:t>
            </a:r>
            <a:r>
              <a:rPr lang="en-GB" dirty="0" smtClean="0">
                <a:hlinkClick r:id="rId3" tooltip="Sunday, 1926 by Edward Hopper"/>
              </a:rPr>
              <a:t>www.EdwardHopper.net</a:t>
            </a:r>
            <a:endParaRPr lang="en-GB" dirty="0"/>
          </a:p>
        </p:txBody>
      </p:sp>
      <p:sp>
        <p:nvSpPr>
          <p:cNvPr id="6" name="Rectangle 5"/>
          <p:cNvSpPr/>
          <p:nvPr/>
        </p:nvSpPr>
        <p:spPr>
          <a:xfrm>
            <a:off x="385355" y="5402439"/>
            <a:ext cx="11482251" cy="923330"/>
          </a:xfrm>
          <a:prstGeom prst="rect">
            <a:avLst/>
          </a:prstGeom>
          <a:ln>
            <a:solidFill>
              <a:schemeClr val="tx1"/>
            </a:solidFill>
          </a:ln>
        </p:spPr>
        <p:txBody>
          <a:bodyPr wrap="square">
            <a:spAutoFit/>
          </a:bodyPr>
          <a:lstStyle/>
          <a:p>
            <a:r>
              <a:rPr lang="en-GB" dirty="0" smtClean="0">
                <a:solidFill>
                  <a:srgbClr val="484E46"/>
                </a:solidFill>
                <a:latin typeface="Georgia" panose="02040502050405020303" pitchFamily="18" charset="0"/>
              </a:rPr>
              <a:t>You will notice in a number of Hoppers paintings the subject is sat waiting. There is empty space around his subject, creating solitude.  Apparently, Hopper suffered from Chronic boredom which often stifled his urge to paint. </a:t>
            </a:r>
            <a:r>
              <a:rPr lang="en-GB" b="1" dirty="0" smtClean="0">
                <a:solidFill>
                  <a:srgbClr val="484E46"/>
                </a:solidFill>
                <a:latin typeface="Georgia" panose="02040502050405020303" pitchFamily="18" charset="0"/>
              </a:rPr>
              <a:t>Does this all sound familiar to some of you at the moment? </a:t>
            </a:r>
          </a:p>
        </p:txBody>
      </p:sp>
      <p:pic>
        <p:nvPicPr>
          <p:cNvPr id="8" name="Picture 7"/>
          <p:cNvPicPr>
            <a:picLocks noChangeAspect="1"/>
          </p:cNvPicPr>
          <p:nvPr/>
        </p:nvPicPr>
        <p:blipFill>
          <a:blip r:embed="rId4"/>
          <a:stretch>
            <a:fillRect/>
          </a:stretch>
        </p:blipFill>
        <p:spPr>
          <a:xfrm>
            <a:off x="6552452" y="235131"/>
            <a:ext cx="5282497" cy="4603766"/>
          </a:xfrm>
          <a:prstGeom prst="rect">
            <a:avLst/>
          </a:prstGeom>
        </p:spPr>
      </p:pic>
      <p:sp>
        <p:nvSpPr>
          <p:cNvPr id="9" name="TextBox 8"/>
          <p:cNvSpPr txBox="1"/>
          <p:nvPr/>
        </p:nvSpPr>
        <p:spPr>
          <a:xfrm>
            <a:off x="6831875" y="4936002"/>
            <a:ext cx="5003074" cy="369332"/>
          </a:xfrm>
          <a:prstGeom prst="rect">
            <a:avLst/>
          </a:prstGeom>
          <a:noFill/>
        </p:spPr>
        <p:txBody>
          <a:bodyPr wrap="square" rtlCol="0">
            <a:spAutoFit/>
          </a:bodyPr>
          <a:lstStyle/>
          <a:p>
            <a:r>
              <a:rPr lang="en-GB" dirty="0" smtClean="0"/>
              <a:t>Sunday, 1926 </a:t>
            </a:r>
            <a:endParaRPr lang="en-GB" dirty="0"/>
          </a:p>
        </p:txBody>
      </p:sp>
    </p:spTree>
    <p:extLst>
      <p:ext uri="{BB962C8B-B14F-4D97-AF65-F5344CB8AC3E}">
        <p14:creationId xmlns:p14="http://schemas.microsoft.com/office/powerpoint/2010/main" val="489969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715570" y="347947"/>
            <a:ext cx="3149033" cy="2363035"/>
          </a:xfrm>
          <a:prstGeom prst="rect">
            <a:avLst/>
          </a:prstGeom>
        </p:spPr>
      </p:pic>
      <p:sp>
        <p:nvSpPr>
          <p:cNvPr id="2" name="Title 1"/>
          <p:cNvSpPr>
            <a:spLocks noGrp="1"/>
          </p:cNvSpPr>
          <p:nvPr>
            <p:ph type="title"/>
          </p:nvPr>
        </p:nvSpPr>
        <p:spPr>
          <a:xfrm>
            <a:off x="243114" y="147412"/>
            <a:ext cx="6457724" cy="592818"/>
          </a:xfrm>
          <a:solidFill>
            <a:schemeClr val="accent1">
              <a:lumMod val="40000"/>
              <a:lumOff val="60000"/>
            </a:schemeClr>
          </a:solidFill>
        </p:spPr>
        <p:txBody>
          <a:bodyPr>
            <a:normAutofit fontScale="90000"/>
          </a:bodyPr>
          <a:lstStyle/>
          <a:p>
            <a:r>
              <a:rPr lang="en-GB" dirty="0" smtClean="0"/>
              <a:t>Week 4  FINE ART Outline </a:t>
            </a:r>
            <a:endParaRPr lang="en-GB" dirty="0"/>
          </a:p>
        </p:txBody>
      </p:sp>
      <p:graphicFrame>
        <p:nvGraphicFramePr>
          <p:cNvPr id="8" name="Content Placeholder 7"/>
          <p:cNvGraphicFramePr>
            <a:graphicFrameLocks noGrp="1"/>
          </p:cNvGraphicFramePr>
          <p:nvPr>
            <p:ph idx="1"/>
            <p:extLst/>
          </p:nvPr>
        </p:nvGraphicFramePr>
        <p:xfrm>
          <a:off x="393931" y="953588"/>
          <a:ext cx="4792662" cy="4820193"/>
        </p:xfrm>
        <a:graphic>
          <a:graphicData uri="http://schemas.openxmlformats.org/drawingml/2006/table">
            <a:tbl>
              <a:tblPr firstRow="1" firstCol="1" bandRow="1">
                <a:tableStyleId>{5C22544A-7EE6-4342-B048-85BDC9FD1C3A}</a:tableStyleId>
              </a:tblPr>
              <a:tblGrid>
                <a:gridCol w="4792662">
                  <a:extLst>
                    <a:ext uri="{9D8B030D-6E8A-4147-A177-3AD203B41FA5}">
                      <a16:colId xmlns:a16="http://schemas.microsoft.com/office/drawing/2014/main" val="3084309713"/>
                    </a:ext>
                  </a:extLst>
                </a:gridCol>
              </a:tblGrid>
              <a:tr h="4820193">
                <a:tc>
                  <a:txBody>
                    <a:bodyPr/>
                    <a:lstStyle/>
                    <a:p>
                      <a:pPr marL="342900" lvl="0" indent="-342900" algn="just">
                        <a:spcAft>
                          <a:spcPts val="0"/>
                        </a:spcAft>
                        <a:buFont typeface="Symbol" panose="05050102010706020507" pitchFamily="18" charset="2"/>
                        <a:buChar char=""/>
                      </a:pPr>
                      <a:r>
                        <a:rPr lang="en-GB" sz="1800" baseline="0" dirty="0" smtClean="0">
                          <a:effectLst/>
                        </a:rPr>
                        <a:t>This week you will create your final piece to go with the theme ISOLATION. </a:t>
                      </a:r>
                    </a:p>
                    <a:p>
                      <a:pPr marL="342900" lvl="0" indent="-342900" algn="just">
                        <a:spcAft>
                          <a:spcPts val="0"/>
                        </a:spcAft>
                        <a:buFont typeface="Symbol" panose="05050102010706020507" pitchFamily="18" charset="2"/>
                        <a:buChar char=""/>
                      </a:pPr>
                      <a:endParaRPr lang="en-GB" sz="1800" baseline="0" dirty="0" smtClean="0">
                        <a:effectLst/>
                      </a:endParaRPr>
                    </a:p>
                    <a:p>
                      <a:pPr marL="342900" lvl="0" indent="-342900" algn="just">
                        <a:spcAft>
                          <a:spcPts val="0"/>
                        </a:spcAft>
                        <a:buFont typeface="Symbol" panose="05050102010706020507" pitchFamily="18" charset="2"/>
                        <a:buChar char=""/>
                      </a:pPr>
                      <a:r>
                        <a:rPr lang="en-GB" sz="1800" baseline="0" dirty="0" smtClean="0">
                          <a:effectLst/>
                        </a:rPr>
                        <a:t>You will drawn upon your earlier work to help you create a refine piece of work. </a:t>
                      </a:r>
                    </a:p>
                    <a:p>
                      <a:pPr marL="342900" lvl="0" indent="-342900" algn="just">
                        <a:spcAft>
                          <a:spcPts val="0"/>
                        </a:spcAft>
                        <a:buFont typeface="Symbol" panose="05050102010706020507" pitchFamily="18" charset="2"/>
                        <a:buChar char=""/>
                      </a:pPr>
                      <a:endParaRPr lang="en-GB" sz="1800" baseline="0" dirty="0" smtClean="0">
                        <a:effectLst/>
                      </a:endParaRPr>
                    </a:p>
                    <a:p>
                      <a:pPr marL="342900" lvl="0" indent="-342900" algn="just">
                        <a:spcAft>
                          <a:spcPts val="0"/>
                        </a:spcAft>
                        <a:buFont typeface="Symbol" panose="05050102010706020507" pitchFamily="18" charset="2"/>
                        <a:buChar char=""/>
                      </a:pPr>
                      <a:r>
                        <a:rPr lang="en-GB" sz="1800" baseline="0" dirty="0" smtClean="0">
                          <a:effectLst/>
                        </a:rPr>
                        <a:t>You should use artist research to inform your final piece. </a:t>
                      </a:r>
                    </a:p>
                    <a:p>
                      <a:pPr marL="342900" lvl="0" indent="-342900" algn="just">
                        <a:spcAft>
                          <a:spcPts val="0"/>
                        </a:spcAft>
                        <a:buFont typeface="Symbol" panose="05050102010706020507" pitchFamily="18" charset="2"/>
                        <a:buChar char=""/>
                      </a:pPr>
                      <a:endParaRPr lang="en-GB" sz="1800" baseline="0" dirty="0" smtClean="0">
                        <a:effectLst/>
                      </a:endParaRPr>
                    </a:p>
                    <a:p>
                      <a:pPr marL="342900" lvl="0" indent="-342900" algn="just">
                        <a:spcAft>
                          <a:spcPts val="0"/>
                        </a:spcAft>
                        <a:buFont typeface="Symbol" panose="05050102010706020507" pitchFamily="18" charset="2"/>
                        <a:buChar char=""/>
                      </a:pPr>
                      <a:r>
                        <a:rPr lang="en-GB" sz="1800" baseline="0" dirty="0" smtClean="0">
                          <a:effectLst/>
                        </a:rPr>
                        <a:t>You will be ambitious with your final piece and consider how you would like to display it.</a:t>
                      </a:r>
                    </a:p>
                    <a:p>
                      <a:pPr marL="342900" lvl="0" indent="-342900" algn="just">
                        <a:spcAft>
                          <a:spcPts val="0"/>
                        </a:spcAft>
                        <a:buFont typeface="Symbol" panose="05050102010706020507" pitchFamily="18" charset="2"/>
                        <a:buChar char=""/>
                      </a:pPr>
                      <a:endParaRPr lang="en-GB" sz="1800" baseline="0" dirty="0" smtClean="0">
                        <a:effectLst/>
                      </a:endParaRPr>
                    </a:p>
                    <a:p>
                      <a:pPr marL="342900" lvl="0" indent="-342900" algn="just">
                        <a:spcAft>
                          <a:spcPts val="0"/>
                        </a:spcAft>
                        <a:buFont typeface="Symbol" panose="05050102010706020507" pitchFamily="18" charset="2"/>
                        <a:buChar char=""/>
                      </a:pPr>
                      <a:r>
                        <a:rPr lang="en-GB" sz="1800" baseline="0" dirty="0" smtClean="0">
                          <a:effectLst/>
                        </a:rPr>
                        <a:t>Keep in mind the mood you want to portray in your work? What feelings do you want the viewer to feel? </a:t>
                      </a:r>
                    </a:p>
                    <a:p>
                      <a:pPr marL="342900" lvl="0" indent="-342900" algn="just">
                        <a:spcAft>
                          <a:spcPts val="0"/>
                        </a:spcAft>
                        <a:buFont typeface="Symbol" panose="05050102010706020507" pitchFamily="18" charset="2"/>
                        <a:buChar char=""/>
                      </a:pPr>
                      <a:endParaRPr lang="en-GB" sz="1800" baseline="0" dirty="0" smtClean="0">
                        <a:effectLst/>
                      </a:endParaRPr>
                    </a:p>
                  </a:txBody>
                  <a:tcPr marL="46834" marR="46834" marT="0" marB="0">
                    <a:solidFill>
                      <a:schemeClr val="tx1"/>
                    </a:solidFill>
                  </a:tcPr>
                </a:tc>
                <a:extLst>
                  <a:ext uri="{0D108BD9-81ED-4DB2-BD59-A6C34878D82A}">
                    <a16:rowId xmlns:a16="http://schemas.microsoft.com/office/drawing/2014/main" val="4010960450"/>
                  </a:ext>
                </a:extLst>
              </a:tr>
            </a:tbl>
          </a:graphicData>
        </a:graphic>
      </p:graphicFrame>
      <p:pic>
        <p:nvPicPr>
          <p:cNvPr id="5" name="Picture 4"/>
          <p:cNvPicPr>
            <a:picLocks noChangeAspect="1"/>
          </p:cNvPicPr>
          <p:nvPr/>
        </p:nvPicPr>
        <p:blipFill>
          <a:blip r:embed="rId3"/>
          <a:stretch>
            <a:fillRect/>
          </a:stretch>
        </p:blipFill>
        <p:spPr>
          <a:xfrm>
            <a:off x="5408957" y="3134691"/>
            <a:ext cx="3786294" cy="2780447"/>
          </a:xfrm>
          <a:prstGeom prst="rect">
            <a:avLst/>
          </a:prstGeom>
        </p:spPr>
      </p:pic>
      <p:pic>
        <p:nvPicPr>
          <p:cNvPr id="9" name="Picture 8"/>
          <p:cNvPicPr>
            <a:picLocks noChangeAspect="1"/>
          </p:cNvPicPr>
          <p:nvPr/>
        </p:nvPicPr>
        <p:blipFill>
          <a:blip r:embed="rId4"/>
          <a:stretch>
            <a:fillRect/>
          </a:stretch>
        </p:blipFill>
        <p:spPr>
          <a:xfrm>
            <a:off x="9393579" y="0"/>
            <a:ext cx="2600325" cy="3429000"/>
          </a:xfrm>
          <a:prstGeom prst="rect">
            <a:avLst/>
          </a:prstGeom>
        </p:spPr>
      </p:pic>
      <p:pic>
        <p:nvPicPr>
          <p:cNvPr id="10" name="Picture 9"/>
          <p:cNvPicPr>
            <a:picLocks noChangeAspect="1"/>
          </p:cNvPicPr>
          <p:nvPr/>
        </p:nvPicPr>
        <p:blipFill>
          <a:blip r:embed="rId5"/>
          <a:stretch>
            <a:fillRect/>
          </a:stretch>
        </p:blipFill>
        <p:spPr>
          <a:xfrm>
            <a:off x="9667899" y="3575131"/>
            <a:ext cx="2075610" cy="3139177"/>
          </a:xfrm>
          <a:prstGeom prst="rect">
            <a:avLst/>
          </a:prstGeom>
        </p:spPr>
      </p:pic>
    </p:spTree>
    <p:extLst>
      <p:ext uri="{BB962C8B-B14F-4D97-AF65-F5344CB8AC3E}">
        <p14:creationId xmlns:p14="http://schemas.microsoft.com/office/powerpoint/2010/main" val="4179487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253925" y="4837949"/>
            <a:ext cx="2362466" cy="2020050"/>
          </a:xfrm>
          <a:ln>
            <a:solidFill>
              <a:schemeClr val="tx1"/>
            </a:solidFill>
          </a:ln>
        </p:spPr>
        <p:txBody>
          <a:bodyPr>
            <a:noAutofit/>
          </a:bodyPr>
          <a:lstStyle/>
          <a:p>
            <a:pPr marL="0" indent="0">
              <a:buNone/>
            </a:pPr>
            <a:r>
              <a:rPr lang="en-GB" sz="1800" dirty="0" smtClean="0">
                <a:solidFill>
                  <a:schemeClr val="bg1"/>
                </a:solidFill>
              </a:rPr>
              <a:t>Look back to your mind map to make sure you are following your best idea. </a:t>
            </a:r>
          </a:p>
          <a:p>
            <a:pPr marL="0" indent="0">
              <a:buNone/>
            </a:pPr>
            <a:endParaRPr lang="en-GB" sz="1800" dirty="0">
              <a:solidFill>
                <a:schemeClr val="bg1"/>
              </a:solidFill>
            </a:endParaRPr>
          </a:p>
          <a:p>
            <a:pPr marL="0" indent="0">
              <a:buNone/>
            </a:pPr>
            <a:r>
              <a:rPr lang="en-GB" sz="1800" dirty="0" smtClean="0">
                <a:solidFill>
                  <a:schemeClr val="bg1"/>
                </a:solidFill>
              </a:rPr>
              <a:t>ISOLATION </a:t>
            </a:r>
            <a:endParaRPr lang="en-GB" sz="1800" dirty="0">
              <a:solidFill>
                <a:schemeClr val="bg1"/>
              </a:solidFill>
            </a:endParaRPr>
          </a:p>
        </p:txBody>
      </p:sp>
      <p:pic>
        <p:nvPicPr>
          <p:cNvPr id="4" name="Picture 3"/>
          <p:cNvPicPr>
            <a:picLocks noChangeAspect="1"/>
          </p:cNvPicPr>
          <p:nvPr/>
        </p:nvPicPr>
        <p:blipFill>
          <a:blip r:embed="rId2"/>
          <a:stretch>
            <a:fillRect/>
          </a:stretch>
        </p:blipFill>
        <p:spPr>
          <a:xfrm>
            <a:off x="8403884" y="82944"/>
            <a:ext cx="3688400" cy="1889924"/>
          </a:xfrm>
          <a:prstGeom prst="rect">
            <a:avLst/>
          </a:prstGeom>
        </p:spPr>
      </p:pic>
      <p:pic>
        <p:nvPicPr>
          <p:cNvPr id="5" name="Picture 4"/>
          <p:cNvPicPr>
            <a:picLocks noChangeAspect="1"/>
          </p:cNvPicPr>
          <p:nvPr/>
        </p:nvPicPr>
        <p:blipFill>
          <a:blip r:embed="rId3"/>
          <a:stretch>
            <a:fillRect/>
          </a:stretch>
        </p:blipFill>
        <p:spPr>
          <a:xfrm>
            <a:off x="5727903" y="4858891"/>
            <a:ext cx="3105695" cy="2018702"/>
          </a:xfrm>
          <a:prstGeom prst="rect">
            <a:avLst/>
          </a:prstGeom>
        </p:spPr>
      </p:pic>
      <p:pic>
        <p:nvPicPr>
          <p:cNvPr id="6" name="Picture 5"/>
          <p:cNvPicPr>
            <a:picLocks noChangeAspect="1"/>
          </p:cNvPicPr>
          <p:nvPr/>
        </p:nvPicPr>
        <p:blipFill>
          <a:blip r:embed="rId4"/>
          <a:stretch>
            <a:fillRect/>
          </a:stretch>
        </p:blipFill>
        <p:spPr>
          <a:xfrm>
            <a:off x="99716" y="152523"/>
            <a:ext cx="3598273" cy="2024029"/>
          </a:xfrm>
          <a:prstGeom prst="rect">
            <a:avLst/>
          </a:prstGeom>
        </p:spPr>
      </p:pic>
      <p:pic>
        <p:nvPicPr>
          <p:cNvPr id="7" name="Picture 6"/>
          <p:cNvPicPr>
            <a:picLocks noChangeAspect="1"/>
          </p:cNvPicPr>
          <p:nvPr/>
        </p:nvPicPr>
        <p:blipFill>
          <a:blip r:embed="rId5"/>
          <a:stretch>
            <a:fillRect/>
          </a:stretch>
        </p:blipFill>
        <p:spPr>
          <a:xfrm>
            <a:off x="9044284" y="4848768"/>
            <a:ext cx="3048000" cy="2028825"/>
          </a:xfrm>
          <a:prstGeom prst="rect">
            <a:avLst/>
          </a:prstGeom>
        </p:spPr>
      </p:pic>
      <p:pic>
        <p:nvPicPr>
          <p:cNvPr id="8" name="Picture 7"/>
          <p:cNvPicPr>
            <a:picLocks noChangeAspect="1"/>
          </p:cNvPicPr>
          <p:nvPr/>
        </p:nvPicPr>
        <p:blipFill>
          <a:blip r:embed="rId6"/>
          <a:stretch>
            <a:fillRect/>
          </a:stretch>
        </p:blipFill>
        <p:spPr>
          <a:xfrm>
            <a:off x="8300546" y="2107805"/>
            <a:ext cx="3895075" cy="2567991"/>
          </a:xfrm>
          <a:prstGeom prst="rect">
            <a:avLst/>
          </a:prstGeom>
        </p:spPr>
      </p:pic>
      <p:pic>
        <p:nvPicPr>
          <p:cNvPr id="9" name="Picture 8"/>
          <p:cNvPicPr>
            <a:picLocks noChangeAspect="1"/>
          </p:cNvPicPr>
          <p:nvPr/>
        </p:nvPicPr>
        <p:blipFill>
          <a:blip r:embed="rId7"/>
          <a:stretch>
            <a:fillRect/>
          </a:stretch>
        </p:blipFill>
        <p:spPr>
          <a:xfrm>
            <a:off x="124969" y="1972868"/>
            <a:ext cx="2597331" cy="2582901"/>
          </a:xfrm>
          <a:prstGeom prst="rect">
            <a:avLst/>
          </a:prstGeom>
        </p:spPr>
      </p:pic>
      <p:pic>
        <p:nvPicPr>
          <p:cNvPr id="10" name="Picture 9"/>
          <p:cNvPicPr>
            <a:picLocks noChangeAspect="1"/>
          </p:cNvPicPr>
          <p:nvPr/>
        </p:nvPicPr>
        <p:blipFill>
          <a:blip r:embed="rId8"/>
          <a:stretch>
            <a:fillRect/>
          </a:stretch>
        </p:blipFill>
        <p:spPr>
          <a:xfrm>
            <a:off x="3974661" y="40679"/>
            <a:ext cx="4242677" cy="2732991"/>
          </a:xfrm>
          <a:prstGeom prst="rect">
            <a:avLst/>
          </a:prstGeom>
        </p:spPr>
      </p:pic>
      <p:pic>
        <p:nvPicPr>
          <p:cNvPr id="11" name="Picture 10"/>
          <p:cNvPicPr>
            <a:picLocks noChangeAspect="1"/>
          </p:cNvPicPr>
          <p:nvPr/>
        </p:nvPicPr>
        <p:blipFill>
          <a:blip r:embed="rId9"/>
          <a:stretch>
            <a:fillRect/>
          </a:stretch>
        </p:blipFill>
        <p:spPr>
          <a:xfrm>
            <a:off x="2827076" y="2811676"/>
            <a:ext cx="3487871" cy="4046323"/>
          </a:xfrm>
          <a:prstGeom prst="rect">
            <a:avLst/>
          </a:prstGeom>
        </p:spPr>
      </p:pic>
    </p:spTree>
    <p:extLst>
      <p:ext uri="{BB962C8B-B14F-4D97-AF65-F5344CB8AC3E}">
        <p14:creationId xmlns:p14="http://schemas.microsoft.com/office/powerpoint/2010/main" val="2852447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309" y="182246"/>
            <a:ext cx="4778829" cy="627652"/>
          </a:xfrm>
          <a:solidFill>
            <a:schemeClr val="tx2">
              <a:lumMod val="40000"/>
              <a:lumOff val="60000"/>
            </a:schemeClr>
          </a:solidFill>
        </p:spPr>
        <p:txBody>
          <a:bodyPr>
            <a:normAutofit fontScale="90000"/>
          </a:bodyPr>
          <a:lstStyle/>
          <a:p>
            <a:r>
              <a:rPr lang="en-GB" dirty="0" smtClean="0"/>
              <a:t>FINAL DECISIONS </a:t>
            </a:r>
            <a:endParaRPr lang="en-GB" dirty="0"/>
          </a:p>
        </p:txBody>
      </p:sp>
      <p:sp>
        <p:nvSpPr>
          <p:cNvPr id="3" name="Content Placeholder 2"/>
          <p:cNvSpPr>
            <a:spLocks noGrp="1"/>
          </p:cNvSpPr>
          <p:nvPr>
            <p:ph idx="1"/>
          </p:nvPr>
        </p:nvSpPr>
        <p:spPr>
          <a:xfrm>
            <a:off x="446314" y="1280160"/>
            <a:ext cx="5497286" cy="4975180"/>
          </a:xfrm>
          <a:solidFill>
            <a:schemeClr val="tx2">
              <a:lumMod val="40000"/>
              <a:lumOff val="60000"/>
            </a:schemeClr>
          </a:solidFill>
        </p:spPr>
        <p:txBody>
          <a:bodyPr/>
          <a:lstStyle/>
          <a:p>
            <a:pPr marL="0" indent="0">
              <a:buNone/>
            </a:pPr>
            <a:r>
              <a:rPr lang="en-GB" dirty="0" smtClean="0"/>
              <a:t>Refer back to earlier research before you make final decision about your final piece.</a:t>
            </a:r>
          </a:p>
          <a:p>
            <a:pPr marL="0" indent="0">
              <a:buNone/>
            </a:pPr>
            <a:endParaRPr lang="en-GB" dirty="0"/>
          </a:p>
          <a:p>
            <a:r>
              <a:rPr lang="en-GB" dirty="0" smtClean="0"/>
              <a:t>Look at your set of photographs from Week 1 &amp; 3. </a:t>
            </a:r>
          </a:p>
          <a:p>
            <a:r>
              <a:rPr lang="en-GB" dirty="0" smtClean="0"/>
              <a:t>Use your sketches and artist research to work out how you will start your final piece. </a:t>
            </a:r>
            <a:endParaRPr lang="en-GB" dirty="0"/>
          </a:p>
        </p:txBody>
      </p:sp>
      <p:sp>
        <p:nvSpPr>
          <p:cNvPr id="4" name="TextBox 3"/>
          <p:cNvSpPr txBox="1"/>
          <p:nvPr/>
        </p:nvSpPr>
        <p:spPr>
          <a:xfrm>
            <a:off x="9470572" y="339635"/>
            <a:ext cx="2394857" cy="2585323"/>
          </a:xfrm>
          <a:prstGeom prst="rect">
            <a:avLst/>
          </a:prstGeom>
          <a:noFill/>
          <a:ln>
            <a:solidFill>
              <a:schemeClr val="tx1"/>
            </a:solidFill>
          </a:ln>
        </p:spPr>
        <p:txBody>
          <a:bodyPr wrap="square" rtlCol="0">
            <a:spAutoFit/>
          </a:bodyPr>
          <a:lstStyle/>
          <a:p>
            <a:r>
              <a:rPr lang="en-GB" dirty="0" smtClean="0"/>
              <a:t>What surface do you have available? </a:t>
            </a:r>
          </a:p>
          <a:p>
            <a:endParaRPr lang="en-GB" dirty="0"/>
          </a:p>
          <a:p>
            <a:r>
              <a:rPr lang="en-GB" dirty="0" smtClean="0"/>
              <a:t>What materials will you work with? </a:t>
            </a:r>
          </a:p>
          <a:p>
            <a:endParaRPr lang="en-GB" dirty="0"/>
          </a:p>
          <a:p>
            <a:r>
              <a:rPr lang="en-GB" dirty="0" smtClean="0"/>
              <a:t>Do you have the images/objects you’d like to use to hand? </a:t>
            </a:r>
            <a:endParaRPr lang="en-GB" dirty="0"/>
          </a:p>
        </p:txBody>
      </p:sp>
      <p:pic>
        <p:nvPicPr>
          <p:cNvPr id="6" name="Picture 5"/>
          <p:cNvPicPr>
            <a:picLocks noChangeAspect="1"/>
          </p:cNvPicPr>
          <p:nvPr/>
        </p:nvPicPr>
        <p:blipFill>
          <a:blip r:embed="rId2"/>
          <a:stretch>
            <a:fillRect/>
          </a:stretch>
        </p:blipFill>
        <p:spPr>
          <a:xfrm>
            <a:off x="6182102" y="107004"/>
            <a:ext cx="2988024" cy="2973996"/>
          </a:xfrm>
          <a:prstGeom prst="rect">
            <a:avLst/>
          </a:prstGeom>
        </p:spPr>
      </p:pic>
      <p:pic>
        <p:nvPicPr>
          <p:cNvPr id="7" name="Picture 6"/>
          <p:cNvPicPr>
            <a:picLocks noChangeAspect="1"/>
          </p:cNvPicPr>
          <p:nvPr/>
        </p:nvPicPr>
        <p:blipFill>
          <a:blip r:embed="rId3"/>
          <a:stretch>
            <a:fillRect/>
          </a:stretch>
        </p:blipFill>
        <p:spPr>
          <a:xfrm>
            <a:off x="9470572" y="3081000"/>
            <a:ext cx="2456801" cy="3716047"/>
          </a:xfrm>
          <a:prstGeom prst="rect">
            <a:avLst/>
          </a:prstGeom>
        </p:spPr>
      </p:pic>
      <p:pic>
        <p:nvPicPr>
          <p:cNvPr id="5" name="Picture 4"/>
          <p:cNvPicPr>
            <a:picLocks noChangeAspect="1"/>
          </p:cNvPicPr>
          <p:nvPr/>
        </p:nvPicPr>
        <p:blipFill>
          <a:blip r:embed="rId4"/>
          <a:stretch>
            <a:fillRect/>
          </a:stretch>
        </p:blipFill>
        <p:spPr>
          <a:xfrm>
            <a:off x="6069560" y="3603911"/>
            <a:ext cx="3272816" cy="2177910"/>
          </a:xfrm>
          <a:prstGeom prst="rect">
            <a:avLst/>
          </a:prstGeom>
        </p:spPr>
      </p:pic>
    </p:spTree>
    <p:extLst>
      <p:ext uri="{BB962C8B-B14F-4D97-AF65-F5344CB8AC3E}">
        <p14:creationId xmlns:p14="http://schemas.microsoft.com/office/powerpoint/2010/main" val="3033741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057" y="156119"/>
            <a:ext cx="4713514" cy="575401"/>
          </a:xfrm>
          <a:solidFill>
            <a:schemeClr val="tx2">
              <a:lumMod val="40000"/>
              <a:lumOff val="60000"/>
            </a:schemeClr>
          </a:solidFill>
        </p:spPr>
        <p:txBody>
          <a:bodyPr>
            <a:normAutofit fontScale="90000"/>
          </a:bodyPr>
          <a:lstStyle/>
          <a:p>
            <a:r>
              <a:rPr lang="en-GB" dirty="0" smtClean="0"/>
              <a:t>Creating </a:t>
            </a:r>
            <a:endParaRPr lang="en-GB" dirty="0"/>
          </a:p>
        </p:txBody>
      </p:sp>
      <p:sp>
        <p:nvSpPr>
          <p:cNvPr id="3" name="Content Placeholder 2"/>
          <p:cNvSpPr>
            <a:spLocks noGrp="1"/>
          </p:cNvSpPr>
          <p:nvPr>
            <p:ph idx="1"/>
          </p:nvPr>
        </p:nvSpPr>
        <p:spPr>
          <a:xfrm>
            <a:off x="302623" y="1084217"/>
            <a:ext cx="6477000" cy="5092746"/>
          </a:xfrm>
          <a:ln>
            <a:solidFill>
              <a:schemeClr val="tx1"/>
            </a:solidFill>
          </a:ln>
        </p:spPr>
        <p:txBody>
          <a:bodyPr>
            <a:normAutofit lnSpcReduction="10000"/>
          </a:bodyPr>
          <a:lstStyle/>
          <a:p>
            <a:pPr marL="0" indent="0">
              <a:buNone/>
            </a:pPr>
            <a:r>
              <a:rPr lang="en-GB" dirty="0" smtClean="0"/>
              <a:t>This week your time should be spent making your final piece to conclude your ISOLATION project. (Approx.  5 hours) </a:t>
            </a:r>
          </a:p>
          <a:p>
            <a:pPr marL="0" indent="0">
              <a:buNone/>
            </a:pPr>
            <a:endParaRPr lang="en-GB" dirty="0"/>
          </a:p>
          <a:p>
            <a:pPr marL="0" indent="0">
              <a:buNone/>
            </a:pPr>
            <a:r>
              <a:rPr lang="en-GB" dirty="0" smtClean="0"/>
              <a:t>We understand you might not have access to your preferred materials to create your final piece, but try your best to create something you are proud of. </a:t>
            </a:r>
          </a:p>
          <a:p>
            <a:pPr marL="0" indent="0">
              <a:buNone/>
            </a:pPr>
            <a:endParaRPr lang="en-GB" dirty="0"/>
          </a:p>
          <a:p>
            <a:pPr marL="0" indent="0">
              <a:buNone/>
            </a:pPr>
            <a:r>
              <a:rPr lang="en-GB" dirty="0" smtClean="0"/>
              <a:t>This is the time to experiment, so you should take a risk and work differently to your normal style. </a:t>
            </a:r>
            <a:endParaRPr lang="en-GB" dirty="0"/>
          </a:p>
        </p:txBody>
      </p:sp>
      <p:sp>
        <p:nvSpPr>
          <p:cNvPr id="4" name="TextBox 3"/>
          <p:cNvSpPr txBox="1"/>
          <p:nvPr/>
        </p:nvSpPr>
        <p:spPr>
          <a:xfrm>
            <a:off x="7746275" y="156119"/>
            <a:ext cx="2978331" cy="2031325"/>
          </a:xfrm>
          <a:prstGeom prst="rect">
            <a:avLst/>
          </a:prstGeom>
          <a:solidFill>
            <a:srgbClr val="FFFF00"/>
          </a:solidFill>
        </p:spPr>
        <p:txBody>
          <a:bodyPr wrap="square" rtlCol="0">
            <a:spAutoFit/>
          </a:bodyPr>
          <a:lstStyle/>
          <a:p>
            <a:r>
              <a:rPr lang="en-GB" dirty="0" smtClean="0"/>
              <a:t>SURFACE TIP: </a:t>
            </a:r>
            <a:endParaRPr lang="en-GB" dirty="0"/>
          </a:p>
          <a:p>
            <a:r>
              <a:rPr lang="en-GB" dirty="0" smtClean="0"/>
              <a:t>Acrylic Paint could work well on cardboard, an old sheet (painted with white emulsion paint) or any type of paper. </a:t>
            </a:r>
          </a:p>
          <a:p>
            <a:endParaRPr lang="en-GB" dirty="0"/>
          </a:p>
          <a:p>
            <a:endParaRPr lang="en-GB" dirty="0"/>
          </a:p>
        </p:txBody>
      </p:sp>
      <p:pic>
        <p:nvPicPr>
          <p:cNvPr id="5" name="Picture 4"/>
          <p:cNvPicPr>
            <a:picLocks noChangeAspect="1"/>
          </p:cNvPicPr>
          <p:nvPr/>
        </p:nvPicPr>
        <p:blipFill>
          <a:blip r:embed="rId2"/>
          <a:stretch>
            <a:fillRect/>
          </a:stretch>
        </p:blipFill>
        <p:spPr>
          <a:xfrm>
            <a:off x="7297962" y="1691392"/>
            <a:ext cx="3874956" cy="5166608"/>
          </a:xfrm>
          <a:prstGeom prst="rect">
            <a:avLst/>
          </a:prstGeom>
        </p:spPr>
      </p:pic>
    </p:spTree>
    <p:extLst>
      <p:ext uri="{BB962C8B-B14F-4D97-AF65-F5344CB8AC3E}">
        <p14:creationId xmlns:p14="http://schemas.microsoft.com/office/powerpoint/2010/main" val="3466800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357" y="262947"/>
            <a:ext cx="7473105" cy="2800767"/>
          </a:xfrm>
          <a:prstGeom prst="rect">
            <a:avLst/>
          </a:prstGeom>
          <a:solidFill>
            <a:schemeClr val="tx2">
              <a:lumMod val="40000"/>
              <a:lumOff val="60000"/>
            </a:schemeClr>
          </a:solidFill>
          <a:ln>
            <a:solidFill>
              <a:schemeClr val="tx1"/>
            </a:solidFill>
          </a:ln>
        </p:spPr>
        <p:txBody>
          <a:bodyPr wrap="square" rtlCol="0">
            <a:spAutoFit/>
          </a:bodyPr>
          <a:lstStyle/>
          <a:p>
            <a:r>
              <a:rPr lang="en-GB" sz="3200" u="sng" dirty="0" smtClean="0"/>
              <a:t>TASK DISPLAY</a:t>
            </a:r>
          </a:p>
          <a:p>
            <a:endParaRPr lang="en-GB" dirty="0" smtClean="0"/>
          </a:p>
          <a:p>
            <a:r>
              <a:rPr lang="en-GB" dirty="0" smtClean="0"/>
              <a:t>The following slides will give you some examples of how artists display their final work. </a:t>
            </a:r>
          </a:p>
          <a:p>
            <a:endParaRPr lang="en-GB" dirty="0" smtClean="0"/>
          </a:p>
          <a:p>
            <a:r>
              <a:rPr lang="en-GB" dirty="0" smtClean="0"/>
              <a:t>Consider how you would like the audience to view your final piece. Would you like it to reach the wider public outside or to be housed in a gallery? </a:t>
            </a:r>
            <a:endParaRPr lang="en-GB" dirty="0"/>
          </a:p>
          <a:p>
            <a:endParaRPr lang="en-GB" dirty="0"/>
          </a:p>
          <a:p>
            <a:endParaRPr lang="en-GB" dirty="0"/>
          </a:p>
        </p:txBody>
      </p:sp>
      <p:pic>
        <p:nvPicPr>
          <p:cNvPr id="3" name="Picture 2"/>
          <p:cNvPicPr>
            <a:picLocks noChangeAspect="1"/>
          </p:cNvPicPr>
          <p:nvPr/>
        </p:nvPicPr>
        <p:blipFill>
          <a:blip r:embed="rId2"/>
          <a:stretch>
            <a:fillRect/>
          </a:stretch>
        </p:blipFill>
        <p:spPr>
          <a:xfrm>
            <a:off x="8229344" y="262947"/>
            <a:ext cx="3722163" cy="4431147"/>
          </a:xfrm>
          <a:prstGeom prst="rect">
            <a:avLst/>
          </a:prstGeom>
        </p:spPr>
      </p:pic>
      <p:pic>
        <p:nvPicPr>
          <p:cNvPr id="5" name="Picture 4"/>
          <p:cNvPicPr>
            <a:picLocks noChangeAspect="1"/>
          </p:cNvPicPr>
          <p:nvPr/>
        </p:nvPicPr>
        <p:blipFill>
          <a:blip r:embed="rId3"/>
          <a:stretch>
            <a:fillRect/>
          </a:stretch>
        </p:blipFill>
        <p:spPr>
          <a:xfrm>
            <a:off x="323357" y="3072417"/>
            <a:ext cx="4950381" cy="3243353"/>
          </a:xfrm>
          <a:prstGeom prst="rect">
            <a:avLst/>
          </a:prstGeom>
        </p:spPr>
      </p:pic>
      <p:pic>
        <p:nvPicPr>
          <p:cNvPr id="6" name="Picture 5"/>
          <p:cNvPicPr>
            <a:picLocks noChangeAspect="1"/>
          </p:cNvPicPr>
          <p:nvPr/>
        </p:nvPicPr>
        <p:blipFill>
          <a:blip r:embed="rId4"/>
          <a:stretch>
            <a:fillRect/>
          </a:stretch>
        </p:blipFill>
        <p:spPr>
          <a:xfrm>
            <a:off x="5424912" y="4896915"/>
            <a:ext cx="4743099" cy="2261812"/>
          </a:xfrm>
          <a:prstGeom prst="rect">
            <a:avLst/>
          </a:prstGeom>
        </p:spPr>
      </p:pic>
    </p:spTree>
    <p:extLst>
      <p:ext uri="{BB962C8B-B14F-4D97-AF65-F5344CB8AC3E}">
        <p14:creationId xmlns:p14="http://schemas.microsoft.com/office/powerpoint/2010/main" val="3589239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994" y="0"/>
            <a:ext cx="4530634" cy="666841"/>
          </a:xfrm>
          <a:solidFill>
            <a:schemeClr val="tx2">
              <a:lumMod val="40000"/>
              <a:lumOff val="60000"/>
            </a:schemeClr>
          </a:solidFill>
        </p:spPr>
        <p:txBody>
          <a:bodyPr>
            <a:normAutofit fontScale="90000"/>
          </a:bodyPr>
          <a:lstStyle/>
          <a:p>
            <a:r>
              <a:rPr lang="en-GB" dirty="0" smtClean="0"/>
              <a:t>Public Installations </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5024846" y="0"/>
            <a:ext cx="5670368" cy="3556415"/>
          </a:xfrm>
          <a:prstGeom prst="rect">
            <a:avLst/>
          </a:prstGeom>
        </p:spPr>
      </p:pic>
      <p:pic>
        <p:nvPicPr>
          <p:cNvPr id="5" name="Picture 4"/>
          <p:cNvPicPr>
            <a:picLocks noChangeAspect="1"/>
          </p:cNvPicPr>
          <p:nvPr/>
        </p:nvPicPr>
        <p:blipFill>
          <a:blip r:embed="rId3"/>
          <a:stretch>
            <a:fillRect/>
          </a:stretch>
        </p:blipFill>
        <p:spPr>
          <a:xfrm>
            <a:off x="228600" y="4001294"/>
            <a:ext cx="3958046" cy="2965393"/>
          </a:xfrm>
          <a:prstGeom prst="rect">
            <a:avLst/>
          </a:prstGeom>
        </p:spPr>
      </p:pic>
      <p:pic>
        <p:nvPicPr>
          <p:cNvPr id="6" name="Picture 5"/>
          <p:cNvPicPr>
            <a:picLocks noChangeAspect="1"/>
          </p:cNvPicPr>
          <p:nvPr/>
        </p:nvPicPr>
        <p:blipFill>
          <a:blip r:embed="rId4"/>
          <a:stretch>
            <a:fillRect/>
          </a:stretch>
        </p:blipFill>
        <p:spPr>
          <a:xfrm>
            <a:off x="0" y="856150"/>
            <a:ext cx="4415246" cy="3019459"/>
          </a:xfrm>
          <a:prstGeom prst="rect">
            <a:avLst/>
          </a:prstGeom>
        </p:spPr>
      </p:pic>
      <p:pic>
        <p:nvPicPr>
          <p:cNvPr id="7" name="Picture 6"/>
          <p:cNvPicPr>
            <a:picLocks noChangeAspect="1"/>
          </p:cNvPicPr>
          <p:nvPr/>
        </p:nvPicPr>
        <p:blipFill>
          <a:blip r:embed="rId5"/>
          <a:stretch>
            <a:fillRect/>
          </a:stretch>
        </p:blipFill>
        <p:spPr>
          <a:xfrm>
            <a:off x="4581797" y="3645836"/>
            <a:ext cx="4876800" cy="3162300"/>
          </a:xfrm>
          <a:prstGeom prst="rect">
            <a:avLst/>
          </a:prstGeom>
        </p:spPr>
      </p:pic>
    </p:spTree>
    <p:extLst>
      <p:ext uri="{BB962C8B-B14F-4D97-AF65-F5344CB8AC3E}">
        <p14:creationId xmlns:p14="http://schemas.microsoft.com/office/powerpoint/2010/main" val="199442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618" y="156121"/>
            <a:ext cx="3093720" cy="523148"/>
          </a:xfrm>
          <a:solidFill>
            <a:schemeClr val="tx2">
              <a:lumMod val="40000"/>
              <a:lumOff val="60000"/>
            </a:schemeClr>
          </a:solidFill>
        </p:spPr>
        <p:txBody>
          <a:bodyPr>
            <a:normAutofit fontScale="90000"/>
          </a:bodyPr>
          <a:lstStyle/>
          <a:p>
            <a:r>
              <a:rPr lang="en-GB" dirty="0" smtClean="0"/>
              <a:t>Street Art </a:t>
            </a:r>
            <a:endParaRPr lang="en-GB" dirty="0"/>
          </a:p>
        </p:txBody>
      </p:sp>
      <p:pic>
        <p:nvPicPr>
          <p:cNvPr id="4" name="Picture 3"/>
          <p:cNvPicPr>
            <a:picLocks noChangeAspect="1"/>
          </p:cNvPicPr>
          <p:nvPr/>
        </p:nvPicPr>
        <p:blipFill>
          <a:blip r:embed="rId2"/>
          <a:stretch>
            <a:fillRect/>
          </a:stretch>
        </p:blipFill>
        <p:spPr>
          <a:xfrm>
            <a:off x="6983730" y="156121"/>
            <a:ext cx="4970961" cy="4970961"/>
          </a:xfrm>
          <a:prstGeom prst="rect">
            <a:avLst/>
          </a:prstGeom>
        </p:spPr>
      </p:pic>
      <p:sp>
        <p:nvSpPr>
          <p:cNvPr id="5" name="Rectangle 4"/>
          <p:cNvSpPr/>
          <p:nvPr/>
        </p:nvSpPr>
        <p:spPr>
          <a:xfrm>
            <a:off x="7859019" y="5282690"/>
            <a:ext cx="2352247" cy="369332"/>
          </a:xfrm>
          <a:prstGeom prst="rect">
            <a:avLst/>
          </a:prstGeom>
        </p:spPr>
        <p:txBody>
          <a:bodyPr wrap="none">
            <a:spAutoFit/>
          </a:bodyPr>
          <a:lstStyle/>
          <a:p>
            <a:r>
              <a:rPr lang="en-GB" i="1" dirty="0">
                <a:solidFill>
                  <a:srgbClr val="121212"/>
                </a:solidFill>
                <a:latin typeface="Guardian Text Egyptian Web"/>
              </a:rPr>
              <a:t>Vic Brown, Tamworth</a:t>
            </a:r>
            <a:endParaRPr lang="en-GB" dirty="0"/>
          </a:p>
        </p:txBody>
      </p:sp>
      <p:pic>
        <p:nvPicPr>
          <p:cNvPr id="6" name="Picture 5"/>
          <p:cNvPicPr>
            <a:picLocks noChangeAspect="1"/>
          </p:cNvPicPr>
          <p:nvPr/>
        </p:nvPicPr>
        <p:blipFill>
          <a:blip r:embed="rId3"/>
          <a:stretch>
            <a:fillRect/>
          </a:stretch>
        </p:blipFill>
        <p:spPr>
          <a:xfrm>
            <a:off x="184645" y="1498792"/>
            <a:ext cx="3187338" cy="3464945"/>
          </a:xfrm>
          <a:prstGeom prst="rect">
            <a:avLst/>
          </a:prstGeom>
        </p:spPr>
      </p:pic>
      <p:pic>
        <p:nvPicPr>
          <p:cNvPr id="7" name="Picture 6"/>
          <p:cNvPicPr>
            <a:picLocks noChangeAspect="1"/>
          </p:cNvPicPr>
          <p:nvPr/>
        </p:nvPicPr>
        <p:blipFill>
          <a:blip r:embed="rId4"/>
          <a:stretch>
            <a:fillRect/>
          </a:stretch>
        </p:blipFill>
        <p:spPr>
          <a:xfrm>
            <a:off x="3187338" y="213724"/>
            <a:ext cx="3611747" cy="2469969"/>
          </a:xfrm>
          <a:prstGeom prst="rect">
            <a:avLst/>
          </a:prstGeom>
        </p:spPr>
      </p:pic>
      <p:pic>
        <p:nvPicPr>
          <p:cNvPr id="8" name="Picture 7"/>
          <p:cNvPicPr>
            <a:picLocks noChangeAspect="1"/>
          </p:cNvPicPr>
          <p:nvPr/>
        </p:nvPicPr>
        <p:blipFill>
          <a:blip r:embed="rId5"/>
          <a:stretch>
            <a:fillRect/>
          </a:stretch>
        </p:blipFill>
        <p:spPr>
          <a:xfrm>
            <a:off x="3484650" y="2792089"/>
            <a:ext cx="3840480" cy="3475015"/>
          </a:xfrm>
          <a:prstGeom prst="rect">
            <a:avLst/>
          </a:prstGeom>
        </p:spPr>
      </p:pic>
      <p:sp>
        <p:nvSpPr>
          <p:cNvPr id="9" name="Rectangle 8"/>
          <p:cNvSpPr/>
          <p:nvPr/>
        </p:nvSpPr>
        <p:spPr>
          <a:xfrm>
            <a:off x="93618" y="5127082"/>
            <a:ext cx="6096000" cy="1754326"/>
          </a:xfrm>
          <a:prstGeom prst="rect">
            <a:avLst/>
          </a:prstGeom>
        </p:spPr>
        <p:txBody>
          <a:bodyPr>
            <a:spAutoFit/>
          </a:bodyPr>
          <a:lstStyle/>
          <a:p>
            <a:r>
              <a:rPr lang="en-GB" dirty="0">
                <a:hlinkClick r:id="rId6"/>
              </a:rPr>
              <a:t>https://www.theguardian.com/artanddesign/2020/may/12/readers-favourite-coronavirus-street-art-laugh-uk-lockdown-houses-roads-shops?CMP=Share_AndroidApp_Copy_to_clipboard&amp;fbclid=IwAR1aOjTyZ3s4fTnkLAcRdMR7Wc6dgPK0Oo-7RfNsRzSwmOtJJCeIgaK0sM8</a:t>
            </a:r>
            <a:endParaRPr lang="en-GB" dirty="0"/>
          </a:p>
        </p:txBody>
      </p:sp>
    </p:spTree>
    <p:extLst>
      <p:ext uri="{BB962C8B-B14F-4D97-AF65-F5344CB8AC3E}">
        <p14:creationId xmlns:p14="http://schemas.microsoft.com/office/powerpoint/2010/main" val="19415509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804</Words>
  <Application>Microsoft Office PowerPoint</Application>
  <PresentationFormat>Widescreen</PresentationFormat>
  <Paragraphs>91</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Calibri Light</vt:lpstr>
      <vt:lpstr>Georgia</vt:lpstr>
      <vt:lpstr>Guardian Text Egyptian Web</vt:lpstr>
      <vt:lpstr>Symbol</vt:lpstr>
      <vt:lpstr>Wingdings</vt:lpstr>
      <vt:lpstr>Office Theme</vt:lpstr>
      <vt:lpstr>Recap </vt:lpstr>
      <vt:lpstr>PowerPoint Presentation</vt:lpstr>
      <vt:lpstr>Week 4  FINE ART Outline </vt:lpstr>
      <vt:lpstr>PowerPoint Presentation</vt:lpstr>
      <vt:lpstr>FINAL DECISIONS </vt:lpstr>
      <vt:lpstr>Creating </vt:lpstr>
      <vt:lpstr>PowerPoint Presentation</vt:lpstr>
      <vt:lpstr>Public Installations </vt:lpstr>
      <vt:lpstr>Street Art </vt:lpstr>
      <vt:lpstr>Gallery Installations </vt:lpstr>
      <vt:lpstr>The white box gallery </vt:lpstr>
      <vt:lpstr>Windows/Vitrines </vt:lpstr>
      <vt:lpstr>PowerPoint Presentation</vt:lpstr>
      <vt:lpstr>PowerPoint Presentation</vt:lpstr>
      <vt:lpstr>PowerPoint Presentation</vt:lpstr>
    </vt:vector>
  </TitlesOfParts>
  <Company>St Mary's Catholic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Recap</dc:title>
  <dc:creator>Tait, Kathrine</dc:creator>
  <cp:lastModifiedBy>McKeating, Daniel</cp:lastModifiedBy>
  <cp:revision>2</cp:revision>
  <dcterms:created xsi:type="dcterms:W3CDTF">2020-05-16T23:10:24Z</dcterms:created>
  <dcterms:modified xsi:type="dcterms:W3CDTF">2020-05-18T08:42:34Z</dcterms:modified>
</cp:coreProperties>
</file>