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8" r:id="rId3"/>
    <p:sldId id="265" r:id="rId4"/>
    <p:sldId id="257" r:id="rId5"/>
    <p:sldId id="269" r:id="rId6"/>
    <p:sldId id="273" r:id="rId7"/>
    <p:sldId id="272" r:id="rId8"/>
    <p:sldId id="274" r:id="rId9"/>
    <p:sldId id="260" r:id="rId10"/>
    <p:sldId id="267" r:id="rId11"/>
    <p:sldId id="277" r:id="rId12"/>
    <p:sldId id="270" r:id="rId13"/>
    <p:sldId id="25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9" autoAdjust="0"/>
    <p:restoredTop sz="94660"/>
  </p:normalViewPr>
  <p:slideViewPr>
    <p:cSldViewPr snapToGrid="0">
      <p:cViewPr varScale="1">
        <p:scale>
          <a:sx n="97" d="100"/>
          <a:sy n="97" d="100"/>
        </p:scale>
        <p:origin x="96" y="35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D88D698-295F-41BB-B66D-1ABC14EE8C1B}" type="datetimeFigureOut">
              <a:rPr lang="en-GB" smtClean="0"/>
              <a:t>30/04/2020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80D3F0-2EE6-4322-90D8-4ACCE137DED3}" type="slidenum">
              <a:rPr lang="en-GB" smtClean="0"/>
              <a:t>‹#›</a:t>
            </a:fld>
            <a:endParaRPr lang="en-GB"/>
          </a:p>
        </p:txBody>
      </p:sp>
    </p:spTree>
    <p:extLst>
      <p:ext uri="{BB962C8B-B14F-4D97-AF65-F5344CB8AC3E}">
        <p14:creationId xmlns:p14="http://schemas.microsoft.com/office/powerpoint/2010/main" val="3635101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D88D698-295F-41BB-B66D-1ABC14EE8C1B}" type="datetimeFigureOut">
              <a:rPr lang="en-GB" smtClean="0"/>
              <a:t>30/04/2020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80D3F0-2EE6-4322-90D8-4ACCE137DED3}" type="slidenum">
              <a:rPr lang="en-GB" smtClean="0"/>
              <a:t>‹#›</a:t>
            </a:fld>
            <a:endParaRPr lang="en-GB"/>
          </a:p>
        </p:txBody>
      </p:sp>
    </p:spTree>
    <p:extLst>
      <p:ext uri="{BB962C8B-B14F-4D97-AF65-F5344CB8AC3E}">
        <p14:creationId xmlns:p14="http://schemas.microsoft.com/office/powerpoint/2010/main" val="2725581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D88D698-295F-41BB-B66D-1ABC14EE8C1B}" type="datetimeFigureOut">
              <a:rPr lang="en-GB" smtClean="0"/>
              <a:t>30/04/2020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80D3F0-2EE6-4322-90D8-4ACCE137DED3}" type="slidenum">
              <a:rPr lang="en-GB" smtClean="0"/>
              <a:t>‹#›</a:t>
            </a:fld>
            <a:endParaRPr lang="en-GB"/>
          </a:p>
        </p:txBody>
      </p:sp>
    </p:spTree>
    <p:extLst>
      <p:ext uri="{BB962C8B-B14F-4D97-AF65-F5344CB8AC3E}">
        <p14:creationId xmlns:p14="http://schemas.microsoft.com/office/powerpoint/2010/main" val="3414923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D88D698-295F-41BB-B66D-1ABC14EE8C1B}" type="datetimeFigureOut">
              <a:rPr lang="en-GB" smtClean="0"/>
              <a:t>30/04/2020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80D3F0-2EE6-4322-90D8-4ACCE137DED3}" type="slidenum">
              <a:rPr lang="en-GB" smtClean="0"/>
              <a:t>‹#›</a:t>
            </a:fld>
            <a:endParaRPr lang="en-GB"/>
          </a:p>
        </p:txBody>
      </p:sp>
    </p:spTree>
    <p:extLst>
      <p:ext uri="{BB962C8B-B14F-4D97-AF65-F5344CB8AC3E}">
        <p14:creationId xmlns:p14="http://schemas.microsoft.com/office/powerpoint/2010/main" val="1204122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D88D698-295F-41BB-B66D-1ABC14EE8C1B}" type="datetimeFigureOut">
              <a:rPr lang="en-GB" smtClean="0"/>
              <a:t>30/04/2020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80D3F0-2EE6-4322-90D8-4ACCE137DED3}" type="slidenum">
              <a:rPr lang="en-GB" smtClean="0"/>
              <a:t>‹#›</a:t>
            </a:fld>
            <a:endParaRPr lang="en-GB"/>
          </a:p>
        </p:txBody>
      </p:sp>
    </p:spTree>
    <p:extLst>
      <p:ext uri="{BB962C8B-B14F-4D97-AF65-F5344CB8AC3E}">
        <p14:creationId xmlns:p14="http://schemas.microsoft.com/office/powerpoint/2010/main" val="2848676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D88D698-295F-41BB-B66D-1ABC14EE8C1B}" type="datetimeFigureOut">
              <a:rPr lang="en-GB" smtClean="0"/>
              <a:t>30/04/2020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80D3F0-2EE6-4322-90D8-4ACCE137DED3}" type="slidenum">
              <a:rPr lang="en-GB" smtClean="0"/>
              <a:t>‹#›</a:t>
            </a:fld>
            <a:endParaRPr lang="en-GB"/>
          </a:p>
        </p:txBody>
      </p:sp>
    </p:spTree>
    <p:extLst>
      <p:ext uri="{BB962C8B-B14F-4D97-AF65-F5344CB8AC3E}">
        <p14:creationId xmlns:p14="http://schemas.microsoft.com/office/powerpoint/2010/main" val="4081360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D88D698-295F-41BB-B66D-1ABC14EE8C1B}" type="datetimeFigureOut">
              <a:rPr lang="en-GB" smtClean="0"/>
              <a:t>30/04/2020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480D3F0-2EE6-4322-90D8-4ACCE137DED3}" type="slidenum">
              <a:rPr lang="en-GB" smtClean="0"/>
              <a:t>‹#›</a:t>
            </a:fld>
            <a:endParaRPr lang="en-GB"/>
          </a:p>
        </p:txBody>
      </p:sp>
    </p:spTree>
    <p:extLst>
      <p:ext uri="{BB962C8B-B14F-4D97-AF65-F5344CB8AC3E}">
        <p14:creationId xmlns:p14="http://schemas.microsoft.com/office/powerpoint/2010/main" val="2246940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D88D698-295F-41BB-B66D-1ABC14EE8C1B}" type="datetimeFigureOut">
              <a:rPr lang="en-GB" smtClean="0"/>
              <a:t>30/04/2020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480D3F0-2EE6-4322-90D8-4ACCE137DED3}" type="slidenum">
              <a:rPr lang="en-GB" smtClean="0"/>
              <a:t>‹#›</a:t>
            </a:fld>
            <a:endParaRPr lang="en-GB"/>
          </a:p>
        </p:txBody>
      </p:sp>
    </p:spTree>
    <p:extLst>
      <p:ext uri="{BB962C8B-B14F-4D97-AF65-F5344CB8AC3E}">
        <p14:creationId xmlns:p14="http://schemas.microsoft.com/office/powerpoint/2010/main" val="2399059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88D698-295F-41BB-B66D-1ABC14EE8C1B}" type="datetimeFigureOut">
              <a:rPr lang="en-GB" smtClean="0"/>
              <a:t>30/04/2020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480D3F0-2EE6-4322-90D8-4ACCE137DED3}" type="slidenum">
              <a:rPr lang="en-GB" smtClean="0"/>
              <a:t>‹#›</a:t>
            </a:fld>
            <a:endParaRPr lang="en-GB"/>
          </a:p>
        </p:txBody>
      </p:sp>
    </p:spTree>
    <p:extLst>
      <p:ext uri="{BB962C8B-B14F-4D97-AF65-F5344CB8AC3E}">
        <p14:creationId xmlns:p14="http://schemas.microsoft.com/office/powerpoint/2010/main" val="56347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D88D698-295F-41BB-B66D-1ABC14EE8C1B}" type="datetimeFigureOut">
              <a:rPr lang="en-GB" smtClean="0"/>
              <a:t>30/04/2020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80D3F0-2EE6-4322-90D8-4ACCE137DED3}" type="slidenum">
              <a:rPr lang="en-GB" smtClean="0"/>
              <a:t>‹#›</a:t>
            </a:fld>
            <a:endParaRPr lang="en-GB"/>
          </a:p>
        </p:txBody>
      </p:sp>
    </p:spTree>
    <p:extLst>
      <p:ext uri="{BB962C8B-B14F-4D97-AF65-F5344CB8AC3E}">
        <p14:creationId xmlns:p14="http://schemas.microsoft.com/office/powerpoint/2010/main" val="1460510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D88D698-295F-41BB-B66D-1ABC14EE8C1B}" type="datetimeFigureOut">
              <a:rPr lang="en-GB" smtClean="0"/>
              <a:t>30/04/2020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80D3F0-2EE6-4322-90D8-4ACCE137DED3}" type="slidenum">
              <a:rPr lang="en-GB" smtClean="0"/>
              <a:t>‹#›</a:t>
            </a:fld>
            <a:endParaRPr lang="en-GB"/>
          </a:p>
        </p:txBody>
      </p:sp>
    </p:spTree>
    <p:extLst>
      <p:ext uri="{BB962C8B-B14F-4D97-AF65-F5344CB8AC3E}">
        <p14:creationId xmlns:p14="http://schemas.microsoft.com/office/powerpoint/2010/main" val="3122476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88D698-295F-41BB-B66D-1ABC14EE8C1B}" type="datetimeFigureOut">
              <a:rPr lang="en-GB" smtClean="0"/>
              <a:t>30/04/2020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80D3F0-2EE6-4322-90D8-4ACCE137DED3}" type="slidenum">
              <a:rPr lang="en-GB" smtClean="0"/>
              <a:t>‹#›</a:t>
            </a:fld>
            <a:endParaRPr lang="en-GB"/>
          </a:p>
        </p:txBody>
      </p:sp>
    </p:spTree>
    <p:extLst>
      <p:ext uri="{BB962C8B-B14F-4D97-AF65-F5344CB8AC3E}">
        <p14:creationId xmlns:p14="http://schemas.microsoft.com/office/powerpoint/2010/main" val="561845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hyperlink" Target="https://www.theguardian.com/books/2018/may/12/chantal-joffe-paints-olivia-laing-mutual-portraits-words-and-paint" TargetMode="External"/><Relationship Id="rId7" Type="http://schemas.openxmlformats.org/officeDocument/2006/relationships/image" Target="../media/image55.png"/><Relationship Id="rId2" Type="http://schemas.openxmlformats.org/officeDocument/2006/relationships/hyperlink" Target="https://www.theguardian.com/artanddesign/grayson-perry" TargetMode="Externa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s://www.theguardian.com/tv-and-radio/2020/apr/04/ive-had-to-sleep-with-the-entire-legal-team-joe-lycett-on-making-tvs-most-risk-taking-comedy"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4992"/>
            <a:ext cx="9144000" cy="548640"/>
          </a:xfrm>
          <a:solidFill>
            <a:schemeClr val="accent1">
              <a:lumMod val="40000"/>
              <a:lumOff val="60000"/>
            </a:schemeClr>
          </a:solidFill>
        </p:spPr>
        <p:txBody>
          <a:bodyPr/>
          <a:lstStyle/>
          <a:p>
            <a:r>
              <a:rPr lang="en-GB" dirty="0" smtClean="0"/>
              <a:t>A Level Fine Art Bridging Project Week 1 </a:t>
            </a:r>
            <a:endParaRPr lang="en-GB" dirty="0"/>
          </a:p>
        </p:txBody>
      </p:sp>
      <p:pic>
        <p:nvPicPr>
          <p:cNvPr id="4" name="Picture 3"/>
          <p:cNvPicPr>
            <a:picLocks noChangeAspect="1"/>
          </p:cNvPicPr>
          <p:nvPr/>
        </p:nvPicPr>
        <p:blipFill>
          <a:blip r:embed="rId2"/>
          <a:stretch>
            <a:fillRect/>
          </a:stretch>
        </p:blipFill>
        <p:spPr>
          <a:xfrm>
            <a:off x="352770" y="255227"/>
            <a:ext cx="1407449" cy="1693173"/>
          </a:xfrm>
          <a:prstGeom prst="rect">
            <a:avLst/>
          </a:prstGeom>
        </p:spPr>
      </p:pic>
      <p:pic>
        <p:nvPicPr>
          <p:cNvPr id="5" name="Picture 4"/>
          <p:cNvPicPr>
            <a:picLocks noChangeAspect="1"/>
          </p:cNvPicPr>
          <p:nvPr/>
        </p:nvPicPr>
        <p:blipFill>
          <a:blip r:embed="rId3"/>
          <a:stretch>
            <a:fillRect/>
          </a:stretch>
        </p:blipFill>
        <p:spPr>
          <a:xfrm>
            <a:off x="5372644" y="745600"/>
            <a:ext cx="6225540" cy="4669155"/>
          </a:xfrm>
          <a:prstGeom prst="rect">
            <a:avLst/>
          </a:prstGeom>
        </p:spPr>
      </p:pic>
      <p:pic>
        <p:nvPicPr>
          <p:cNvPr id="6" name="Picture 5"/>
          <p:cNvPicPr>
            <a:picLocks noChangeAspect="1"/>
          </p:cNvPicPr>
          <p:nvPr/>
        </p:nvPicPr>
        <p:blipFill>
          <a:blip r:embed="rId4"/>
          <a:stretch>
            <a:fillRect/>
          </a:stretch>
        </p:blipFill>
        <p:spPr>
          <a:xfrm>
            <a:off x="352770" y="2168635"/>
            <a:ext cx="4328160" cy="3246120"/>
          </a:xfrm>
          <a:prstGeom prst="rect">
            <a:avLst/>
          </a:prstGeom>
        </p:spPr>
      </p:pic>
      <p:sp>
        <p:nvSpPr>
          <p:cNvPr id="7" name="Rectangle 6"/>
          <p:cNvSpPr/>
          <p:nvPr/>
        </p:nvSpPr>
        <p:spPr>
          <a:xfrm>
            <a:off x="2031274" y="5613395"/>
            <a:ext cx="8129451" cy="1200329"/>
          </a:xfrm>
          <a:prstGeom prst="rect">
            <a:avLst/>
          </a:prstGeom>
        </p:spPr>
        <p:txBody>
          <a:bodyPr wrap="square">
            <a:spAutoFit/>
          </a:bodyPr>
          <a:lstStyle/>
          <a:p>
            <a:r>
              <a:rPr lang="en-GB" dirty="0">
                <a:solidFill>
                  <a:srgbClr val="000000"/>
                </a:solidFill>
                <a:latin typeface="Palatino Linotype" panose="02040502050505030304" pitchFamily="18" charset="0"/>
              </a:rPr>
              <a:t>Art enables us to find ourselves and lose ourselves at the same time. </a:t>
            </a:r>
            <a:endParaRPr lang="en-GB" dirty="0">
              <a:solidFill>
                <a:srgbClr val="000000"/>
              </a:solidFill>
              <a:latin typeface="PT Sans"/>
            </a:endParaRPr>
          </a:p>
          <a:p>
            <a:r>
              <a:rPr lang="en-GB" dirty="0" smtClean="0">
                <a:solidFill>
                  <a:srgbClr val="000000"/>
                </a:solidFill>
                <a:latin typeface="PT Sans"/>
              </a:rPr>
              <a:t>Thomas </a:t>
            </a:r>
            <a:r>
              <a:rPr lang="en-GB" dirty="0">
                <a:solidFill>
                  <a:srgbClr val="000000"/>
                </a:solidFill>
                <a:latin typeface="PT Sans"/>
              </a:rPr>
              <a:t>Merton</a:t>
            </a:r>
            <a:r>
              <a:rPr lang="en-GB" dirty="0"/>
              <a:t/>
            </a:r>
            <a:br>
              <a:rPr lang="en-GB" dirty="0"/>
            </a:br>
            <a:r>
              <a:rPr lang="en-GB" dirty="0"/>
              <a:t/>
            </a:r>
            <a:br>
              <a:rPr lang="en-GB" dirty="0"/>
            </a:br>
            <a:endParaRPr lang="en-GB" dirty="0"/>
          </a:p>
        </p:txBody>
      </p:sp>
    </p:spTree>
    <p:extLst>
      <p:ext uri="{BB962C8B-B14F-4D97-AF65-F5344CB8AC3E}">
        <p14:creationId xmlns:p14="http://schemas.microsoft.com/office/powerpoint/2010/main" val="3175709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6447" y="174386"/>
            <a:ext cx="5555066" cy="1754326"/>
          </a:xfrm>
          <a:prstGeom prst="rect">
            <a:avLst/>
          </a:prstGeom>
          <a:solidFill>
            <a:schemeClr val="accent1">
              <a:lumMod val="60000"/>
              <a:lumOff val="40000"/>
            </a:schemeClr>
          </a:solidFill>
        </p:spPr>
        <p:txBody>
          <a:bodyPr wrap="square" rtlCol="0">
            <a:spAutoFit/>
          </a:bodyPr>
          <a:lstStyle/>
          <a:p>
            <a:r>
              <a:rPr lang="en-GB" dirty="0" smtClean="0"/>
              <a:t>Experiment with lighting. </a:t>
            </a:r>
          </a:p>
          <a:p>
            <a:r>
              <a:rPr lang="en-GB" dirty="0" smtClean="0"/>
              <a:t>Could you use natural light, torches, candles, fairy lights, lamps, street light, light from a phone or laptop screen, window light? What time of day will you take your photographs? </a:t>
            </a:r>
          </a:p>
          <a:p>
            <a:endParaRPr lang="en-GB" dirty="0"/>
          </a:p>
        </p:txBody>
      </p:sp>
      <p:pic>
        <p:nvPicPr>
          <p:cNvPr id="9" name="Picture 8"/>
          <p:cNvPicPr>
            <a:picLocks noChangeAspect="1"/>
          </p:cNvPicPr>
          <p:nvPr/>
        </p:nvPicPr>
        <p:blipFill>
          <a:blip r:embed="rId2"/>
          <a:stretch>
            <a:fillRect/>
          </a:stretch>
        </p:blipFill>
        <p:spPr>
          <a:xfrm>
            <a:off x="9873516" y="174386"/>
            <a:ext cx="1896077" cy="2803945"/>
          </a:xfrm>
          <a:prstGeom prst="rect">
            <a:avLst/>
          </a:prstGeom>
        </p:spPr>
      </p:pic>
      <p:sp>
        <p:nvSpPr>
          <p:cNvPr id="5" name="TextBox 4"/>
          <p:cNvSpPr txBox="1"/>
          <p:nvPr/>
        </p:nvSpPr>
        <p:spPr>
          <a:xfrm>
            <a:off x="6727637" y="5396624"/>
            <a:ext cx="3278777" cy="1200329"/>
          </a:xfrm>
          <a:prstGeom prst="rect">
            <a:avLst/>
          </a:prstGeom>
          <a:solidFill>
            <a:schemeClr val="bg1">
              <a:lumMod val="85000"/>
            </a:schemeClr>
          </a:solidFill>
        </p:spPr>
        <p:txBody>
          <a:bodyPr wrap="square" rtlCol="0">
            <a:spAutoFit/>
          </a:bodyPr>
          <a:lstStyle/>
          <a:p>
            <a:r>
              <a:rPr lang="en-GB" dirty="0" smtClean="0"/>
              <a:t>Dramatic Shadows &amp; Reflective objects can add depth to your photographs and change the mood of your work.  </a:t>
            </a:r>
            <a:endParaRPr lang="en-GB" dirty="0"/>
          </a:p>
        </p:txBody>
      </p:sp>
      <p:pic>
        <p:nvPicPr>
          <p:cNvPr id="6" name="Picture 5"/>
          <p:cNvPicPr>
            <a:picLocks noChangeAspect="1"/>
          </p:cNvPicPr>
          <p:nvPr/>
        </p:nvPicPr>
        <p:blipFill>
          <a:blip r:embed="rId3"/>
          <a:stretch>
            <a:fillRect/>
          </a:stretch>
        </p:blipFill>
        <p:spPr>
          <a:xfrm>
            <a:off x="130232" y="1862137"/>
            <a:ext cx="3067050" cy="3067050"/>
          </a:xfrm>
          <a:prstGeom prst="rect">
            <a:avLst/>
          </a:prstGeom>
        </p:spPr>
      </p:pic>
      <p:pic>
        <p:nvPicPr>
          <p:cNvPr id="7" name="Picture 6"/>
          <p:cNvPicPr>
            <a:picLocks noChangeAspect="1"/>
          </p:cNvPicPr>
          <p:nvPr/>
        </p:nvPicPr>
        <p:blipFill>
          <a:blip r:embed="rId4"/>
          <a:stretch>
            <a:fillRect/>
          </a:stretch>
        </p:blipFill>
        <p:spPr>
          <a:xfrm>
            <a:off x="3302138" y="1507292"/>
            <a:ext cx="2619375" cy="1743075"/>
          </a:xfrm>
          <a:prstGeom prst="rect">
            <a:avLst/>
          </a:prstGeom>
        </p:spPr>
      </p:pic>
      <p:pic>
        <p:nvPicPr>
          <p:cNvPr id="11" name="Picture 10"/>
          <p:cNvPicPr>
            <a:picLocks noChangeAspect="1"/>
          </p:cNvPicPr>
          <p:nvPr/>
        </p:nvPicPr>
        <p:blipFill>
          <a:blip r:embed="rId5"/>
          <a:stretch>
            <a:fillRect/>
          </a:stretch>
        </p:blipFill>
        <p:spPr>
          <a:xfrm>
            <a:off x="3302138" y="3309714"/>
            <a:ext cx="3241319" cy="1823242"/>
          </a:xfrm>
          <a:prstGeom prst="rect">
            <a:avLst/>
          </a:prstGeom>
        </p:spPr>
      </p:pic>
      <p:pic>
        <p:nvPicPr>
          <p:cNvPr id="12" name="Picture 11"/>
          <p:cNvPicPr>
            <a:picLocks noChangeAspect="1"/>
          </p:cNvPicPr>
          <p:nvPr/>
        </p:nvPicPr>
        <p:blipFill>
          <a:blip r:embed="rId6"/>
          <a:stretch>
            <a:fillRect/>
          </a:stretch>
        </p:blipFill>
        <p:spPr>
          <a:xfrm>
            <a:off x="3734786" y="5192303"/>
            <a:ext cx="2466975" cy="1847850"/>
          </a:xfrm>
          <a:prstGeom prst="rect">
            <a:avLst/>
          </a:prstGeom>
        </p:spPr>
      </p:pic>
      <p:pic>
        <p:nvPicPr>
          <p:cNvPr id="13" name="Picture 12"/>
          <p:cNvPicPr>
            <a:picLocks noChangeAspect="1"/>
          </p:cNvPicPr>
          <p:nvPr/>
        </p:nvPicPr>
        <p:blipFill>
          <a:blip r:embed="rId7"/>
          <a:stretch>
            <a:fillRect/>
          </a:stretch>
        </p:blipFill>
        <p:spPr>
          <a:xfrm>
            <a:off x="228491" y="4448737"/>
            <a:ext cx="3371170" cy="2409263"/>
          </a:xfrm>
          <a:prstGeom prst="rect">
            <a:avLst/>
          </a:prstGeom>
        </p:spPr>
      </p:pic>
      <p:pic>
        <p:nvPicPr>
          <p:cNvPr id="15" name="Picture 14"/>
          <p:cNvPicPr>
            <a:picLocks noChangeAspect="1"/>
          </p:cNvPicPr>
          <p:nvPr/>
        </p:nvPicPr>
        <p:blipFill>
          <a:blip r:embed="rId8"/>
          <a:stretch>
            <a:fillRect/>
          </a:stretch>
        </p:blipFill>
        <p:spPr>
          <a:xfrm>
            <a:off x="10006414" y="2472618"/>
            <a:ext cx="1965694" cy="2660338"/>
          </a:xfrm>
          <a:prstGeom prst="rect">
            <a:avLst/>
          </a:prstGeom>
        </p:spPr>
      </p:pic>
      <p:pic>
        <p:nvPicPr>
          <p:cNvPr id="16" name="Picture 15"/>
          <p:cNvPicPr>
            <a:picLocks noChangeAspect="1"/>
          </p:cNvPicPr>
          <p:nvPr/>
        </p:nvPicPr>
        <p:blipFill>
          <a:blip r:embed="rId9"/>
          <a:stretch>
            <a:fillRect/>
          </a:stretch>
        </p:blipFill>
        <p:spPr>
          <a:xfrm>
            <a:off x="9812861" y="4925047"/>
            <a:ext cx="2351194" cy="1819999"/>
          </a:xfrm>
          <a:prstGeom prst="rect">
            <a:avLst/>
          </a:prstGeom>
        </p:spPr>
      </p:pic>
      <p:pic>
        <p:nvPicPr>
          <p:cNvPr id="17" name="Picture 16"/>
          <p:cNvPicPr>
            <a:picLocks noChangeAspect="1"/>
          </p:cNvPicPr>
          <p:nvPr/>
        </p:nvPicPr>
        <p:blipFill>
          <a:blip r:embed="rId10"/>
          <a:stretch>
            <a:fillRect/>
          </a:stretch>
        </p:blipFill>
        <p:spPr>
          <a:xfrm>
            <a:off x="7194840" y="2803945"/>
            <a:ext cx="2646127" cy="2121102"/>
          </a:xfrm>
          <a:prstGeom prst="rect">
            <a:avLst/>
          </a:prstGeom>
        </p:spPr>
      </p:pic>
      <p:pic>
        <p:nvPicPr>
          <p:cNvPr id="18" name="Picture 17"/>
          <p:cNvPicPr>
            <a:picLocks noChangeAspect="1"/>
          </p:cNvPicPr>
          <p:nvPr/>
        </p:nvPicPr>
        <p:blipFill>
          <a:blip r:embed="rId11"/>
          <a:stretch>
            <a:fillRect/>
          </a:stretch>
        </p:blipFill>
        <p:spPr>
          <a:xfrm>
            <a:off x="7301133" y="247718"/>
            <a:ext cx="2308508" cy="2308508"/>
          </a:xfrm>
          <a:prstGeom prst="rect">
            <a:avLst/>
          </a:prstGeom>
        </p:spPr>
      </p:pic>
    </p:spTree>
    <p:extLst>
      <p:ext uri="{BB962C8B-B14F-4D97-AF65-F5344CB8AC3E}">
        <p14:creationId xmlns:p14="http://schemas.microsoft.com/office/powerpoint/2010/main" val="2223995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4"/>
          <p:cNvPicPr>
            <a:picLocks noChangeAspect="1"/>
          </p:cNvPicPr>
          <p:nvPr/>
        </p:nvPicPr>
        <p:blipFill>
          <a:blip r:embed="rId2"/>
          <a:stretch>
            <a:fillRect/>
          </a:stretch>
        </p:blipFill>
        <p:spPr>
          <a:xfrm>
            <a:off x="9605528" y="83988"/>
            <a:ext cx="2447465" cy="3653839"/>
          </a:xfrm>
          <a:prstGeom prst="rect">
            <a:avLst/>
          </a:prstGeom>
        </p:spPr>
      </p:pic>
      <p:pic>
        <p:nvPicPr>
          <p:cNvPr id="7" name="Picture 6"/>
          <p:cNvPicPr>
            <a:picLocks noChangeAspect="1"/>
          </p:cNvPicPr>
          <p:nvPr/>
        </p:nvPicPr>
        <p:blipFill>
          <a:blip r:embed="rId3"/>
          <a:stretch>
            <a:fillRect/>
          </a:stretch>
        </p:blipFill>
        <p:spPr>
          <a:xfrm>
            <a:off x="6506953" y="83988"/>
            <a:ext cx="2967130" cy="4266564"/>
          </a:xfrm>
          <a:prstGeom prst="rect">
            <a:avLst/>
          </a:prstGeom>
        </p:spPr>
      </p:pic>
      <p:pic>
        <p:nvPicPr>
          <p:cNvPr id="6" name="Picture 5"/>
          <p:cNvPicPr>
            <a:picLocks noChangeAspect="1"/>
          </p:cNvPicPr>
          <p:nvPr/>
        </p:nvPicPr>
        <p:blipFill>
          <a:blip r:embed="rId4"/>
          <a:stretch>
            <a:fillRect/>
          </a:stretch>
        </p:blipFill>
        <p:spPr>
          <a:xfrm>
            <a:off x="8690901" y="3148635"/>
            <a:ext cx="2746004" cy="3617520"/>
          </a:xfrm>
          <a:prstGeom prst="rect">
            <a:avLst/>
          </a:prstGeom>
        </p:spPr>
      </p:pic>
      <p:sp>
        <p:nvSpPr>
          <p:cNvPr id="4" name="TextBox 3">
            <a:extLst>
              <a:ext uri="{FF2B5EF4-FFF2-40B4-BE49-F238E27FC236}">
                <a16:creationId xmlns:a16="http://schemas.microsoft.com/office/drawing/2014/main" id="{831E86E7-734D-48C1-A8A7-33566A513FD3}"/>
              </a:ext>
            </a:extLst>
          </p:cNvPr>
          <p:cNvSpPr txBox="1"/>
          <p:nvPr/>
        </p:nvSpPr>
        <p:spPr>
          <a:xfrm>
            <a:off x="5237245" y="3745793"/>
            <a:ext cx="3322211" cy="3035929"/>
          </a:xfrm>
          <a:prstGeom prst="rect">
            <a:avLst/>
          </a:prstGeom>
          <a:solidFill>
            <a:schemeClr val="accent1">
              <a:lumMod val="40000"/>
              <a:lumOff val="60000"/>
            </a:schemeClr>
          </a:solidFill>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dirty="0"/>
              <a:t>Change the angle that you shoot from</a:t>
            </a:r>
          </a:p>
          <a:p>
            <a:pPr marL="285750" indent="-228600">
              <a:lnSpc>
                <a:spcPct val="90000"/>
              </a:lnSpc>
              <a:spcAft>
                <a:spcPts val="600"/>
              </a:spcAft>
              <a:buFont typeface="Arial" panose="020B0604020202020204" pitchFamily="34" charset="0"/>
              <a:buChar char="•"/>
            </a:pPr>
            <a:r>
              <a:rPr lang="en-US" dirty="0"/>
              <a:t>Lie down on the floor</a:t>
            </a:r>
            <a:endParaRPr lang="en-US" dirty="0">
              <a:cs typeface="Calibri"/>
            </a:endParaRPr>
          </a:p>
          <a:p>
            <a:pPr marL="285750" indent="-228600">
              <a:lnSpc>
                <a:spcPct val="90000"/>
              </a:lnSpc>
              <a:spcAft>
                <a:spcPts val="600"/>
              </a:spcAft>
              <a:buFont typeface="Arial" panose="020B0604020202020204" pitchFamily="34" charset="0"/>
              <a:buChar char="•"/>
            </a:pPr>
            <a:r>
              <a:rPr lang="en-US" dirty="0"/>
              <a:t>Shoot under or below things</a:t>
            </a:r>
            <a:endParaRPr lang="en-US" dirty="0">
              <a:cs typeface="Calibri"/>
            </a:endParaRPr>
          </a:p>
          <a:p>
            <a:pPr marL="285750" indent="-228600">
              <a:lnSpc>
                <a:spcPct val="90000"/>
              </a:lnSpc>
              <a:spcAft>
                <a:spcPts val="600"/>
              </a:spcAft>
              <a:buFont typeface="Arial" panose="020B0604020202020204" pitchFamily="34" charset="0"/>
              <a:buChar char="•"/>
            </a:pPr>
            <a:r>
              <a:rPr lang="en-US" dirty="0"/>
              <a:t>Birds eye view</a:t>
            </a:r>
            <a:endParaRPr lang="en-US" dirty="0">
              <a:cs typeface="Calibri"/>
            </a:endParaRPr>
          </a:p>
          <a:p>
            <a:pPr marL="285750" indent="-228600">
              <a:lnSpc>
                <a:spcPct val="90000"/>
              </a:lnSpc>
              <a:spcAft>
                <a:spcPts val="600"/>
              </a:spcAft>
              <a:buFont typeface="Arial" panose="020B0604020202020204" pitchFamily="34" charset="0"/>
              <a:buChar char="•"/>
            </a:pPr>
            <a:r>
              <a:rPr lang="en-US" dirty="0"/>
              <a:t>Zoom right in on something</a:t>
            </a:r>
            <a:endParaRPr lang="en-US" dirty="0">
              <a:cs typeface="Calibri"/>
            </a:endParaRPr>
          </a:p>
          <a:p>
            <a:pPr marL="285750" indent="-228600">
              <a:lnSpc>
                <a:spcPct val="90000"/>
              </a:lnSpc>
              <a:spcAft>
                <a:spcPts val="600"/>
              </a:spcAft>
              <a:buFont typeface="Arial" panose="020B0604020202020204" pitchFamily="34" charset="0"/>
              <a:buChar char="•"/>
            </a:pPr>
            <a:r>
              <a:rPr lang="en-US" dirty="0"/>
              <a:t>Take a photograph from a reflection </a:t>
            </a:r>
            <a:endParaRPr lang="en-US" dirty="0">
              <a:cs typeface="Calibri"/>
            </a:endParaRPr>
          </a:p>
        </p:txBody>
      </p:sp>
      <p:sp>
        <p:nvSpPr>
          <p:cNvPr id="8" name="Content Placeholder 7"/>
          <p:cNvSpPr>
            <a:spLocks noGrp="1"/>
          </p:cNvSpPr>
          <p:nvPr>
            <p:ph idx="1"/>
          </p:nvPr>
        </p:nvSpPr>
        <p:spPr/>
        <p:txBody>
          <a:bodyPr/>
          <a:lstStyle/>
          <a:p>
            <a:pPr marL="0" indent="0">
              <a:buNone/>
            </a:pPr>
            <a:endParaRPr lang="en-GB" dirty="0"/>
          </a:p>
        </p:txBody>
      </p:sp>
      <p:sp>
        <p:nvSpPr>
          <p:cNvPr id="9" name="TextBox 8"/>
          <p:cNvSpPr txBox="1"/>
          <p:nvPr/>
        </p:nvSpPr>
        <p:spPr>
          <a:xfrm>
            <a:off x="3615149" y="83988"/>
            <a:ext cx="3722914" cy="1477328"/>
          </a:xfrm>
          <a:prstGeom prst="rect">
            <a:avLst/>
          </a:prstGeom>
          <a:solidFill>
            <a:schemeClr val="bg1">
              <a:lumMod val="85000"/>
            </a:schemeClr>
          </a:solidFill>
        </p:spPr>
        <p:txBody>
          <a:bodyPr wrap="square" rtlCol="0">
            <a:spAutoFit/>
          </a:bodyPr>
          <a:lstStyle/>
          <a:p>
            <a:r>
              <a:rPr lang="en-GB" dirty="0" smtClean="0"/>
              <a:t>Changing the </a:t>
            </a:r>
            <a:r>
              <a:rPr lang="en-GB" b="1" dirty="0" smtClean="0"/>
              <a:t>viewpoint</a:t>
            </a:r>
            <a:r>
              <a:rPr lang="en-GB" dirty="0" smtClean="0"/>
              <a:t> from where you take your image. Get down on the floor or higher than your subject. This will help you capture exciting </a:t>
            </a:r>
            <a:r>
              <a:rPr lang="en-GB" b="1" dirty="0" smtClean="0"/>
              <a:t>unusual angles </a:t>
            </a:r>
            <a:r>
              <a:rPr lang="en-GB" dirty="0" smtClean="0"/>
              <a:t>in your work. </a:t>
            </a:r>
          </a:p>
        </p:txBody>
      </p:sp>
      <p:pic>
        <p:nvPicPr>
          <p:cNvPr id="10" name="Picture 9"/>
          <p:cNvPicPr>
            <a:picLocks noChangeAspect="1"/>
          </p:cNvPicPr>
          <p:nvPr/>
        </p:nvPicPr>
        <p:blipFill>
          <a:blip r:embed="rId5"/>
          <a:stretch>
            <a:fillRect/>
          </a:stretch>
        </p:blipFill>
        <p:spPr>
          <a:xfrm>
            <a:off x="139007" y="83988"/>
            <a:ext cx="3066554" cy="2036240"/>
          </a:xfrm>
          <a:prstGeom prst="rect">
            <a:avLst/>
          </a:prstGeom>
        </p:spPr>
      </p:pic>
      <p:pic>
        <p:nvPicPr>
          <p:cNvPr id="11" name="Picture 10"/>
          <p:cNvPicPr>
            <a:picLocks noChangeAspect="1"/>
          </p:cNvPicPr>
          <p:nvPr/>
        </p:nvPicPr>
        <p:blipFill>
          <a:blip r:embed="rId6"/>
          <a:stretch>
            <a:fillRect/>
          </a:stretch>
        </p:blipFill>
        <p:spPr>
          <a:xfrm>
            <a:off x="135946" y="2309507"/>
            <a:ext cx="2249619" cy="3383573"/>
          </a:xfrm>
          <a:prstGeom prst="rect">
            <a:avLst/>
          </a:prstGeom>
        </p:spPr>
      </p:pic>
      <p:pic>
        <p:nvPicPr>
          <p:cNvPr id="12" name="Picture 11"/>
          <p:cNvPicPr>
            <a:picLocks noChangeAspect="1"/>
          </p:cNvPicPr>
          <p:nvPr/>
        </p:nvPicPr>
        <p:blipFill>
          <a:blip r:embed="rId7"/>
          <a:stretch>
            <a:fillRect/>
          </a:stretch>
        </p:blipFill>
        <p:spPr>
          <a:xfrm>
            <a:off x="2173983" y="1825624"/>
            <a:ext cx="2272275" cy="3039482"/>
          </a:xfrm>
          <a:prstGeom prst="rect">
            <a:avLst/>
          </a:prstGeom>
        </p:spPr>
      </p:pic>
      <p:pic>
        <p:nvPicPr>
          <p:cNvPr id="13" name="Picture 12"/>
          <p:cNvPicPr>
            <a:picLocks noChangeAspect="1"/>
          </p:cNvPicPr>
          <p:nvPr/>
        </p:nvPicPr>
        <p:blipFill>
          <a:blip r:embed="rId8"/>
          <a:stretch>
            <a:fillRect/>
          </a:stretch>
        </p:blipFill>
        <p:spPr>
          <a:xfrm>
            <a:off x="1731110" y="4350552"/>
            <a:ext cx="3110642" cy="2365840"/>
          </a:xfrm>
          <a:prstGeom prst="rect">
            <a:avLst/>
          </a:prstGeom>
        </p:spPr>
      </p:pic>
    </p:spTree>
    <p:extLst>
      <p:ext uri="{BB962C8B-B14F-4D97-AF65-F5344CB8AC3E}">
        <p14:creationId xmlns:p14="http://schemas.microsoft.com/office/powerpoint/2010/main" val="7435262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38" y="321287"/>
            <a:ext cx="5606496" cy="1794895"/>
          </a:xfrm>
          <a:solidFill>
            <a:schemeClr val="bg1">
              <a:lumMod val="85000"/>
            </a:schemeClr>
          </a:solidFill>
        </p:spPr>
        <p:txBody>
          <a:bodyPr>
            <a:normAutofit/>
          </a:bodyPr>
          <a:lstStyle/>
          <a:p>
            <a:r>
              <a:rPr lang="en-GB" sz="1800" b="1" dirty="0" smtClean="0"/>
              <a:t>TASK 3: </a:t>
            </a:r>
            <a:r>
              <a:rPr lang="en-GB" sz="1800" dirty="0" smtClean="0"/>
              <a:t>Create lively Sketches and drawings across your double page/board, but instead of working from images work from things that are in front you, </a:t>
            </a:r>
            <a:r>
              <a:rPr lang="en-GB" sz="1800" b="1" dirty="0" smtClean="0"/>
              <a:t>draw from life. </a:t>
            </a:r>
            <a:r>
              <a:rPr lang="en-GB" sz="1800" dirty="0" smtClean="0"/>
              <a:t>E.g. A drawing in your garden;  drawing someone absorbed in a task</a:t>
            </a:r>
            <a:r>
              <a:rPr lang="en-GB" sz="1800" dirty="0"/>
              <a:t> </a:t>
            </a:r>
            <a:r>
              <a:rPr lang="en-GB" sz="1800" dirty="0" smtClean="0"/>
              <a:t>or an object. </a:t>
            </a:r>
            <a:r>
              <a:rPr lang="en-GB" sz="1800" b="1" dirty="0" smtClean="0"/>
              <a:t>(approx. 2 hours) </a:t>
            </a:r>
            <a:endParaRPr lang="en-GB" sz="1800" b="1" dirty="0"/>
          </a:p>
        </p:txBody>
      </p:sp>
      <p:pic>
        <p:nvPicPr>
          <p:cNvPr id="6" name="Picture 5"/>
          <p:cNvPicPr>
            <a:picLocks noChangeAspect="1"/>
          </p:cNvPicPr>
          <p:nvPr/>
        </p:nvPicPr>
        <p:blipFill>
          <a:blip r:embed="rId2"/>
          <a:stretch>
            <a:fillRect/>
          </a:stretch>
        </p:blipFill>
        <p:spPr>
          <a:xfrm>
            <a:off x="6246921" y="111863"/>
            <a:ext cx="1985955" cy="2644400"/>
          </a:xfrm>
          <a:prstGeom prst="rect">
            <a:avLst/>
          </a:prstGeom>
        </p:spPr>
      </p:pic>
      <p:sp>
        <p:nvSpPr>
          <p:cNvPr id="3" name="TextBox 2"/>
          <p:cNvSpPr txBox="1"/>
          <p:nvPr/>
        </p:nvSpPr>
        <p:spPr>
          <a:xfrm>
            <a:off x="267159" y="2272937"/>
            <a:ext cx="5488929" cy="5078313"/>
          </a:xfrm>
          <a:prstGeom prst="rect">
            <a:avLst/>
          </a:prstGeom>
          <a:noFill/>
          <a:ln>
            <a:solidFill>
              <a:schemeClr val="tx1"/>
            </a:solidFill>
          </a:ln>
        </p:spPr>
        <p:txBody>
          <a:bodyPr wrap="square" rtlCol="0">
            <a:spAutoFit/>
          </a:bodyPr>
          <a:lstStyle/>
          <a:p>
            <a:r>
              <a:rPr lang="en-GB" b="1" u="sng" dirty="0" smtClean="0"/>
              <a:t>Consider the following: </a:t>
            </a:r>
          </a:p>
          <a:p>
            <a:endParaRPr lang="en-GB" dirty="0"/>
          </a:p>
          <a:p>
            <a:pPr marL="285750" indent="-285750">
              <a:buFont typeface="Arial" panose="020B0604020202020204" pitchFamily="34" charset="0"/>
              <a:buChar char="•"/>
            </a:pPr>
            <a:r>
              <a:rPr lang="en-GB" dirty="0" smtClean="0"/>
              <a:t>Experimenting with the way you use LINE in your drawings (looser lines/tight lines/heavy/light)</a:t>
            </a:r>
          </a:p>
          <a:p>
            <a:endParaRPr lang="en-GB" dirty="0"/>
          </a:p>
          <a:p>
            <a:pPr marL="285750" indent="-285750">
              <a:buFont typeface="Arial" panose="020B0604020202020204" pitchFamily="34" charset="0"/>
              <a:buChar char="•"/>
            </a:pPr>
            <a:r>
              <a:rPr lang="en-GB" dirty="0" smtClean="0"/>
              <a:t>Building up layers of pencil and pen.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You can add washes of watercolour/coffee/watered down acrylic to add a suitable background to your drawings</a:t>
            </a:r>
            <a:r>
              <a:rPr lang="en-GB" dirty="0"/>
              <a:t> </a:t>
            </a:r>
            <a:r>
              <a:rPr lang="en-GB" dirty="0" smtClean="0"/>
              <a:t>if you have them available.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Don’t be too precious about your drawings. Drawing from life has to be quicker to capture what’s in front of you. It’s a tricky skill to practise, but does make you more confident and observant in the long run! </a:t>
            </a:r>
          </a:p>
          <a:p>
            <a:endParaRPr lang="en-GB" dirty="0" smtClean="0"/>
          </a:p>
          <a:p>
            <a:endParaRPr lang="en-GB" dirty="0"/>
          </a:p>
          <a:p>
            <a:endParaRPr lang="en-GB" dirty="0"/>
          </a:p>
        </p:txBody>
      </p:sp>
      <p:pic>
        <p:nvPicPr>
          <p:cNvPr id="8" name="Picture 7"/>
          <p:cNvPicPr>
            <a:picLocks noChangeAspect="1"/>
          </p:cNvPicPr>
          <p:nvPr/>
        </p:nvPicPr>
        <p:blipFill>
          <a:blip r:embed="rId3"/>
          <a:stretch>
            <a:fillRect/>
          </a:stretch>
        </p:blipFill>
        <p:spPr>
          <a:xfrm>
            <a:off x="9627326" y="104503"/>
            <a:ext cx="2564674" cy="2299190"/>
          </a:xfrm>
          <a:prstGeom prst="rect">
            <a:avLst/>
          </a:prstGeom>
        </p:spPr>
      </p:pic>
      <p:pic>
        <p:nvPicPr>
          <p:cNvPr id="9" name="Picture 8"/>
          <p:cNvPicPr>
            <a:picLocks noChangeAspect="1"/>
          </p:cNvPicPr>
          <p:nvPr/>
        </p:nvPicPr>
        <p:blipFill>
          <a:blip r:embed="rId4"/>
          <a:stretch>
            <a:fillRect/>
          </a:stretch>
        </p:blipFill>
        <p:spPr>
          <a:xfrm>
            <a:off x="9808237" y="2508069"/>
            <a:ext cx="2383763" cy="3515227"/>
          </a:xfrm>
          <a:prstGeom prst="rect">
            <a:avLst/>
          </a:prstGeom>
        </p:spPr>
      </p:pic>
      <p:pic>
        <p:nvPicPr>
          <p:cNvPr id="10" name="Picture 9"/>
          <p:cNvPicPr>
            <a:picLocks noChangeAspect="1"/>
          </p:cNvPicPr>
          <p:nvPr/>
        </p:nvPicPr>
        <p:blipFill>
          <a:blip r:embed="rId5"/>
          <a:stretch>
            <a:fillRect/>
          </a:stretch>
        </p:blipFill>
        <p:spPr>
          <a:xfrm>
            <a:off x="7462956" y="2101312"/>
            <a:ext cx="2164370" cy="2164370"/>
          </a:xfrm>
          <a:prstGeom prst="rect">
            <a:avLst/>
          </a:prstGeom>
        </p:spPr>
      </p:pic>
      <p:pic>
        <p:nvPicPr>
          <p:cNvPr id="11" name="Picture 10"/>
          <p:cNvPicPr>
            <a:picLocks noChangeAspect="1"/>
          </p:cNvPicPr>
          <p:nvPr/>
        </p:nvPicPr>
        <p:blipFill>
          <a:blip r:embed="rId6"/>
          <a:stretch>
            <a:fillRect/>
          </a:stretch>
        </p:blipFill>
        <p:spPr>
          <a:xfrm>
            <a:off x="5966532" y="4111542"/>
            <a:ext cx="3660794" cy="2746458"/>
          </a:xfrm>
          <a:prstGeom prst="rect">
            <a:avLst/>
          </a:prstGeom>
        </p:spPr>
      </p:pic>
    </p:spTree>
    <p:extLst>
      <p:ext uri="{BB962C8B-B14F-4D97-AF65-F5344CB8AC3E}">
        <p14:creationId xmlns:p14="http://schemas.microsoft.com/office/powerpoint/2010/main" val="24423627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7051766" cy="993412"/>
          </a:xfrm>
        </p:spPr>
        <p:txBody>
          <a:bodyPr>
            <a:normAutofit fontScale="90000"/>
          </a:bodyPr>
          <a:lstStyle/>
          <a:p>
            <a:r>
              <a:rPr lang="en-GB" dirty="0" smtClean="0"/>
              <a:t>Things to Watch </a:t>
            </a:r>
            <a:br>
              <a:rPr lang="en-GB" dirty="0" smtClean="0"/>
            </a:br>
            <a:r>
              <a:rPr lang="en-GB" dirty="0" smtClean="0"/>
              <a:t>Airing Monday 27</a:t>
            </a:r>
            <a:r>
              <a:rPr lang="en-GB" baseline="30000" dirty="0" smtClean="0"/>
              <a:t>th</a:t>
            </a:r>
            <a:r>
              <a:rPr lang="en-GB" dirty="0" smtClean="0"/>
              <a:t> April  </a:t>
            </a:r>
            <a:endParaRPr lang="en-GB" dirty="0"/>
          </a:p>
        </p:txBody>
      </p:sp>
      <p:sp>
        <p:nvSpPr>
          <p:cNvPr id="3" name="Content Placeholder 2"/>
          <p:cNvSpPr>
            <a:spLocks noGrp="1"/>
          </p:cNvSpPr>
          <p:nvPr>
            <p:ph idx="1"/>
          </p:nvPr>
        </p:nvSpPr>
        <p:spPr>
          <a:xfrm>
            <a:off x="522514" y="1551282"/>
            <a:ext cx="6230984" cy="2380637"/>
          </a:xfrm>
          <a:solidFill>
            <a:schemeClr val="accent1">
              <a:lumMod val="40000"/>
              <a:lumOff val="60000"/>
            </a:schemeClr>
          </a:solidFill>
        </p:spPr>
        <p:txBody>
          <a:bodyPr>
            <a:normAutofit fontScale="55000" lnSpcReduction="20000"/>
          </a:bodyPr>
          <a:lstStyle/>
          <a:p>
            <a:r>
              <a:rPr lang="en-GB" dirty="0"/>
              <a:t>Antony </a:t>
            </a:r>
            <a:r>
              <a:rPr lang="en-GB" dirty="0" err="1"/>
              <a:t>Gormley</a:t>
            </a:r>
            <a:r>
              <a:rPr lang="en-GB" dirty="0"/>
              <a:t>, </a:t>
            </a:r>
            <a:r>
              <a:rPr lang="en-GB" dirty="0" err="1"/>
              <a:t>Tacita</a:t>
            </a:r>
            <a:r>
              <a:rPr lang="en-GB" dirty="0"/>
              <a:t> Dean and Vic Reeves are among the guests that </a:t>
            </a:r>
            <a:r>
              <a:rPr lang="en-GB" dirty="0">
                <a:hlinkClick r:id="rId2"/>
              </a:rPr>
              <a:t>Grayson Perry</a:t>
            </a:r>
            <a:r>
              <a:rPr lang="en-GB" dirty="0"/>
              <a:t> is inviting, via video call, into his workshop as he encourages the UK to think creatively while in isolation on a new Channel 4 show.</a:t>
            </a:r>
          </a:p>
          <a:p>
            <a:r>
              <a:rPr lang="en-GB" dirty="0"/>
              <a:t>Grayson’s Art Club launches on Monday with Perry promising to help “battle the boredom” and take viewers “on a journey of art discovery” with a six-part series of themed shows where the British public is encouraged to create their own work.</a:t>
            </a:r>
          </a:p>
          <a:p>
            <a:r>
              <a:rPr lang="en-GB" dirty="0"/>
              <a:t>The first episode’s theme is “portrait” and will feature the American-born English artist Chantal </a:t>
            </a:r>
            <a:r>
              <a:rPr lang="en-GB" dirty="0" err="1"/>
              <a:t>Joffe</a:t>
            </a:r>
            <a:r>
              <a:rPr lang="en-GB" dirty="0"/>
              <a:t> who is known for her </a:t>
            </a:r>
            <a:r>
              <a:rPr lang="en-GB" dirty="0">
                <a:hlinkClick r:id="rId3"/>
              </a:rPr>
              <a:t>large-scale figurative paintings</a:t>
            </a:r>
            <a:r>
              <a:rPr lang="en-GB" dirty="0"/>
              <a:t> and the comedian Joe </a:t>
            </a:r>
            <a:r>
              <a:rPr lang="en-GB" dirty="0" err="1"/>
              <a:t>Lycett</a:t>
            </a:r>
            <a:r>
              <a:rPr lang="en-GB" dirty="0"/>
              <a:t>, who recently </a:t>
            </a:r>
            <a:r>
              <a:rPr lang="en-GB" dirty="0">
                <a:hlinkClick r:id="rId4"/>
              </a:rPr>
              <a:t>changed his name to Hugo Boss</a:t>
            </a:r>
            <a:r>
              <a:rPr lang="en-GB" dirty="0"/>
              <a:t>, and has taken up portraiture during the lockdown.</a:t>
            </a:r>
          </a:p>
          <a:p>
            <a:pPr marL="0" indent="0">
              <a:buNone/>
            </a:pPr>
            <a:endParaRPr lang="en-GB" dirty="0"/>
          </a:p>
        </p:txBody>
      </p:sp>
      <p:pic>
        <p:nvPicPr>
          <p:cNvPr id="4" name="Picture 3"/>
          <p:cNvPicPr>
            <a:picLocks noChangeAspect="1"/>
          </p:cNvPicPr>
          <p:nvPr/>
        </p:nvPicPr>
        <p:blipFill>
          <a:blip r:embed="rId5"/>
          <a:stretch>
            <a:fillRect/>
          </a:stretch>
        </p:blipFill>
        <p:spPr>
          <a:xfrm>
            <a:off x="6910250" y="103869"/>
            <a:ext cx="2369154" cy="3553731"/>
          </a:xfrm>
          <a:prstGeom prst="rect">
            <a:avLst/>
          </a:prstGeom>
        </p:spPr>
      </p:pic>
      <p:sp>
        <p:nvSpPr>
          <p:cNvPr id="5" name="Rectangle 4"/>
          <p:cNvSpPr/>
          <p:nvPr/>
        </p:nvSpPr>
        <p:spPr>
          <a:xfrm>
            <a:off x="265611" y="4450551"/>
            <a:ext cx="6644639" cy="2031325"/>
          </a:xfrm>
          <a:prstGeom prst="rect">
            <a:avLst/>
          </a:prstGeom>
        </p:spPr>
        <p:txBody>
          <a:bodyPr wrap="square">
            <a:spAutoFit/>
          </a:bodyPr>
          <a:lstStyle/>
          <a:p>
            <a:r>
              <a:rPr lang="en-GB" sz="1400" dirty="0">
                <a:solidFill>
                  <a:srgbClr val="343434"/>
                </a:solidFill>
                <a:latin typeface="open-sans"/>
              </a:rPr>
              <a:t>The Portrait Artist of the Year competition on Sky Arts will now become a free, weekly paint-along programme to entertain viewers during lockdown.</a:t>
            </a:r>
          </a:p>
          <a:p>
            <a:r>
              <a:rPr lang="en-GB" sz="1400" dirty="0">
                <a:solidFill>
                  <a:srgbClr val="343434"/>
                </a:solidFill>
                <a:latin typeface="open-sans"/>
              </a:rPr>
              <a:t>Viewers at home will be invited to paint the “celebrity sitters” who appear on the Sky TV Facebook page, posing live from their own houses.</a:t>
            </a:r>
          </a:p>
          <a:p>
            <a:r>
              <a:rPr lang="en-GB" sz="1400" dirty="0">
                <a:solidFill>
                  <a:srgbClr val="343434"/>
                </a:solidFill>
                <a:latin typeface="open-sans"/>
              </a:rPr>
              <a:t>Those painting at home will then be able to submit their final portraits via Instagram (@</a:t>
            </a:r>
            <a:r>
              <a:rPr lang="en-GB" sz="1400" dirty="0" err="1">
                <a:solidFill>
                  <a:srgbClr val="343434"/>
                </a:solidFill>
                <a:latin typeface="open-sans"/>
              </a:rPr>
              <a:t>artistoftheyear</a:t>
            </a:r>
            <a:r>
              <a:rPr lang="en-GB" sz="1400" dirty="0">
                <a:solidFill>
                  <a:srgbClr val="343434"/>
                </a:solidFill>
                <a:latin typeface="open-sans"/>
              </a:rPr>
              <a:t>) so that judges Tai Shan </a:t>
            </a:r>
            <a:r>
              <a:rPr lang="en-GB" sz="1400" dirty="0" err="1">
                <a:solidFill>
                  <a:srgbClr val="343434"/>
                </a:solidFill>
                <a:latin typeface="open-sans"/>
              </a:rPr>
              <a:t>Schierenberg</a:t>
            </a:r>
            <a:r>
              <a:rPr lang="en-GB" sz="1400" dirty="0">
                <a:solidFill>
                  <a:srgbClr val="343434"/>
                </a:solidFill>
                <a:latin typeface="open-sans"/>
              </a:rPr>
              <a:t>, Kathleen Soriano and Kate Bryan can pick out their favourites.</a:t>
            </a:r>
          </a:p>
          <a:p>
            <a:r>
              <a:rPr lang="en-GB" sz="1400" dirty="0">
                <a:solidFill>
                  <a:srgbClr val="343434"/>
                </a:solidFill>
                <a:latin typeface="open-sans"/>
              </a:rPr>
              <a:t>Dancer and choreographer </a:t>
            </a:r>
            <a:r>
              <a:rPr lang="en-GB" sz="1400" dirty="0" err="1">
                <a:solidFill>
                  <a:srgbClr val="343434"/>
                </a:solidFill>
                <a:latin typeface="open-sans"/>
              </a:rPr>
              <a:t>Akram</a:t>
            </a:r>
            <a:r>
              <a:rPr lang="en-GB" sz="1400" dirty="0">
                <a:solidFill>
                  <a:srgbClr val="343434"/>
                </a:solidFill>
                <a:latin typeface="open-sans"/>
              </a:rPr>
              <a:t> Khan will be the first subject for amateur artists to paint, sitting still for four hours from 10am on Sunday 26th April.</a:t>
            </a:r>
            <a:endParaRPr lang="en-GB" sz="1400" i="0" dirty="0">
              <a:solidFill>
                <a:srgbClr val="343434"/>
              </a:solidFill>
              <a:effectLst/>
              <a:latin typeface="open-sans"/>
            </a:endParaRPr>
          </a:p>
        </p:txBody>
      </p:sp>
      <p:pic>
        <p:nvPicPr>
          <p:cNvPr id="6" name="Picture 5"/>
          <p:cNvPicPr>
            <a:picLocks noChangeAspect="1"/>
          </p:cNvPicPr>
          <p:nvPr/>
        </p:nvPicPr>
        <p:blipFill>
          <a:blip r:embed="rId6"/>
          <a:stretch>
            <a:fillRect/>
          </a:stretch>
        </p:blipFill>
        <p:spPr>
          <a:xfrm>
            <a:off x="7215051" y="4317498"/>
            <a:ext cx="4084320" cy="2297430"/>
          </a:xfrm>
          <a:prstGeom prst="rect">
            <a:avLst/>
          </a:prstGeom>
        </p:spPr>
      </p:pic>
      <p:pic>
        <p:nvPicPr>
          <p:cNvPr id="7" name="Picture 6"/>
          <p:cNvPicPr>
            <a:picLocks noChangeAspect="1"/>
          </p:cNvPicPr>
          <p:nvPr/>
        </p:nvPicPr>
        <p:blipFill>
          <a:blip r:embed="rId7"/>
          <a:stretch>
            <a:fillRect/>
          </a:stretch>
        </p:blipFill>
        <p:spPr>
          <a:xfrm>
            <a:off x="9587716" y="2508408"/>
            <a:ext cx="2339340" cy="1809090"/>
          </a:xfrm>
          <a:prstGeom prst="rect">
            <a:avLst/>
          </a:prstGeom>
        </p:spPr>
      </p:pic>
      <p:sp>
        <p:nvSpPr>
          <p:cNvPr id="8" name="TextBox 7"/>
          <p:cNvSpPr txBox="1"/>
          <p:nvPr/>
        </p:nvSpPr>
        <p:spPr>
          <a:xfrm>
            <a:off x="9548527" y="210978"/>
            <a:ext cx="2443175" cy="1200329"/>
          </a:xfrm>
          <a:prstGeom prst="rect">
            <a:avLst/>
          </a:prstGeom>
          <a:noFill/>
          <a:ln>
            <a:solidFill>
              <a:srgbClr val="00B050"/>
            </a:solidFill>
          </a:ln>
        </p:spPr>
        <p:txBody>
          <a:bodyPr wrap="square" rtlCol="0">
            <a:spAutoFit/>
          </a:bodyPr>
          <a:lstStyle/>
          <a:p>
            <a:r>
              <a:rPr lang="en-GB" dirty="0" smtClean="0"/>
              <a:t>There’s also lots of Art clubs during lock down appearing on Instagram. </a:t>
            </a:r>
            <a:endParaRPr lang="en-GB" dirty="0"/>
          </a:p>
        </p:txBody>
      </p:sp>
      <p:pic>
        <p:nvPicPr>
          <p:cNvPr id="9" name="Picture 8"/>
          <p:cNvPicPr>
            <a:picLocks noChangeAspect="1"/>
          </p:cNvPicPr>
          <p:nvPr/>
        </p:nvPicPr>
        <p:blipFill>
          <a:blip r:embed="rId8"/>
          <a:stretch>
            <a:fillRect/>
          </a:stretch>
        </p:blipFill>
        <p:spPr>
          <a:xfrm>
            <a:off x="10835231" y="1025628"/>
            <a:ext cx="1156471" cy="1156471"/>
          </a:xfrm>
          <a:prstGeom prst="rect">
            <a:avLst/>
          </a:prstGeom>
        </p:spPr>
      </p:pic>
    </p:spTree>
    <p:extLst>
      <p:ext uri="{BB962C8B-B14F-4D97-AF65-F5344CB8AC3E}">
        <p14:creationId xmlns:p14="http://schemas.microsoft.com/office/powerpoint/2010/main" val="2753553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Rounded Rectangle 3"/>
          <p:cNvSpPr/>
          <p:nvPr/>
        </p:nvSpPr>
        <p:spPr>
          <a:xfrm>
            <a:off x="391887" y="195309"/>
            <a:ext cx="11077302" cy="398480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endParaRPr lang="en-GB" sz="1200" b="1" dirty="0" smtClean="0">
              <a:solidFill>
                <a:srgbClr val="000000"/>
              </a:solidFill>
              <a:effectLst/>
              <a:ea typeface="Calibri" panose="020F0502020204030204" pitchFamily="34" charset="0"/>
              <a:cs typeface="Times New Roman" panose="02020603050405020304" pitchFamily="18" charset="0"/>
            </a:endParaRPr>
          </a:p>
          <a:p>
            <a:pPr>
              <a:lnSpc>
                <a:spcPct val="107000"/>
              </a:lnSpc>
              <a:spcAft>
                <a:spcPts val="800"/>
              </a:spcAft>
            </a:pPr>
            <a:endParaRPr lang="en-GB" sz="1200" b="1" dirty="0">
              <a:solidFill>
                <a:srgbClr val="000000"/>
              </a:solidFill>
              <a:ea typeface="Calibri" panose="020F0502020204030204" pitchFamily="34" charset="0"/>
              <a:cs typeface="Times New Roman" panose="02020603050405020304" pitchFamily="18" charset="0"/>
            </a:endParaRPr>
          </a:p>
          <a:p>
            <a:pPr>
              <a:lnSpc>
                <a:spcPct val="107000"/>
              </a:lnSpc>
              <a:spcAft>
                <a:spcPts val="800"/>
              </a:spcAft>
            </a:pPr>
            <a:r>
              <a:rPr lang="en-GB" sz="1200" b="1" dirty="0" smtClean="0">
                <a:solidFill>
                  <a:srgbClr val="000000"/>
                </a:solidFill>
                <a:effectLst/>
                <a:ea typeface="Calibri" panose="020F0502020204030204" pitchFamily="34" charset="0"/>
                <a:cs typeface="Times New Roman" panose="02020603050405020304" pitchFamily="18" charset="0"/>
              </a:rPr>
              <a:t>Entry </a:t>
            </a:r>
            <a:r>
              <a:rPr lang="en-GB" sz="1200" b="1" dirty="0">
                <a:solidFill>
                  <a:srgbClr val="000000"/>
                </a:solidFill>
                <a:effectLst/>
                <a:ea typeface="Calibri" panose="020F0502020204030204" pitchFamily="34" charset="0"/>
                <a:cs typeface="Times New Roman" panose="02020603050405020304" pitchFamily="18" charset="0"/>
              </a:rPr>
              <a:t>Requirements for Studying A-level </a:t>
            </a:r>
            <a:r>
              <a:rPr lang="en-GB" sz="1200" b="1" dirty="0" smtClean="0">
                <a:solidFill>
                  <a:srgbClr val="000000"/>
                </a:solidFill>
                <a:effectLst/>
                <a:ea typeface="Calibri" panose="020F0502020204030204" pitchFamily="34" charset="0"/>
                <a:cs typeface="Times New Roman" panose="02020603050405020304" pitchFamily="18" charset="0"/>
              </a:rPr>
              <a:t>Fine Art </a:t>
            </a:r>
            <a:endParaRPr lang="en-GB" sz="1200" dirty="0">
              <a:solidFill>
                <a:srgbClr val="000000"/>
              </a:solidFill>
              <a:effectLst/>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en-GB" sz="1200" dirty="0">
                <a:solidFill>
                  <a:srgbClr val="000000"/>
                </a:solidFill>
                <a:effectLst/>
                <a:ea typeface="Calibri" panose="020F0502020204030204" pitchFamily="34" charset="0"/>
                <a:cs typeface="Times New Roman" panose="02020603050405020304" pitchFamily="18" charset="0"/>
              </a:rPr>
              <a:t>Students who are expected to achieve at least a grade </a:t>
            </a:r>
            <a:r>
              <a:rPr lang="en-GB" sz="1200" dirty="0" smtClean="0">
                <a:solidFill>
                  <a:srgbClr val="000000"/>
                </a:solidFill>
                <a:effectLst/>
                <a:ea typeface="Calibri" panose="020F0502020204030204" pitchFamily="34" charset="0"/>
                <a:cs typeface="Times New Roman" panose="02020603050405020304" pitchFamily="18" charset="0"/>
              </a:rPr>
              <a:t>5 </a:t>
            </a:r>
            <a:r>
              <a:rPr lang="en-GB" sz="1200" dirty="0">
                <a:solidFill>
                  <a:srgbClr val="000000"/>
                </a:solidFill>
                <a:effectLst/>
                <a:ea typeface="Calibri" panose="020F0502020204030204" pitchFamily="34" charset="0"/>
                <a:cs typeface="Times New Roman" panose="02020603050405020304" pitchFamily="18" charset="0"/>
              </a:rPr>
              <a:t>in GCSE </a:t>
            </a:r>
            <a:r>
              <a:rPr lang="en-GB" sz="1200" dirty="0" smtClean="0">
                <a:solidFill>
                  <a:srgbClr val="000000"/>
                </a:solidFill>
                <a:ea typeface="Calibri" panose="020F0502020204030204" pitchFamily="34" charset="0"/>
                <a:cs typeface="Times New Roman" panose="02020603050405020304" pitchFamily="18" charset="0"/>
              </a:rPr>
              <a:t>Art and a grade 5 in one of their GCSE </a:t>
            </a:r>
            <a:r>
              <a:rPr lang="en-GB" sz="1200" smtClean="0">
                <a:solidFill>
                  <a:srgbClr val="000000"/>
                </a:solidFill>
                <a:ea typeface="Calibri" panose="020F0502020204030204" pitchFamily="34" charset="0"/>
                <a:cs typeface="Times New Roman" panose="02020603050405020304" pitchFamily="18" charset="0"/>
              </a:rPr>
              <a:t>English courses. </a:t>
            </a:r>
            <a:endParaRPr lang="en-GB" sz="1200" dirty="0">
              <a:solidFill>
                <a:srgbClr val="000000"/>
              </a:solidFill>
              <a:effectLst/>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en-GB" sz="1200" dirty="0">
                <a:solidFill>
                  <a:srgbClr val="000000"/>
                </a:solidFill>
                <a:effectLst/>
                <a:ea typeface="Calibri" panose="020F0502020204030204" pitchFamily="34" charset="0"/>
                <a:cs typeface="Times New Roman" panose="02020603050405020304" pitchFamily="18" charset="0"/>
              </a:rPr>
              <a:t>Students who have enjoyed their GCSE </a:t>
            </a:r>
            <a:r>
              <a:rPr lang="en-GB" sz="1200" dirty="0" smtClean="0">
                <a:solidFill>
                  <a:srgbClr val="000000"/>
                </a:solidFill>
                <a:effectLst/>
                <a:ea typeface="Calibri" panose="020F0502020204030204" pitchFamily="34" charset="0"/>
                <a:cs typeface="Times New Roman" panose="02020603050405020304" pitchFamily="18" charset="0"/>
              </a:rPr>
              <a:t>Art course</a:t>
            </a:r>
            <a:r>
              <a:rPr lang="en-GB" sz="1200" dirty="0">
                <a:solidFill>
                  <a:srgbClr val="000000"/>
                </a:solidFill>
                <a:effectLst/>
                <a:ea typeface="Calibri" panose="020F0502020204030204" pitchFamily="34" charset="0"/>
                <a:cs typeface="Times New Roman" panose="02020603050405020304" pitchFamily="18" charset="0"/>
              </a:rPr>
              <a:t>, and who </a:t>
            </a:r>
            <a:r>
              <a:rPr lang="en-GB" sz="1200" dirty="0" smtClean="0">
                <a:solidFill>
                  <a:srgbClr val="000000"/>
                </a:solidFill>
                <a:ea typeface="Calibri" panose="020F0502020204030204" pitchFamily="34" charset="0"/>
                <a:cs typeface="Times New Roman" panose="02020603050405020304" pitchFamily="18" charset="0"/>
              </a:rPr>
              <a:t>enjoy going to galleries and learning about artworks. </a:t>
            </a:r>
            <a:endParaRPr lang="en-GB" sz="1200" dirty="0">
              <a:solidFill>
                <a:srgbClr val="000000"/>
              </a:solidFill>
              <a:effectLst/>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en-GB" sz="1200" dirty="0">
                <a:solidFill>
                  <a:srgbClr val="000000"/>
                </a:solidFill>
                <a:effectLst/>
                <a:ea typeface="Calibri" panose="020F0502020204030204" pitchFamily="34" charset="0"/>
                <a:cs typeface="Times New Roman" panose="02020603050405020304" pitchFamily="18" charset="0"/>
              </a:rPr>
              <a:t>Students who enjoy </a:t>
            </a:r>
            <a:r>
              <a:rPr lang="en-GB" sz="1200" dirty="0" smtClean="0">
                <a:solidFill>
                  <a:srgbClr val="000000"/>
                </a:solidFill>
                <a:effectLst/>
                <a:ea typeface="Calibri" panose="020F0502020204030204" pitchFamily="34" charset="0"/>
                <a:cs typeface="Times New Roman" panose="02020603050405020304" pitchFamily="18" charset="0"/>
              </a:rPr>
              <a:t>working with new materials and developing different techniques. </a:t>
            </a:r>
          </a:p>
          <a:p>
            <a:pPr marL="342900" lvl="0" indent="-342900">
              <a:lnSpc>
                <a:spcPct val="107000"/>
              </a:lnSpc>
              <a:spcAft>
                <a:spcPts val="0"/>
              </a:spcAft>
              <a:buFont typeface="Wingdings" panose="05000000000000000000" pitchFamily="2" charset="2"/>
              <a:buChar char=""/>
            </a:pPr>
            <a:r>
              <a:rPr lang="en-GB" sz="1200" dirty="0" smtClean="0">
                <a:solidFill>
                  <a:srgbClr val="000000"/>
                </a:solidFill>
                <a:effectLst/>
                <a:ea typeface="Calibri" panose="020F0502020204030204" pitchFamily="34" charset="0"/>
                <a:cs typeface="Times New Roman" panose="02020603050405020304" pitchFamily="18" charset="0"/>
              </a:rPr>
              <a:t>Students who relish the opportunity to work in new ways and take risks within their art work. </a:t>
            </a:r>
          </a:p>
          <a:p>
            <a:pPr marL="342900" lvl="0" indent="-342900">
              <a:lnSpc>
                <a:spcPct val="107000"/>
              </a:lnSpc>
              <a:spcAft>
                <a:spcPts val="0"/>
              </a:spcAft>
              <a:buFont typeface="Wingdings" panose="05000000000000000000" pitchFamily="2" charset="2"/>
              <a:buChar char=""/>
            </a:pPr>
            <a:r>
              <a:rPr lang="en-GB" sz="1200" dirty="0" smtClean="0">
                <a:solidFill>
                  <a:srgbClr val="000000"/>
                </a:solidFill>
                <a:ea typeface="Calibri" panose="020F0502020204030204" pitchFamily="34" charset="0"/>
                <a:cs typeface="Times New Roman" panose="02020603050405020304" pitchFamily="18" charset="0"/>
              </a:rPr>
              <a:t>Students who enjoy working to a broad theme and gathering research through visual and written form. </a:t>
            </a:r>
            <a:endParaRPr lang="en-GB" sz="1200" dirty="0" smtClean="0">
              <a:solidFill>
                <a:srgbClr val="000000"/>
              </a:solidFill>
              <a:effectLst/>
              <a:ea typeface="Calibri" panose="020F0502020204030204" pitchFamily="34" charset="0"/>
              <a:cs typeface="Times New Roman" panose="02020603050405020304" pitchFamily="18" charset="0"/>
            </a:endParaRPr>
          </a:p>
          <a:p>
            <a:pPr lvl="0">
              <a:lnSpc>
                <a:spcPct val="107000"/>
              </a:lnSpc>
              <a:spcAft>
                <a:spcPts val="0"/>
              </a:spcAft>
            </a:pPr>
            <a:endParaRPr lang="en-GB" sz="1200" dirty="0">
              <a:solidFill>
                <a:srgbClr val="000000"/>
              </a:solidFill>
              <a:effectLst/>
              <a:ea typeface="Calibri" panose="020F0502020204030204" pitchFamily="34" charset="0"/>
              <a:cs typeface="Times New Roman" panose="02020603050405020304" pitchFamily="18" charset="0"/>
            </a:endParaRPr>
          </a:p>
          <a:p>
            <a:pPr>
              <a:lnSpc>
                <a:spcPct val="107000"/>
              </a:lnSpc>
              <a:spcAft>
                <a:spcPts val="800"/>
              </a:spcAft>
            </a:pPr>
            <a:r>
              <a:rPr lang="en-GB" sz="1200" b="1" dirty="0">
                <a:solidFill>
                  <a:srgbClr val="000000"/>
                </a:solidFill>
                <a:effectLst/>
                <a:ea typeface="Calibri" panose="020F0502020204030204" pitchFamily="34" charset="0"/>
                <a:cs typeface="Times New Roman" panose="02020603050405020304" pitchFamily="18" charset="0"/>
              </a:rPr>
              <a:t>What to expect from A-level </a:t>
            </a:r>
            <a:r>
              <a:rPr lang="en-GB" sz="1200" b="1" dirty="0" smtClean="0">
                <a:solidFill>
                  <a:srgbClr val="000000"/>
                </a:solidFill>
                <a:effectLst/>
                <a:ea typeface="Calibri" panose="020F0502020204030204" pitchFamily="34" charset="0"/>
                <a:cs typeface="Times New Roman" panose="02020603050405020304" pitchFamily="18" charset="0"/>
              </a:rPr>
              <a:t>Fine Art.</a:t>
            </a:r>
            <a:endParaRPr lang="en-GB" sz="1200" dirty="0">
              <a:solidFill>
                <a:srgbClr val="000000"/>
              </a:solidFill>
              <a:effectLst/>
              <a:ea typeface="Calibri" panose="020F0502020204030204" pitchFamily="34" charset="0"/>
              <a:cs typeface="Times New Roman" panose="02020603050405020304" pitchFamily="18" charset="0"/>
            </a:endParaRPr>
          </a:p>
          <a:p>
            <a:pPr algn="just">
              <a:lnSpc>
                <a:spcPct val="107000"/>
              </a:lnSpc>
              <a:spcAft>
                <a:spcPts val="800"/>
              </a:spcAft>
            </a:pPr>
            <a:r>
              <a:rPr lang="en-GB" sz="1200" dirty="0" smtClean="0">
                <a:solidFill>
                  <a:srgbClr val="000000"/>
                </a:solidFill>
                <a:effectLst/>
                <a:ea typeface="Calibri" panose="020F0502020204030204" pitchFamily="34" charset="0"/>
                <a:cs typeface="Times New Roman" panose="02020603050405020304" pitchFamily="18" charset="0"/>
              </a:rPr>
              <a:t>The A-level Fine Art course </a:t>
            </a:r>
            <a:r>
              <a:rPr lang="en-GB" sz="1200" dirty="0" smtClean="0">
                <a:solidFill>
                  <a:srgbClr val="000000"/>
                </a:solidFill>
                <a:ea typeface="Calibri" panose="020F0502020204030204" pitchFamily="34" charset="0"/>
                <a:cs typeface="Times New Roman" panose="02020603050405020304" pitchFamily="18" charset="0"/>
              </a:rPr>
              <a:t>allows students to develop their own chosen themes, encouraging them to really stamp their personality on their projects from day one. You will be asked to research your theme and chosen artists in greater depth and push your ideas to more ambitious scales than you have been used to.  We begin Year 12 with a short introductory project to challenge you with materials and scales, while giving you the chance to brush up on your recording skills after a long break. You will regularly share your artwork with your peers and teachers in group critiques, which allow you to organise your ideas and gather ideas from others. We also offer visits from artists and opportunities to work with local universities through skills workshops led by university lecturers. The broadness of the course and themes allow you to use your artwork as a powerful tool to communicate messages to an audience, as escapism, documentation or immersing yourself in the pure aesthetics. Our sixth form students benefit and value the extra space we offer them to work on weekly tasks outside of lesson time. If you are thinking about studying A-level Art, then attempt some of this work to give you a flavour of the demand of the subject. If you decide that Art is the A-level you want to study, remember this bridging course should be completed in full.</a:t>
            </a:r>
          </a:p>
          <a:p>
            <a:pPr algn="just">
              <a:lnSpc>
                <a:spcPct val="107000"/>
              </a:lnSpc>
              <a:spcAft>
                <a:spcPts val="800"/>
              </a:spcAft>
            </a:pPr>
            <a:endParaRPr lang="en-GB" sz="1100" dirty="0">
              <a:solidFill>
                <a:srgbClr val="000000"/>
              </a:solidFill>
              <a:effectLst/>
              <a:ea typeface="Calibri" panose="020F0502020204030204" pitchFamily="34" charset="0"/>
              <a:cs typeface="Times New Roman" panose="02020603050405020304" pitchFamily="18" charset="0"/>
            </a:endParaRPr>
          </a:p>
          <a:p>
            <a:pPr algn="just">
              <a:lnSpc>
                <a:spcPct val="107000"/>
              </a:lnSpc>
              <a:spcAft>
                <a:spcPts val="800"/>
              </a:spcAft>
            </a:pPr>
            <a:r>
              <a:rPr lang="en-GB" sz="1100" dirty="0">
                <a:solidFill>
                  <a:srgbClr val="000000"/>
                </a:solidFill>
                <a:effectLst/>
                <a:ea typeface="Calibri" panose="020F0502020204030204" pitchFamily="34" charset="0"/>
                <a:cs typeface="Times New Roman" panose="02020603050405020304" pitchFamily="18" charset="0"/>
              </a:rPr>
              <a:t> </a:t>
            </a:r>
          </a:p>
        </p:txBody>
      </p:sp>
      <p:graphicFrame>
        <p:nvGraphicFramePr>
          <p:cNvPr id="5" name="Table 4"/>
          <p:cNvGraphicFramePr>
            <a:graphicFrameLocks noGrp="1"/>
          </p:cNvGraphicFramePr>
          <p:nvPr>
            <p:extLst>
              <p:ext uri="{D42A27DB-BD31-4B8C-83A1-F6EECF244321}">
                <p14:modId xmlns:p14="http://schemas.microsoft.com/office/powerpoint/2010/main" val="778693272"/>
              </p:ext>
            </p:extLst>
          </p:nvPr>
        </p:nvGraphicFramePr>
        <p:xfrm>
          <a:off x="613955" y="4349931"/>
          <a:ext cx="10437221" cy="2008776"/>
        </p:xfrm>
        <a:graphic>
          <a:graphicData uri="http://schemas.openxmlformats.org/drawingml/2006/table">
            <a:tbl>
              <a:tblPr firstRow="1" firstCol="1" bandRow="1">
                <a:tableStyleId>{5C22544A-7EE6-4342-B048-85BDC9FD1C3A}</a:tableStyleId>
              </a:tblPr>
              <a:tblGrid>
                <a:gridCol w="5216272">
                  <a:extLst>
                    <a:ext uri="{9D8B030D-6E8A-4147-A177-3AD203B41FA5}">
                      <a16:colId xmlns:a16="http://schemas.microsoft.com/office/drawing/2014/main" val="3932583507"/>
                    </a:ext>
                  </a:extLst>
                </a:gridCol>
                <a:gridCol w="5220949">
                  <a:extLst>
                    <a:ext uri="{9D8B030D-6E8A-4147-A177-3AD203B41FA5}">
                      <a16:colId xmlns:a16="http://schemas.microsoft.com/office/drawing/2014/main" val="3656126992"/>
                    </a:ext>
                  </a:extLst>
                </a:gridCol>
              </a:tblGrid>
              <a:tr h="211908">
                <a:tc>
                  <a:txBody>
                    <a:bodyPr/>
                    <a:lstStyle/>
                    <a:p>
                      <a:pPr>
                        <a:spcAft>
                          <a:spcPts val="0"/>
                        </a:spcAft>
                      </a:pPr>
                      <a:r>
                        <a:rPr lang="en-GB" sz="1200" dirty="0" smtClean="0">
                          <a:effectLst/>
                        </a:rPr>
                        <a:t>Component</a:t>
                      </a:r>
                      <a:r>
                        <a:rPr lang="en-GB" sz="1200" baseline="0" dirty="0" smtClean="0">
                          <a:effectLst/>
                        </a:rPr>
                        <a:t> 1 Coursework Portfolio </a:t>
                      </a:r>
                      <a:r>
                        <a:rPr lang="en-GB" sz="1200" dirty="0" smtClean="0">
                          <a:effectLst/>
                        </a:rPr>
                        <a:t>worth 60%</a:t>
                      </a:r>
                      <a:endPar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200" dirty="0" smtClean="0">
                          <a:effectLst/>
                        </a:rPr>
                        <a:t>Component</a:t>
                      </a:r>
                      <a:r>
                        <a:rPr lang="en-GB" sz="1200" baseline="0" dirty="0" smtClean="0">
                          <a:effectLst/>
                        </a:rPr>
                        <a:t> 2 Externally Set Exam </a:t>
                      </a:r>
                      <a:r>
                        <a:rPr lang="en-GB" sz="1200" dirty="0" smtClean="0">
                          <a:effectLst/>
                        </a:rPr>
                        <a:t>– </a:t>
                      </a:r>
                      <a:r>
                        <a:rPr lang="en-GB" sz="1200" dirty="0">
                          <a:effectLst/>
                        </a:rPr>
                        <a:t>worth 40%</a:t>
                      </a:r>
                      <a:endPar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7217310"/>
                  </a:ext>
                </a:extLst>
              </a:tr>
              <a:tr h="1483359">
                <a:tc>
                  <a:txBody>
                    <a:bodyPr/>
                    <a:lstStyle/>
                    <a:p>
                      <a:pPr marL="342900" lvl="0" indent="-342900" algn="just">
                        <a:spcAft>
                          <a:spcPts val="0"/>
                        </a:spcAft>
                        <a:buFont typeface="Wingdings" panose="05000000000000000000" pitchFamily="2" charset="2"/>
                        <a:buChar char=""/>
                      </a:pPr>
                      <a:r>
                        <a:rPr lang="en-GB"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This</a:t>
                      </a:r>
                      <a:r>
                        <a:rPr lang="en-GB" sz="1200" baseline="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is a personal investigation chosen by you. It will comprise of sketchbooks, boards and final pieces. This portfolio of art work should be an exciting and in depth investigation. </a:t>
                      </a:r>
                    </a:p>
                    <a:p>
                      <a:pPr marL="342900" lvl="0" indent="-342900" algn="just">
                        <a:spcAft>
                          <a:spcPts val="0"/>
                        </a:spcAft>
                        <a:buFont typeface="Wingdings" panose="05000000000000000000" pitchFamily="2" charset="2"/>
                        <a:buChar char=""/>
                      </a:pPr>
                      <a:r>
                        <a:rPr lang="en-GB" sz="1200" baseline="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 written essay between 1,000-3,000 words is required to support your personal investigation artwork. </a:t>
                      </a:r>
                    </a:p>
                    <a:p>
                      <a:pPr marL="342900" lvl="0" indent="-342900" algn="just">
                        <a:spcAft>
                          <a:spcPts val="0"/>
                        </a:spcAft>
                        <a:buFont typeface="Wingdings" panose="05000000000000000000" pitchFamily="2" charset="2"/>
                        <a:buChar char=""/>
                      </a:pPr>
                      <a:r>
                        <a:rPr lang="en-GB" sz="1200" baseline="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Lessons will be dedicated to coursework until the exam papers are given out. </a:t>
                      </a:r>
                      <a:endPar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spcAft>
                          <a:spcPts val="0"/>
                        </a:spcAft>
                        <a:buFont typeface="Wingdings" panose="05000000000000000000" pitchFamily="2" charset="2"/>
                        <a:buChar char=""/>
                      </a:pPr>
                      <a:r>
                        <a:rPr lang="en-GB" sz="1100" dirty="0" smtClean="0">
                          <a:effectLst/>
                        </a:rPr>
                        <a:t>The theme for exam</a:t>
                      </a:r>
                      <a:r>
                        <a:rPr lang="en-GB" sz="1100" baseline="0" dirty="0" smtClean="0">
                          <a:effectLst/>
                        </a:rPr>
                        <a:t> project is set by the AQA exam board around 1</a:t>
                      </a:r>
                      <a:r>
                        <a:rPr lang="en-GB" sz="1100" baseline="30000" dirty="0" smtClean="0">
                          <a:effectLst/>
                        </a:rPr>
                        <a:t>st</a:t>
                      </a:r>
                      <a:r>
                        <a:rPr lang="en-GB" sz="1100" baseline="0" dirty="0" smtClean="0">
                          <a:effectLst/>
                        </a:rPr>
                        <a:t> Feb. There are 8 starting points to choose from. </a:t>
                      </a:r>
                      <a:endParaRPr lang="en-GB" sz="1100" dirty="0" smtClean="0">
                        <a:effectLst/>
                      </a:endParaRPr>
                    </a:p>
                    <a:p>
                      <a:pPr marL="342900" lvl="0" indent="-342900">
                        <a:spcAft>
                          <a:spcPts val="0"/>
                        </a:spcAft>
                        <a:buFont typeface="Wingdings" panose="05000000000000000000" pitchFamily="2" charset="2"/>
                        <a:buChar char=""/>
                      </a:pPr>
                      <a:r>
                        <a:rPr lang="en-GB" sz="1100" baseline="0" dirty="0" smtClean="0">
                          <a:effectLst/>
                        </a:rPr>
                        <a:t>You have approx. 10 weeks to produce a sketchbook/boards to respond to your chosen theme. </a:t>
                      </a:r>
                    </a:p>
                    <a:p>
                      <a:pPr marL="342900" lvl="0" indent="-342900">
                        <a:spcAft>
                          <a:spcPts val="0"/>
                        </a:spcAft>
                        <a:buFont typeface="Wingdings" panose="05000000000000000000" pitchFamily="2" charset="2"/>
                        <a:buChar char=""/>
                      </a:pPr>
                      <a:r>
                        <a:rPr lang="en-GB" sz="1200" dirty="0" smtClean="0">
                          <a:effectLst/>
                        </a:rPr>
                        <a:t>During</a:t>
                      </a:r>
                      <a:r>
                        <a:rPr lang="en-GB" sz="1200" baseline="0" dirty="0" smtClean="0">
                          <a:effectLst/>
                        </a:rPr>
                        <a:t> the </a:t>
                      </a:r>
                      <a:r>
                        <a:rPr lang="en-GB" sz="1200" dirty="0" smtClean="0">
                          <a:effectLst/>
                        </a:rPr>
                        <a:t>exam lasting 15</a:t>
                      </a:r>
                      <a:r>
                        <a:rPr lang="en-GB" sz="1200" baseline="0" dirty="0" smtClean="0">
                          <a:effectLst/>
                        </a:rPr>
                        <a:t> </a:t>
                      </a:r>
                      <a:r>
                        <a:rPr lang="en-GB" sz="1200" dirty="0" smtClean="0">
                          <a:effectLst/>
                        </a:rPr>
                        <a:t>hours,</a:t>
                      </a:r>
                      <a:r>
                        <a:rPr lang="en-GB" sz="1200" baseline="0" dirty="0" smtClean="0">
                          <a:effectLst/>
                        </a:rPr>
                        <a:t> across 3 days in the art room you will create your final pieces. </a:t>
                      </a:r>
                    </a:p>
                    <a:p>
                      <a:pPr marL="342900" lvl="0" indent="-342900">
                        <a:spcAft>
                          <a:spcPts val="0"/>
                        </a:spcAft>
                        <a:buFont typeface="Wingdings" panose="05000000000000000000" pitchFamily="2" charset="2"/>
                        <a:buChar char=""/>
                      </a:pPr>
                      <a:r>
                        <a:rPr lang="en-GB" sz="1200" baseline="0" dirty="0" smtClean="0">
                          <a:effectLst/>
                        </a:rPr>
                        <a:t>Sketchbooks/boards/research for the exam MUST be present in the exam room and should be referred to during the exam. </a:t>
                      </a:r>
                    </a:p>
                    <a:p>
                      <a:pPr marL="342900" lvl="0" indent="-342900">
                        <a:spcAft>
                          <a:spcPts val="0"/>
                        </a:spcAft>
                        <a:buFont typeface="Wingdings" panose="05000000000000000000" pitchFamily="2" charset="2"/>
                        <a:buChar char=""/>
                      </a:pPr>
                      <a:endParaRPr lang="en-GB" sz="1200" dirty="0">
                        <a:effectLst/>
                      </a:endParaRPr>
                    </a:p>
                  </a:txBody>
                  <a:tcPr marL="68580" marR="68580" marT="0" marB="0"/>
                </a:tc>
                <a:extLst>
                  <a:ext uri="{0D108BD9-81ED-4DB2-BD59-A6C34878D82A}">
                    <a16:rowId xmlns:a16="http://schemas.microsoft.com/office/drawing/2014/main" val="2047570582"/>
                  </a:ext>
                </a:extLst>
              </a:tr>
              <a:tr h="211908">
                <a:tc gridSpan="2">
                  <a:txBody>
                    <a:bodyPr/>
                    <a:lstStyle/>
                    <a:p>
                      <a:pPr>
                        <a:spcAft>
                          <a:spcPts val="0"/>
                        </a:spcAft>
                      </a:pPr>
                      <a:endPar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333067880"/>
                  </a:ext>
                </a:extLst>
              </a:tr>
            </a:tbl>
          </a:graphicData>
        </a:graphic>
      </p:graphicFrame>
    </p:spTree>
    <p:extLst>
      <p:ext uri="{BB962C8B-B14F-4D97-AF65-F5344CB8AC3E}">
        <p14:creationId xmlns:p14="http://schemas.microsoft.com/office/powerpoint/2010/main" val="3948892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A243F8-BD25-4079-AFAB-AC857819C7D4}"/>
              </a:ext>
            </a:extLst>
          </p:cNvPr>
          <p:cNvPicPr>
            <a:picLocks noChangeAspect="1"/>
          </p:cNvPicPr>
          <p:nvPr/>
        </p:nvPicPr>
        <p:blipFill>
          <a:blip r:embed="rId2"/>
          <a:stretch>
            <a:fillRect/>
          </a:stretch>
        </p:blipFill>
        <p:spPr>
          <a:xfrm rot="269478">
            <a:off x="-398564" y="-58333"/>
            <a:ext cx="11705979" cy="7879154"/>
          </a:xfrm>
          <a:prstGeom prst="rect">
            <a:avLst/>
          </a:prstGeom>
        </p:spPr>
      </p:pic>
      <p:pic>
        <p:nvPicPr>
          <p:cNvPr id="10" name="Picture 9">
            <a:extLst>
              <a:ext uri="{FF2B5EF4-FFF2-40B4-BE49-F238E27FC236}">
                <a16:creationId xmlns:a16="http://schemas.microsoft.com/office/drawing/2014/main" id="{3E30D8BB-5E28-42BD-AB7B-514EC3FC07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16793" y="1880852"/>
            <a:ext cx="2129316" cy="1534767"/>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CDF304EE-6FF1-4479-A998-8FFAC2ED900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863783" y="3549188"/>
            <a:ext cx="2182326" cy="1534767"/>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C415BCA8-D6DF-4858-A4D7-B36BDE4FA6E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94505" y="212516"/>
            <a:ext cx="2173891" cy="1534767"/>
          </a:xfrm>
          <a:prstGeom prst="rect">
            <a:avLst/>
          </a:prstGeom>
          <a:ln>
            <a:noFill/>
          </a:ln>
          <a:effectLst>
            <a:outerShdw blurRad="190500" algn="tl" rotWithShape="0">
              <a:srgbClr val="000000">
                <a:alpha val="70000"/>
              </a:srgbClr>
            </a:outerShdw>
          </a:effectLst>
        </p:spPr>
      </p:pic>
      <p:pic>
        <p:nvPicPr>
          <p:cNvPr id="17" name="Picture 16" descr="A picture containing bird, flying, air, different&#10;&#10;Description automatically generated">
            <a:extLst>
              <a:ext uri="{FF2B5EF4-FFF2-40B4-BE49-F238E27FC236}">
                <a16:creationId xmlns:a16="http://schemas.microsoft.com/office/drawing/2014/main" id="{3E9549F7-6019-405A-9BE5-3F507302F780}"/>
              </a:ext>
            </a:extLst>
          </p:cNvPr>
          <p:cNvPicPr>
            <a:picLocks noChangeAspect="1"/>
          </p:cNvPicPr>
          <p:nvPr/>
        </p:nvPicPr>
        <p:blipFill rotWithShape="1">
          <a:blip r:embed="rId6" cstate="email">
            <a:clrChange>
              <a:clrFrom>
                <a:srgbClr val="F6F6F6"/>
              </a:clrFrom>
              <a:clrTo>
                <a:srgbClr val="F6F6F6">
                  <a:alpha val="0"/>
                </a:srgbClr>
              </a:clrTo>
            </a:clrChange>
            <a:extLst>
              <a:ext uri="{28A0092B-C50C-407E-A947-70E740481C1C}">
                <a14:useLocalDpi xmlns:a14="http://schemas.microsoft.com/office/drawing/2010/main"/>
              </a:ext>
            </a:extLst>
          </a:blip>
          <a:srcRect/>
          <a:stretch/>
        </p:blipFill>
        <p:spPr>
          <a:xfrm rot="13306423">
            <a:off x="6864776" y="-139760"/>
            <a:ext cx="3061253" cy="6381750"/>
          </a:xfrm>
          <a:prstGeom prst="rect">
            <a:avLst/>
          </a:prstGeom>
        </p:spPr>
      </p:pic>
      <p:sp>
        <p:nvSpPr>
          <p:cNvPr id="9" name="TextBox 8">
            <a:extLst>
              <a:ext uri="{FF2B5EF4-FFF2-40B4-BE49-F238E27FC236}">
                <a16:creationId xmlns:a16="http://schemas.microsoft.com/office/drawing/2014/main" id="{65F29D28-415B-4603-95A1-1DC574372512}"/>
              </a:ext>
            </a:extLst>
          </p:cNvPr>
          <p:cNvSpPr txBox="1"/>
          <p:nvPr/>
        </p:nvSpPr>
        <p:spPr>
          <a:xfrm>
            <a:off x="304800" y="5883967"/>
            <a:ext cx="10072914" cy="707886"/>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white"/>
                </a:solidFill>
                <a:effectLst/>
                <a:uLnTx/>
                <a:uFillTx/>
                <a:latin typeface="Lucida Handwriting" panose="03010101010101010101" pitchFamily="66" charset="0"/>
              </a:rPr>
              <a:t>We’ll </a:t>
            </a:r>
            <a:r>
              <a:rPr kumimoji="0" lang="en-GB" sz="2000" b="0" i="0" u="none" strike="noStrike" kern="1200" cap="none" spc="0" normalizeH="0" baseline="0" noProof="0" dirty="0">
                <a:ln>
                  <a:noFill/>
                </a:ln>
                <a:solidFill>
                  <a:prstClr val="white"/>
                </a:solidFill>
                <a:effectLst/>
                <a:uLnTx/>
                <a:uFillTx/>
                <a:latin typeface="Lucida Handwriting" panose="03010101010101010101" pitchFamily="66" charset="0"/>
              </a:rPr>
              <a:t>have an exhibition on our return to school - a time to share </a:t>
            </a:r>
            <a:r>
              <a:rPr lang="en-GB" sz="2000" dirty="0">
                <a:solidFill>
                  <a:prstClr val="white"/>
                </a:solidFill>
                <a:latin typeface="Lucida Handwriting" panose="03010101010101010101" pitchFamily="66" charset="0"/>
              </a:rPr>
              <a:t> </a:t>
            </a:r>
            <a:r>
              <a:rPr lang="en-GB" sz="2000" dirty="0" smtClean="0">
                <a:solidFill>
                  <a:prstClr val="white"/>
                </a:solidFill>
                <a:latin typeface="Lucida Handwriting" panose="03010101010101010101" pitchFamily="66" charset="0"/>
              </a:rPr>
              <a:t>your new work alongside your older work. </a:t>
            </a:r>
            <a:endParaRPr kumimoji="0" lang="en-GB" sz="2000" b="0" i="0" u="none" strike="noStrike" kern="1200" cap="none" spc="0" normalizeH="0" baseline="0" noProof="0" dirty="0">
              <a:ln>
                <a:noFill/>
              </a:ln>
              <a:solidFill>
                <a:prstClr val="white"/>
              </a:solidFill>
              <a:effectLst/>
              <a:uLnTx/>
              <a:uFillTx/>
              <a:latin typeface="Lucida Handwriting" panose="03010101010101010101" pitchFamily="66" charset="0"/>
            </a:endParaRPr>
          </a:p>
        </p:txBody>
      </p:sp>
      <p:pic>
        <p:nvPicPr>
          <p:cNvPr id="14" name="Picture 13">
            <a:extLst>
              <a:ext uri="{FF2B5EF4-FFF2-40B4-BE49-F238E27FC236}">
                <a16:creationId xmlns:a16="http://schemas.microsoft.com/office/drawing/2014/main" id="{7C44C6F0-B7EB-45E8-B329-4CDADBEB760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4020" y="-8945"/>
            <a:ext cx="4532243" cy="4532243"/>
          </a:xfrm>
          <a:prstGeom prst="rect">
            <a:avLst/>
          </a:prstGeom>
        </p:spPr>
      </p:pic>
      <p:sp>
        <p:nvSpPr>
          <p:cNvPr id="7" name="Rectangle 6">
            <a:extLst>
              <a:ext uri="{FF2B5EF4-FFF2-40B4-BE49-F238E27FC236}">
                <a16:creationId xmlns:a16="http://schemas.microsoft.com/office/drawing/2014/main" id="{AF7250E3-79E2-4F86-89F4-C35858186931}"/>
              </a:ext>
            </a:extLst>
          </p:cNvPr>
          <p:cNvSpPr/>
          <p:nvPr/>
        </p:nvSpPr>
        <p:spPr>
          <a:xfrm>
            <a:off x="1012176" y="-4405"/>
            <a:ext cx="8172622"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noProof="0"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Calibri" panose="020F0502020204030204"/>
                <a:ea typeface="+mn-ea"/>
                <a:cs typeface="+mn-cs"/>
              </a:rPr>
              <a:t>Theme: Isolation 2020 </a:t>
            </a:r>
            <a:endParaRPr kumimoji="0" lang="en-US" sz="66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6B0ECF25-3FF5-4CEF-BE4F-A9FCDB6DFFF5}"/>
              </a:ext>
            </a:extLst>
          </p:cNvPr>
          <p:cNvSpPr/>
          <p:nvPr/>
        </p:nvSpPr>
        <p:spPr>
          <a:xfrm>
            <a:off x="304800" y="1230094"/>
            <a:ext cx="8799444" cy="4247317"/>
          </a:xfrm>
          <a:prstGeom prst="rect">
            <a:avLst/>
          </a:prstGeom>
          <a:solidFill>
            <a:schemeClr val="accent1">
              <a:lumMod val="40000"/>
              <a:lumOff val="60000"/>
              <a:alpha val="93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This thing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Coronavirus (COVID-19) –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it’s living history.  Which means YOU are part of living history.  We are ALL part of living history, and this time will be talked about for generations to come.  Schools are closed; sports events, concerts and gatherings are cancelled; people are quarantined…on a GLOBAL level.  We haven’t seen this in our lifetime before, and hopefully, we never will again.  That’s why it’s important to record these moments, so you can make sense of things, remember, and share with others in the future.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Recording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events, activities, fears and feelings, perhaps taking news clippings, collecting objects or even interviewing relatives and friends for differing </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experiences</a:t>
            </a:r>
            <a:r>
              <a:rPr lang="en-GB" dirty="0">
                <a:solidFill>
                  <a:prstClr val="black"/>
                </a:solidFill>
                <a:latin typeface="Calibri" panose="020F0502020204030204"/>
              </a:rPr>
              <a:t> </a:t>
            </a:r>
            <a:r>
              <a:rPr lang="en-GB" dirty="0" smtClean="0">
                <a:solidFill>
                  <a:prstClr val="black"/>
                </a:solidFill>
                <a:latin typeface="Calibri" panose="020F0502020204030204"/>
              </a:rPr>
              <a:t>to document how we spent our time in isolation.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lvl="0">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This will become something personal, unique to you and unique to a period in our history. </a:t>
            </a:r>
            <a:r>
              <a:rPr lang="en-GB" b="1" dirty="0" smtClean="0">
                <a:solidFill>
                  <a:prstClr val="black"/>
                </a:solidFill>
              </a:rPr>
              <a:t>Once your project is marked you will be given it to keep to share with family members in the future. </a:t>
            </a:r>
            <a:r>
              <a:rPr kumimoji="0" lang="en-GB" sz="1800" b="1" i="0" u="none" strike="noStrike" kern="1200" cap="none" spc="0" normalizeH="0" baseline="0" noProof="0" dirty="0" smtClean="0">
                <a:ln>
                  <a:noFill/>
                </a:ln>
                <a:solidFill>
                  <a:prstClr val="black"/>
                </a:solidFill>
                <a:effectLst/>
                <a:uLnTx/>
                <a:uFillTx/>
                <a:latin typeface="Calibri" panose="020F0502020204030204"/>
                <a:ea typeface="+mn-ea"/>
                <a:cs typeface="+mn-cs"/>
              </a:rPr>
              <a:t>It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will become YOUR own primary source of YOUR moment in history and how YOU lived it.</a:t>
            </a:r>
          </a:p>
        </p:txBody>
      </p:sp>
    </p:spTree>
    <p:extLst>
      <p:ext uri="{BB962C8B-B14F-4D97-AF65-F5344CB8AC3E}">
        <p14:creationId xmlns:p14="http://schemas.microsoft.com/office/powerpoint/2010/main" val="3005726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114" y="147412"/>
            <a:ext cx="5330371" cy="592818"/>
          </a:xfrm>
          <a:solidFill>
            <a:schemeClr val="accent1">
              <a:lumMod val="40000"/>
              <a:lumOff val="60000"/>
            </a:schemeClr>
          </a:solidFill>
        </p:spPr>
        <p:txBody>
          <a:bodyPr>
            <a:normAutofit fontScale="90000"/>
          </a:bodyPr>
          <a:lstStyle/>
          <a:p>
            <a:r>
              <a:rPr lang="en-GB" dirty="0" smtClean="0"/>
              <a:t>Week 1 Outline </a:t>
            </a:r>
            <a:endParaRPr lang="en-GB" dirty="0"/>
          </a:p>
        </p:txBody>
      </p:sp>
      <p:sp>
        <p:nvSpPr>
          <p:cNvPr id="3" name="Content Placeholder 2"/>
          <p:cNvSpPr>
            <a:spLocks noGrp="1"/>
          </p:cNvSpPr>
          <p:nvPr>
            <p:ph idx="1"/>
          </p:nvPr>
        </p:nvSpPr>
        <p:spPr>
          <a:xfrm>
            <a:off x="417286" y="1146628"/>
            <a:ext cx="4793343" cy="5305364"/>
          </a:xfrm>
          <a:ln>
            <a:solidFill>
              <a:schemeClr val="accent1">
                <a:lumMod val="75000"/>
              </a:schemeClr>
            </a:solidFill>
          </a:ln>
        </p:spPr>
        <p:txBody>
          <a:bodyPr>
            <a:normAutofit fontScale="85000" lnSpcReduction="20000"/>
          </a:bodyPr>
          <a:lstStyle/>
          <a:p>
            <a:r>
              <a:rPr lang="en-GB" sz="2000" dirty="0" smtClean="0">
                <a:solidFill>
                  <a:schemeClr val="bg1"/>
                </a:solidFill>
              </a:rPr>
              <a:t>This week you will </a:t>
            </a:r>
            <a:r>
              <a:rPr lang="en-GB" sz="2000" dirty="0">
                <a:solidFill>
                  <a:schemeClr val="bg1"/>
                </a:solidFill>
              </a:rPr>
              <a:t>gather research to create a visual </a:t>
            </a:r>
            <a:r>
              <a:rPr lang="en-GB" sz="2000" dirty="0" smtClean="0">
                <a:solidFill>
                  <a:schemeClr val="bg1"/>
                </a:solidFill>
              </a:rPr>
              <a:t>diary/</a:t>
            </a:r>
            <a:r>
              <a:rPr lang="en-GB" sz="2000" dirty="0" err="1" smtClean="0">
                <a:solidFill>
                  <a:schemeClr val="bg1"/>
                </a:solidFill>
              </a:rPr>
              <a:t>mindmap</a:t>
            </a:r>
            <a:r>
              <a:rPr lang="en-GB" sz="2000" dirty="0" smtClean="0">
                <a:solidFill>
                  <a:schemeClr val="bg1"/>
                </a:solidFill>
              </a:rPr>
              <a:t> </a:t>
            </a:r>
            <a:r>
              <a:rPr lang="en-GB" sz="2000" dirty="0">
                <a:solidFill>
                  <a:schemeClr val="bg1"/>
                </a:solidFill>
              </a:rPr>
              <a:t>of </a:t>
            </a:r>
            <a:r>
              <a:rPr lang="en-GB" sz="2000" b="1" i="1" dirty="0">
                <a:solidFill>
                  <a:schemeClr val="bg1"/>
                </a:solidFill>
              </a:rPr>
              <a:t>isolation</a:t>
            </a:r>
            <a:r>
              <a:rPr lang="en-GB" sz="2000" dirty="0">
                <a:solidFill>
                  <a:schemeClr val="bg1"/>
                </a:solidFill>
              </a:rPr>
              <a:t>, drawing upon outside sources as well as personal accounts of the current climate. (e.g. newspapers, bulletins, stories, scientific research, everyday tasks and routines </a:t>
            </a:r>
            <a:r>
              <a:rPr lang="en-GB" sz="2000" dirty="0" err="1">
                <a:solidFill>
                  <a:schemeClr val="bg1"/>
                </a:solidFill>
              </a:rPr>
              <a:t>etc</a:t>
            </a:r>
            <a:r>
              <a:rPr lang="en-GB" sz="2000" dirty="0">
                <a:solidFill>
                  <a:schemeClr val="bg1"/>
                </a:solidFill>
              </a:rPr>
              <a:t>) </a:t>
            </a:r>
            <a:endParaRPr lang="en-GB" sz="2000" dirty="0" smtClean="0">
              <a:solidFill>
                <a:schemeClr val="bg1"/>
              </a:solidFill>
            </a:endParaRPr>
          </a:p>
          <a:p>
            <a:endParaRPr lang="en-GB" sz="2000" dirty="0">
              <a:solidFill>
                <a:schemeClr val="bg1"/>
              </a:solidFill>
            </a:endParaRPr>
          </a:p>
          <a:p>
            <a:pPr lvl="0"/>
            <a:r>
              <a:rPr lang="en-GB" sz="2000" dirty="0" smtClean="0">
                <a:solidFill>
                  <a:schemeClr val="bg1"/>
                </a:solidFill>
              </a:rPr>
              <a:t>You will practise recording your ideas creatively with a camera. This is an important skills to develop for your future A Level projects.  </a:t>
            </a:r>
            <a:endParaRPr lang="en-GB" sz="2000" dirty="0">
              <a:solidFill>
                <a:schemeClr val="bg1"/>
              </a:solidFill>
            </a:endParaRPr>
          </a:p>
          <a:p>
            <a:endParaRPr lang="en-GB" sz="2000" dirty="0" smtClean="0">
              <a:solidFill>
                <a:schemeClr val="bg1"/>
              </a:solidFill>
            </a:endParaRPr>
          </a:p>
          <a:p>
            <a:r>
              <a:rPr lang="en-GB" sz="2000" dirty="0" smtClean="0">
                <a:solidFill>
                  <a:schemeClr val="bg1"/>
                </a:solidFill>
              </a:rPr>
              <a:t>You will </a:t>
            </a:r>
            <a:r>
              <a:rPr lang="en-GB" sz="2000" dirty="0">
                <a:solidFill>
                  <a:schemeClr val="bg1"/>
                </a:solidFill>
              </a:rPr>
              <a:t>begin collecting ideas through drawing in a range of materials. Considering space in and around the subject and a range of mark making techniques. </a:t>
            </a:r>
            <a:endParaRPr lang="en-GB" sz="2000" dirty="0" smtClean="0">
              <a:solidFill>
                <a:schemeClr val="bg1"/>
              </a:solidFill>
            </a:endParaRPr>
          </a:p>
          <a:p>
            <a:endParaRPr lang="en-GB" sz="2000" dirty="0">
              <a:solidFill>
                <a:schemeClr val="bg1"/>
              </a:solidFill>
            </a:endParaRPr>
          </a:p>
          <a:p>
            <a:r>
              <a:rPr lang="en-GB" sz="2000" u="sng" dirty="0" smtClean="0">
                <a:solidFill>
                  <a:schemeClr val="bg1"/>
                </a:solidFill>
              </a:rPr>
              <a:t>Please don’t worry if you have to swap materials around depending on what you have available at home. The most important thing is to keep up your drawing skills by practising. </a:t>
            </a:r>
            <a:r>
              <a:rPr lang="en-GB" sz="2000" u="sng" dirty="0" smtClean="0">
                <a:solidFill>
                  <a:schemeClr val="bg1"/>
                </a:solidFill>
                <a:sym typeface="Wingdings" panose="05000000000000000000" pitchFamily="2" charset="2"/>
              </a:rPr>
              <a:t> </a:t>
            </a:r>
          </a:p>
          <a:p>
            <a:endParaRPr lang="en-GB" sz="2000" u="sng" dirty="0">
              <a:solidFill>
                <a:schemeClr val="bg1"/>
              </a:solidFill>
              <a:sym typeface="Wingdings" panose="05000000000000000000" pitchFamily="2" charset="2"/>
            </a:endParaRPr>
          </a:p>
          <a:p>
            <a:r>
              <a:rPr lang="en-GB" sz="2000" u="sng" dirty="0" smtClean="0">
                <a:solidFill>
                  <a:schemeClr val="bg1"/>
                </a:solidFill>
                <a:sym typeface="Wingdings" panose="05000000000000000000" pitchFamily="2" charset="2"/>
              </a:rPr>
              <a:t>I will also share some other art resources to look out for. (See Last Slide) </a:t>
            </a:r>
            <a:endParaRPr lang="en-GB" sz="2000" u="sng" dirty="0">
              <a:solidFill>
                <a:schemeClr val="bg1"/>
              </a:solidFill>
            </a:endParaRPr>
          </a:p>
        </p:txBody>
      </p:sp>
      <p:pic>
        <p:nvPicPr>
          <p:cNvPr id="4" name="Picture 3"/>
          <p:cNvPicPr>
            <a:picLocks noChangeAspect="1"/>
          </p:cNvPicPr>
          <p:nvPr/>
        </p:nvPicPr>
        <p:blipFill>
          <a:blip r:embed="rId2"/>
          <a:stretch>
            <a:fillRect/>
          </a:stretch>
        </p:blipFill>
        <p:spPr>
          <a:xfrm>
            <a:off x="9314905" y="147412"/>
            <a:ext cx="2664230" cy="2811688"/>
          </a:xfrm>
          <a:prstGeom prst="rect">
            <a:avLst/>
          </a:prstGeom>
        </p:spPr>
      </p:pic>
      <p:pic>
        <p:nvPicPr>
          <p:cNvPr id="5" name="Picture 4"/>
          <p:cNvPicPr>
            <a:picLocks noChangeAspect="1"/>
          </p:cNvPicPr>
          <p:nvPr/>
        </p:nvPicPr>
        <p:blipFill>
          <a:blip r:embed="rId3"/>
          <a:stretch>
            <a:fillRect/>
          </a:stretch>
        </p:blipFill>
        <p:spPr>
          <a:xfrm>
            <a:off x="5408957" y="3134691"/>
            <a:ext cx="3786294" cy="2780447"/>
          </a:xfrm>
          <a:prstGeom prst="rect">
            <a:avLst/>
          </a:prstGeom>
        </p:spPr>
      </p:pic>
      <p:pic>
        <p:nvPicPr>
          <p:cNvPr id="6" name="Picture 5"/>
          <p:cNvPicPr>
            <a:picLocks noChangeAspect="1"/>
          </p:cNvPicPr>
          <p:nvPr/>
        </p:nvPicPr>
        <p:blipFill>
          <a:blip r:embed="rId4"/>
          <a:stretch>
            <a:fillRect/>
          </a:stretch>
        </p:blipFill>
        <p:spPr>
          <a:xfrm>
            <a:off x="5384921" y="99828"/>
            <a:ext cx="3810330" cy="2859272"/>
          </a:xfrm>
          <a:prstGeom prst="rect">
            <a:avLst/>
          </a:prstGeom>
        </p:spPr>
      </p:pic>
      <p:pic>
        <p:nvPicPr>
          <p:cNvPr id="7" name="Picture 6"/>
          <p:cNvPicPr>
            <a:picLocks noChangeAspect="1"/>
          </p:cNvPicPr>
          <p:nvPr/>
        </p:nvPicPr>
        <p:blipFill>
          <a:blip r:embed="rId5"/>
          <a:stretch>
            <a:fillRect/>
          </a:stretch>
        </p:blipFill>
        <p:spPr>
          <a:xfrm>
            <a:off x="9393579" y="3074515"/>
            <a:ext cx="2377646" cy="3377477"/>
          </a:xfrm>
          <a:prstGeom prst="rect">
            <a:avLst/>
          </a:prstGeom>
        </p:spPr>
      </p:pic>
    </p:spTree>
    <p:extLst>
      <p:ext uri="{BB962C8B-B14F-4D97-AF65-F5344CB8AC3E}">
        <p14:creationId xmlns:p14="http://schemas.microsoft.com/office/powerpoint/2010/main" val="2791740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rina Espiritu : Î¤Î¿ ÎÎºÎµÎ¯Î½Î¿, ÏÎ¿ ÎÎ³Ï ÎºÎ±Î¹ ÏÎ¿ Î¥ÏÎµÏÎµÎ³Ï - Erina Espirit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5348" y="254590"/>
            <a:ext cx="2846932" cy="40301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264603" y="732627"/>
            <a:ext cx="3780745" cy="2835559"/>
          </a:xfrm>
          <a:prstGeom prst="rect">
            <a:avLst/>
          </a:prstGeom>
        </p:spPr>
      </p:pic>
      <p:pic>
        <p:nvPicPr>
          <p:cNvPr id="5" name="Picture 4"/>
          <p:cNvPicPr>
            <a:picLocks noChangeAspect="1"/>
          </p:cNvPicPr>
          <p:nvPr/>
        </p:nvPicPr>
        <p:blipFill>
          <a:blip r:embed="rId4"/>
          <a:stretch>
            <a:fillRect/>
          </a:stretch>
        </p:blipFill>
        <p:spPr>
          <a:xfrm>
            <a:off x="6113961" y="3177406"/>
            <a:ext cx="2696255" cy="3595006"/>
          </a:xfrm>
          <a:prstGeom prst="rect">
            <a:avLst/>
          </a:prstGeom>
        </p:spPr>
      </p:pic>
      <p:pic>
        <p:nvPicPr>
          <p:cNvPr id="6" name="Picture 5"/>
          <p:cNvPicPr>
            <a:picLocks noChangeAspect="1"/>
          </p:cNvPicPr>
          <p:nvPr/>
        </p:nvPicPr>
        <p:blipFill>
          <a:blip r:embed="rId5"/>
          <a:stretch>
            <a:fillRect/>
          </a:stretch>
        </p:blipFill>
        <p:spPr>
          <a:xfrm>
            <a:off x="9045348" y="4348299"/>
            <a:ext cx="2509701" cy="2509701"/>
          </a:xfrm>
          <a:prstGeom prst="rect">
            <a:avLst/>
          </a:prstGeom>
        </p:spPr>
      </p:pic>
      <p:sp>
        <p:nvSpPr>
          <p:cNvPr id="7" name="TextBox 6"/>
          <p:cNvSpPr txBox="1"/>
          <p:nvPr/>
        </p:nvSpPr>
        <p:spPr>
          <a:xfrm>
            <a:off x="209005" y="1240971"/>
            <a:ext cx="6270172" cy="5632311"/>
          </a:xfrm>
          <a:prstGeom prst="rect">
            <a:avLst/>
          </a:prstGeom>
          <a:solidFill>
            <a:schemeClr val="bg1">
              <a:lumMod val="85000"/>
            </a:schemeClr>
          </a:solidFill>
        </p:spPr>
        <p:txBody>
          <a:bodyPr wrap="square" rtlCol="0">
            <a:spAutoFit/>
          </a:bodyPr>
          <a:lstStyle/>
          <a:p>
            <a:pPr marL="285750" indent="-285750">
              <a:buFont typeface="Arial" panose="020B0604020202020204" pitchFamily="34" charset="0"/>
              <a:buChar char="•"/>
            </a:pPr>
            <a:r>
              <a:rPr lang="en-GB" sz="2000" dirty="0" smtClean="0"/>
              <a:t>Collect and presenting initial ideas for the theme, </a:t>
            </a:r>
            <a:r>
              <a:rPr lang="en-GB" sz="2000" b="1" dirty="0" smtClean="0"/>
              <a:t>Isolation 2020. </a:t>
            </a:r>
          </a:p>
          <a:p>
            <a:endParaRPr lang="en-GB" sz="2000" dirty="0"/>
          </a:p>
          <a:p>
            <a:pPr marL="285750" indent="-285750">
              <a:buFont typeface="Arial" panose="020B0604020202020204" pitchFamily="34" charset="0"/>
              <a:buChar char="•"/>
            </a:pPr>
            <a:r>
              <a:rPr lang="en-GB" sz="2000" dirty="0" smtClean="0"/>
              <a:t>Talk to people at home to generate ideas</a:t>
            </a:r>
            <a:r>
              <a:rPr lang="en-GB" sz="2000" dirty="0"/>
              <a:t> </a:t>
            </a:r>
            <a:r>
              <a:rPr lang="en-GB" sz="2000" dirty="0" smtClean="0"/>
              <a:t>about time in isolation. </a:t>
            </a:r>
          </a:p>
          <a:p>
            <a:pPr marL="285750" indent="-285750">
              <a:buFont typeface="Arial" panose="020B0604020202020204" pitchFamily="34" charset="0"/>
              <a:buChar char="•"/>
            </a:pPr>
            <a:r>
              <a:rPr lang="en-GB" sz="2000" dirty="0" smtClean="0"/>
              <a:t>Read articles/news reports/quotes around your theme</a:t>
            </a:r>
            <a:r>
              <a:rPr lang="en-GB" sz="2000" dirty="0"/>
              <a:t> </a:t>
            </a:r>
            <a:r>
              <a:rPr lang="en-GB" sz="2000" dirty="0" smtClean="0"/>
              <a:t>and what is going on in the world. </a:t>
            </a:r>
            <a:r>
              <a:rPr lang="en-GB" sz="2000" b="1" dirty="0" smtClean="0"/>
              <a:t>Consider watching the news to see how others around the country are dealing with the lockdown. </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smtClean="0"/>
              <a:t>Think carefully about how you present your collection of research. </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smtClean="0"/>
              <a:t>Concentrate on visual images with a few notes document the current situation. </a:t>
            </a:r>
          </a:p>
          <a:p>
            <a:pPr marL="285750" indent="-285750">
              <a:buFont typeface="Arial" panose="020B0604020202020204" pitchFamily="34" charset="0"/>
              <a:buChar char="•"/>
            </a:pPr>
            <a:endParaRPr lang="en-GB" sz="2000" dirty="0"/>
          </a:p>
          <a:p>
            <a:r>
              <a:rPr lang="en-GB" sz="2000" u="sng" dirty="0" smtClean="0"/>
              <a:t>There are examples of creative mind maps on the next slides.</a:t>
            </a:r>
            <a:endParaRPr lang="en-GB" sz="2000" u="sng" dirty="0"/>
          </a:p>
        </p:txBody>
      </p:sp>
      <p:sp>
        <p:nvSpPr>
          <p:cNvPr id="2" name="Title 1"/>
          <p:cNvSpPr>
            <a:spLocks noGrp="1"/>
          </p:cNvSpPr>
          <p:nvPr>
            <p:ph type="title"/>
          </p:nvPr>
        </p:nvSpPr>
        <p:spPr>
          <a:xfrm>
            <a:off x="315685" y="254591"/>
            <a:ext cx="10056224" cy="868815"/>
          </a:xfrm>
          <a:solidFill>
            <a:schemeClr val="bg1">
              <a:lumMod val="85000"/>
            </a:schemeClr>
          </a:solidFill>
        </p:spPr>
        <p:txBody>
          <a:bodyPr>
            <a:normAutofit fontScale="90000"/>
          </a:bodyPr>
          <a:lstStyle/>
          <a:p>
            <a:r>
              <a:rPr lang="en-GB" dirty="0" smtClean="0"/>
              <a:t>Task 1 Creative Mind Mapping (</a:t>
            </a:r>
            <a:r>
              <a:rPr lang="en-GB" b="1" dirty="0" smtClean="0"/>
              <a:t>approx. 2 hours</a:t>
            </a:r>
            <a:r>
              <a:rPr lang="en-GB" dirty="0" smtClean="0"/>
              <a:t>)  </a:t>
            </a:r>
            <a:endParaRPr lang="en-GB" dirty="0"/>
          </a:p>
        </p:txBody>
      </p:sp>
    </p:spTree>
    <p:extLst>
      <p:ext uri="{BB962C8B-B14F-4D97-AF65-F5344CB8AC3E}">
        <p14:creationId xmlns:p14="http://schemas.microsoft.com/office/powerpoint/2010/main" val="3854542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2E465D-9ED8-4028-BB88-77C9B1A99639}"/>
              </a:ext>
            </a:extLst>
          </p:cNvPr>
          <p:cNvPicPr>
            <a:picLocks noChangeAspect="1"/>
          </p:cNvPicPr>
          <p:nvPr/>
        </p:nvPicPr>
        <p:blipFill>
          <a:blip r:embed="rId2"/>
          <a:stretch>
            <a:fillRect/>
          </a:stretch>
        </p:blipFill>
        <p:spPr>
          <a:xfrm rot="21447447">
            <a:off x="66053" y="42065"/>
            <a:ext cx="4751498" cy="3083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4C39C8EC-0EC4-4D89-8951-3EFF0DBD5D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75550">
            <a:off x="4601219" y="83493"/>
            <a:ext cx="2933700" cy="2114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9A411C28-04DD-49D6-A4B8-2B299F81DE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89676">
            <a:off x="114129" y="3204681"/>
            <a:ext cx="2506504" cy="18046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EB819483-D6A8-4B80-8472-9A152E6F51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1401315">
            <a:off x="42631" y="4900581"/>
            <a:ext cx="2718638" cy="1957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01BC4953-30BD-43E1-9DB7-7CCD47A3A10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58165" y="4454460"/>
            <a:ext cx="3688409" cy="23935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84FD2145-6284-48C5-B05A-34F1163F8561}"/>
              </a:ext>
            </a:extLst>
          </p:cNvPr>
          <p:cNvPicPr>
            <a:picLocks noChangeAspect="1"/>
          </p:cNvPicPr>
          <p:nvPr/>
        </p:nvPicPr>
        <p:blipFill>
          <a:blip r:embed="rId7"/>
          <a:stretch>
            <a:fillRect/>
          </a:stretch>
        </p:blipFill>
        <p:spPr>
          <a:xfrm rot="166706">
            <a:off x="6589206" y="2857513"/>
            <a:ext cx="5573161" cy="40126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BD06C035-E7B7-435F-922C-7300B59E99A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1423722">
            <a:off x="7444499" y="56175"/>
            <a:ext cx="4690459" cy="33803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442D7790-132C-4C36-883B-7C9552A3D56F}"/>
              </a:ext>
            </a:extLst>
          </p:cNvPr>
          <p:cNvPicPr>
            <a:picLocks noChangeAspect="1"/>
          </p:cNvPicPr>
          <p:nvPr/>
        </p:nvPicPr>
        <p:blipFill>
          <a:blip r:embed="rId9"/>
          <a:stretch>
            <a:fillRect/>
          </a:stretch>
        </p:blipFill>
        <p:spPr>
          <a:xfrm rot="177626">
            <a:off x="2561646" y="3000452"/>
            <a:ext cx="2552700" cy="1790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F3772C81-0963-4906-B709-2F8882B713B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059759" y="1746358"/>
            <a:ext cx="4072481" cy="3365284"/>
          </a:xfrm>
          <a:prstGeom prst="rect">
            <a:avLst/>
          </a:prstGeom>
        </p:spPr>
      </p:pic>
      <p:sp>
        <p:nvSpPr>
          <p:cNvPr id="3" name="Rectangle 2">
            <a:extLst>
              <a:ext uri="{FF2B5EF4-FFF2-40B4-BE49-F238E27FC236}">
                <a16:creationId xmlns:a16="http://schemas.microsoft.com/office/drawing/2014/main" id="{8F52C2F6-B800-4A8D-AC3A-09EE9A5623D6}"/>
              </a:ext>
            </a:extLst>
          </p:cNvPr>
          <p:cNvSpPr/>
          <p:nvPr/>
        </p:nvSpPr>
        <p:spPr>
          <a:xfrm>
            <a:off x="5427386" y="2649727"/>
            <a:ext cx="1337226" cy="1323439"/>
          </a:xfrm>
          <a:prstGeom prst="rect">
            <a:avLst/>
          </a:prstGeom>
          <a:noFill/>
        </p:spPr>
        <p:txBody>
          <a:bodyPr wrap="none" lIns="91440" tIns="45720" rIns="91440" bIns="45720">
            <a:spAutoFit/>
          </a:bodyPr>
          <a:lstStyle/>
          <a:p>
            <a:pPr algn="ctr"/>
            <a:r>
              <a:rPr kumimoji="0" lang="en-GB" sz="4000" b="1" i="0" u="none" strike="noStrike" kern="1200" cap="none" spc="0" normalizeH="0" baseline="0" noProof="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latin typeface="Calibri" panose="020F0502020204030204"/>
                <a:ea typeface="+mn-ea"/>
                <a:cs typeface="+mn-cs"/>
              </a:rPr>
              <a:t>TOM</a:t>
            </a:r>
          </a:p>
          <a:p>
            <a:pPr algn="ctr"/>
            <a:r>
              <a:rPr lang="en-GB"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alibri" panose="020F0502020204030204"/>
              </a:rPr>
              <a:t>JUDD</a:t>
            </a:r>
            <a:endParaRPr lang="en-GB"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2" name="Rectangle 11"/>
          <p:cNvSpPr/>
          <p:nvPr/>
        </p:nvSpPr>
        <p:spPr>
          <a:xfrm>
            <a:off x="3406805" y="146046"/>
            <a:ext cx="5449812" cy="1754326"/>
          </a:xfrm>
          <a:prstGeom prst="rect">
            <a:avLst/>
          </a:prstGeom>
          <a:solidFill>
            <a:schemeClr val="tx2">
              <a:lumMod val="40000"/>
              <a:lumOff val="60000"/>
            </a:schemeClr>
          </a:solidFill>
        </p:spPr>
        <p:txBody>
          <a:bodyPr wrap="square">
            <a:spAutoFit/>
          </a:bodyPr>
          <a:lstStyle/>
          <a:p>
            <a:r>
              <a:rPr lang="en-GB" dirty="0">
                <a:solidFill>
                  <a:srgbClr val="2B2B2B"/>
                </a:solidFill>
                <a:latin typeface="Bradford"/>
              </a:rPr>
              <a:t>Royal College of Art student Tom Judd has finished the mammoth challenge of drawing everyday for a year in what looks like the same sketchbook. Even more remarkably this isn’t the first time Tom has completed the task having decided to maintain this year-on year-off schedule throughout his entire life.</a:t>
            </a:r>
            <a:endParaRPr lang="en-GB" dirty="0"/>
          </a:p>
        </p:txBody>
      </p:sp>
    </p:spTree>
    <p:extLst>
      <p:ext uri="{BB962C8B-B14F-4D97-AF65-F5344CB8AC3E}">
        <p14:creationId xmlns:p14="http://schemas.microsoft.com/office/powerpoint/2010/main" val="268508661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5817C8FA-6B1E-4FEF-9ECA-2D4E5282B1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53E2AFF-33EF-4321-BCD7-B9EC2530A998}"/>
              </a:ext>
            </a:extLst>
          </p:cNvPr>
          <p:cNvSpPr/>
          <p:nvPr/>
        </p:nvSpPr>
        <p:spPr>
          <a:xfrm rot="16200000">
            <a:off x="-3185347" y="3013501"/>
            <a:ext cx="6972357" cy="830997"/>
          </a:xfrm>
          <a:prstGeom prst="rect">
            <a:avLst/>
          </a:prstGeom>
          <a:solidFill>
            <a:schemeClr val="bg1">
              <a:alpha val="50000"/>
            </a:schemeClr>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Calibri" panose="020F0502020204030204"/>
                <a:ea typeface="+mn-ea"/>
                <a:cs typeface="+mn-cs"/>
              </a:rPr>
              <a:t>How cool is this example?!</a:t>
            </a:r>
          </a:p>
        </p:txBody>
      </p:sp>
      <p:sp>
        <p:nvSpPr>
          <p:cNvPr id="5" name="TextBox 4">
            <a:extLst>
              <a:ext uri="{FF2B5EF4-FFF2-40B4-BE49-F238E27FC236}">
                <a16:creationId xmlns:a16="http://schemas.microsoft.com/office/drawing/2014/main" id="{99F4EF9F-4793-4C95-B1DE-1B31368E66E4}"/>
              </a:ext>
            </a:extLst>
          </p:cNvPr>
          <p:cNvSpPr txBox="1"/>
          <p:nvPr/>
        </p:nvSpPr>
        <p:spPr>
          <a:xfrm rot="16200000">
            <a:off x="-1173647" y="4473526"/>
            <a:ext cx="4009292" cy="369332"/>
          </a:xfrm>
          <a:prstGeom prst="rect">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GB" dirty="0"/>
              <a:t>And it’s all done using </a:t>
            </a:r>
            <a:r>
              <a:rPr lang="en-GB" b="1" dirty="0"/>
              <a:t>ONLY</a:t>
            </a:r>
            <a:r>
              <a:rPr lang="en-GB" dirty="0"/>
              <a:t> a Biro pen…</a:t>
            </a:r>
          </a:p>
        </p:txBody>
      </p:sp>
    </p:spTree>
    <p:extLst>
      <p:ext uri="{BB962C8B-B14F-4D97-AF65-F5344CB8AC3E}">
        <p14:creationId xmlns:p14="http://schemas.microsoft.com/office/powerpoint/2010/main" val="367666124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297"/>
            <a:ext cx="12193057" cy="6858594"/>
          </a:xfrm>
          <a:prstGeom prst="rect">
            <a:avLst/>
          </a:prstGeom>
        </p:spPr>
      </p:pic>
      <p:sp>
        <p:nvSpPr>
          <p:cNvPr id="2" name="TextBox 1"/>
          <p:cNvSpPr txBox="1"/>
          <p:nvPr/>
        </p:nvSpPr>
        <p:spPr>
          <a:xfrm>
            <a:off x="287383" y="2651759"/>
            <a:ext cx="11325497" cy="1384995"/>
          </a:xfrm>
          <a:prstGeom prst="rect">
            <a:avLst/>
          </a:prstGeom>
          <a:solidFill>
            <a:schemeClr val="bg1">
              <a:lumMod val="85000"/>
            </a:schemeClr>
          </a:solidFill>
        </p:spPr>
        <p:txBody>
          <a:bodyPr wrap="square" rtlCol="0">
            <a:spAutoFit/>
          </a:bodyPr>
          <a:lstStyle/>
          <a:p>
            <a:r>
              <a:rPr lang="en-GB" sz="2800" dirty="0" smtClean="0"/>
              <a:t>Don’t worry if you have not completed your creative mind map, you can continue to add ideas and images as your project moves on and things change in the world. </a:t>
            </a:r>
            <a:endParaRPr lang="en-GB" sz="2800" dirty="0"/>
          </a:p>
        </p:txBody>
      </p:sp>
    </p:spTree>
    <p:extLst>
      <p:ext uri="{BB962C8B-B14F-4D97-AF65-F5344CB8AC3E}">
        <p14:creationId xmlns:p14="http://schemas.microsoft.com/office/powerpoint/2010/main" val="1133531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39" y="205105"/>
            <a:ext cx="5628821" cy="1257935"/>
          </a:xfrm>
          <a:solidFill>
            <a:schemeClr val="accent1">
              <a:lumMod val="40000"/>
              <a:lumOff val="60000"/>
            </a:schemeClr>
          </a:solidFill>
        </p:spPr>
        <p:txBody>
          <a:bodyPr>
            <a:normAutofit/>
          </a:bodyPr>
          <a:lstStyle/>
          <a:p>
            <a:r>
              <a:rPr lang="en-GB" sz="1600" dirty="0" smtClean="0"/>
              <a:t>Task 2 Photoshoot (</a:t>
            </a:r>
            <a:r>
              <a:rPr lang="en-GB" sz="1600" dirty="0" err="1" smtClean="0"/>
              <a:t>Approx</a:t>
            </a:r>
            <a:r>
              <a:rPr lang="en-GB" sz="1600" dirty="0" smtClean="0"/>
              <a:t> 1 hour)  (You might want to split this task up across your week to document different </a:t>
            </a:r>
            <a:r>
              <a:rPr lang="en-GB" sz="1800" dirty="0" smtClean="0"/>
              <a:t>events of your week  e.g. clapping on a Thursday night for the NHS) </a:t>
            </a:r>
            <a:endParaRPr lang="en-GB" sz="1800" b="1" dirty="0"/>
          </a:p>
        </p:txBody>
      </p:sp>
      <p:sp>
        <p:nvSpPr>
          <p:cNvPr id="3" name="Content Placeholder 2"/>
          <p:cNvSpPr>
            <a:spLocks noGrp="1"/>
          </p:cNvSpPr>
          <p:nvPr>
            <p:ph idx="1"/>
          </p:nvPr>
        </p:nvSpPr>
        <p:spPr>
          <a:xfrm>
            <a:off x="243840" y="1854926"/>
            <a:ext cx="5628821" cy="4458788"/>
          </a:xfrm>
          <a:ln>
            <a:solidFill>
              <a:schemeClr val="tx2">
                <a:lumMod val="75000"/>
              </a:schemeClr>
            </a:solidFill>
          </a:ln>
        </p:spPr>
        <p:txBody>
          <a:bodyPr>
            <a:normAutofit/>
          </a:bodyPr>
          <a:lstStyle/>
          <a:p>
            <a:pPr marL="0" indent="0">
              <a:buNone/>
            </a:pPr>
            <a:r>
              <a:rPr lang="en-GB" sz="1800" dirty="0" smtClean="0"/>
              <a:t>Task: Once you have collected your research, you will now start to create your own images through </a:t>
            </a:r>
            <a:r>
              <a:rPr lang="en-GB" sz="1800" b="1" dirty="0" smtClean="0"/>
              <a:t>photography</a:t>
            </a:r>
            <a:r>
              <a:rPr lang="en-GB" sz="1800" dirty="0" smtClean="0"/>
              <a:t>. </a:t>
            </a:r>
          </a:p>
          <a:p>
            <a:pPr marL="0" indent="0">
              <a:buNone/>
            </a:pPr>
            <a:r>
              <a:rPr lang="en-GB" sz="1800" b="1" dirty="0"/>
              <a:t>Use your photo/tablet/camera to take a series of 15 photographs to go with the theme ISOLATION. You could consider your own experience of the lockdown. </a:t>
            </a:r>
          </a:p>
          <a:p>
            <a:pPr marL="0" indent="0">
              <a:buNone/>
            </a:pPr>
            <a:endParaRPr lang="en-GB" sz="1800" dirty="0"/>
          </a:p>
          <a:p>
            <a:pPr marL="0" indent="0">
              <a:buNone/>
            </a:pPr>
            <a:r>
              <a:rPr lang="en-GB" sz="1800" dirty="0" smtClean="0"/>
              <a:t>The most successful A Level projects start with a strong set of photographs to illustrate your initial ideas. At A Level it is more important to personalise your work early on, rather than relying on found images for too long. </a:t>
            </a:r>
          </a:p>
          <a:p>
            <a:pPr marL="0" indent="0">
              <a:buNone/>
            </a:pPr>
            <a:endParaRPr lang="en-GB" sz="1800" dirty="0"/>
          </a:p>
          <a:p>
            <a:pPr marL="0" indent="0">
              <a:buNone/>
            </a:pPr>
            <a:r>
              <a:rPr lang="en-GB" sz="1800" b="1" dirty="0" smtClean="0"/>
              <a:t>Aim to be imaginative </a:t>
            </a:r>
            <a:r>
              <a:rPr lang="en-GB" sz="1800" dirty="0" smtClean="0"/>
              <a:t>with the way you set up your photographs. </a:t>
            </a:r>
            <a:r>
              <a:rPr lang="en-GB" sz="1800" dirty="0" smtClean="0">
                <a:solidFill>
                  <a:srgbClr val="FF0000"/>
                </a:solidFill>
              </a:rPr>
              <a:t>The sample images and suggestions on the next slides should help you.  </a:t>
            </a:r>
          </a:p>
          <a:p>
            <a:pPr marL="0" indent="0">
              <a:buNone/>
            </a:pPr>
            <a:endParaRPr lang="en-GB" sz="1800" dirty="0"/>
          </a:p>
          <a:p>
            <a:pPr marL="0" indent="0">
              <a:buNone/>
            </a:pPr>
            <a:endParaRPr lang="en-GB" sz="1800" dirty="0"/>
          </a:p>
        </p:txBody>
      </p:sp>
      <p:pic>
        <p:nvPicPr>
          <p:cNvPr id="4" name="Picture 3"/>
          <p:cNvPicPr>
            <a:picLocks noChangeAspect="1"/>
          </p:cNvPicPr>
          <p:nvPr/>
        </p:nvPicPr>
        <p:blipFill>
          <a:blip r:embed="rId2"/>
          <a:stretch>
            <a:fillRect/>
          </a:stretch>
        </p:blipFill>
        <p:spPr>
          <a:xfrm>
            <a:off x="6842419" y="0"/>
            <a:ext cx="4348094" cy="2900952"/>
          </a:xfrm>
          <a:prstGeom prst="rect">
            <a:avLst/>
          </a:prstGeom>
        </p:spPr>
      </p:pic>
      <p:pic>
        <p:nvPicPr>
          <p:cNvPr id="5" name="Picture 4"/>
          <p:cNvPicPr>
            <a:picLocks noChangeAspect="1"/>
          </p:cNvPicPr>
          <p:nvPr/>
        </p:nvPicPr>
        <p:blipFill>
          <a:blip r:embed="rId3"/>
          <a:stretch>
            <a:fillRect/>
          </a:stretch>
        </p:blipFill>
        <p:spPr>
          <a:xfrm>
            <a:off x="6670586" y="3501759"/>
            <a:ext cx="4691761" cy="2639692"/>
          </a:xfrm>
          <a:prstGeom prst="rect">
            <a:avLst/>
          </a:prstGeom>
        </p:spPr>
      </p:pic>
      <p:sp>
        <p:nvSpPr>
          <p:cNvPr id="6" name="Rectangle 5"/>
          <p:cNvSpPr/>
          <p:nvPr/>
        </p:nvSpPr>
        <p:spPr>
          <a:xfrm>
            <a:off x="6177100" y="6141451"/>
            <a:ext cx="6096000" cy="646331"/>
          </a:xfrm>
          <a:prstGeom prst="rect">
            <a:avLst/>
          </a:prstGeom>
          <a:ln>
            <a:solidFill>
              <a:schemeClr val="tx1"/>
            </a:solidFill>
          </a:ln>
        </p:spPr>
        <p:txBody>
          <a:bodyPr wrap="square">
            <a:spAutoFit/>
          </a:bodyPr>
          <a:lstStyle/>
          <a:p>
            <a:r>
              <a:rPr lang="en-GB" dirty="0" smtClean="0"/>
              <a:t>As in many other countries now, long queues form outside Guayaquil's pharmacies. </a:t>
            </a:r>
            <a:endParaRPr lang="en-GB" dirty="0"/>
          </a:p>
        </p:txBody>
      </p:sp>
      <p:sp>
        <p:nvSpPr>
          <p:cNvPr id="7" name="Rectangle 6"/>
          <p:cNvSpPr/>
          <p:nvPr/>
        </p:nvSpPr>
        <p:spPr>
          <a:xfrm>
            <a:off x="6177100" y="2900952"/>
            <a:ext cx="6096000" cy="646331"/>
          </a:xfrm>
          <a:prstGeom prst="rect">
            <a:avLst/>
          </a:prstGeom>
          <a:ln>
            <a:solidFill>
              <a:schemeClr val="tx1">
                <a:lumMod val="65000"/>
                <a:lumOff val="35000"/>
              </a:schemeClr>
            </a:solidFill>
          </a:ln>
        </p:spPr>
        <p:txBody>
          <a:bodyPr>
            <a:spAutoFit/>
          </a:bodyPr>
          <a:lstStyle/>
          <a:p>
            <a:r>
              <a:rPr lang="en-GB" dirty="0" smtClean="0"/>
              <a:t>Parisian residents applaud to show their appreciation of healthcare workers.</a:t>
            </a:r>
            <a:endParaRPr lang="en-GB" dirty="0"/>
          </a:p>
        </p:txBody>
      </p:sp>
    </p:spTree>
    <p:extLst>
      <p:ext uri="{BB962C8B-B14F-4D97-AF65-F5344CB8AC3E}">
        <p14:creationId xmlns:p14="http://schemas.microsoft.com/office/powerpoint/2010/main" val="10490472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628</TotalTime>
  <Words>1866</Words>
  <Application>Microsoft Office PowerPoint</Application>
  <PresentationFormat>Widescreen</PresentationFormat>
  <Paragraphs>98</Paragraphs>
  <Slides>13</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Arial</vt:lpstr>
      <vt:lpstr>Bradford</vt:lpstr>
      <vt:lpstr>Calibri</vt:lpstr>
      <vt:lpstr>Calibri Light</vt:lpstr>
      <vt:lpstr>Lucida Handwriting</vt:lpstr>
      <vt:lpstr>open-sans</vt:lpstr>
      <vt:lpstr>Palatino Linotype</vt:lpstr>
      <vt:lpstr>PT Sans</vt:lpstr>
      <vt:lpstr>Times New Roman</vt:lpstr>
      <vt:lpstr>Wingdings</vt:lpstr>
      <vt:lpstr>Office Theme</vt:lpstr>
      <vt:lpstr>PowerPoint Presentation</vt:lpstr>
      <vt:lpstr>PowerPoint Presentation</vt:lpstr>
      <vt:lpstr>PowerPoint Presentation</vt:lpstr>
      <vt:lpstr>Week 1 Outline </vt:lpstr>
      <vt:lpstr>Task 1 Creative Mind Mapping (approx. 2 hours)  </vt:lpstr>
      <vt:lpstr>PowerPoint Presentation</vt:lpstr>
      <vt:lpstr>PowerPoint Presentation</vt:lpstr>
      <vt:lpstr>PowerPoint Presentation</vt:lpstr>
      <vt:lpstr>Task 2 Photoshoot (Approx 1 hour)  (You might want to split this task up across your week to document different events of your week  e.g. clapping on a Thursday night for the NHS) </vt:lpstr>
      <vt:lpstr>PowerPoint Presentation</vt:lpstr>
      <vt:lpstr>PowerPoint Presentation</vt:lpstr>
      <vt:lpstr>TASK 3: Create lively Sketches and drawings across your double page/board, but instead of working from images work from things that are in front you, draw from life. E.g. A drawing in your garden;  drawing someone absorbed in a task or an object. (approx. 2 hours) </vt:lpstr>
      <vt:lpstr>Things to Watch  Airing Monday 27th April  </vt:lpstr>
    </vt:vector>
  </TitlesOfParts>
  <Company>St Mary's Catholic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Tait, Kathrine</dc:creator>
  <cp:lastModifiedBy>McKeating, Daniel</cp:lastModifiedBy>
  <cp:revision>33</cp:revision>
  <dcterms:created xsi:type="dcterms:W3CDTF">2020-04-24T20:46:23Z</dcterms:created>
  <dcterms:modified xsi:type="dcterms:W3CDTF">2020-04-30T14:37:10Z</dcterms:modified>
</cp:coreProperties>
</file>