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C7D9BD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5" d="100"/>
          <a:sy n="65" d="100"/>
        </p:scale>
        <p:origin x="102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Simple, but fun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72598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Cut the cauliflower yourself, rather than buying it pre-prepared. You could also use frozen cauliflower.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left-over mashed potato, cabbage, Brussel sprouts and other vegetables when you can for the bubble and squeak.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Freeze extra portions of cauliflower cheese and bubble and squeak for another meal.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Buy a large sack of potatoes, and store in a dark cool cupboard.</a:t>
            </a:r>
            <a:endParaRPr lang="en-GB" altLang="en-US" sz="105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Use </a:t>
            </a:r>
            <a:r>
              <a:rPr lang="en-GB" altLang="en-US" sz="2000" dirty="0"/>
              <a:t>a stronger tasting cheese, e.g. mature cheddar or stilton, as this means you can use less each time.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Frozen vegetables tend to be cheaper than fresh, and can help to cut down on food waste.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 t="2901" r="8359"/>
          <a:stretch/>
        </p:blipFill>
        <p:spPr>
          <a:xfrm>
            <a:off x="8876118" y="2005070"/>
            <a:ext cx="3042030" cy="2366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/>
        </p:blipFill>
        <p:spPr>
          <a:xfrm>
            <a:off x="8996907" y="4371092"/>
            <a:ext cx="3108528" cy="197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safety and hygiene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44688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and dry hands before and during cooking. 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Always check date marks, e.g. use-by on the cheese.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Wash fresh fruit and vegetables before use to remove any dirt and bacteria. 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Keep pan handles away from the edge of the hob.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/>
              <a:t>Use </a:t>
            </a:r>
            <a:r>
              <a:rPr lang="en-GB" altLang="en-US" sz="2000" dirty="0"/>
              <a:t>oven gloves.</a:t>
            </a: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Check that any left-overs for the bubble and squeak are only 48 hours old. If older do not use and throw away. </a:t>
            </a:r>
            <a:endParaRPr lang="en-GB" sz="2000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5" y="1916935"/>
            <a:ext cx="3018746" cy="2169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226" y="4197427"/>
            <a:ext cx="2817645" cy="215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Cauliflower cheese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up the sauce and pour over fish, pasta or other vegetables.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Replace half of the cauliflower with broccoli.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Try swapping the cauliflower for a range of cooked vegetables such as butternut squash, peppers and onions and sweetcorn for a mixed veggie bake.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Stir the sauce into cooked pasta along with canned tuna, sweetcorn and spring onions for a quick meal. 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None/>
              <a:defRPr/>
            </a:pP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Picture 14" descr="caulicheese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4415" y="2941115"/>
            <a:ext cx="3539191" cy="2570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675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Cooking for the future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78928" cy="3600000"/>
          </a:xfrm>
        </p:spPr>
        <p:txBody>
          <a:bodyPr/>
          <a:lstStyle/>
          <a:p>
            <a:pPr>
              <a:buNone/>
              <a:defRPr/>
            </a:pPr>
            <a:r>
              <a:rPr lang="en-GB" altLang="en-US" sz="2000" b="1" dirty="0"/>
              <a:t>Bubble and squeak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left over potatoes and cabbage/Brussel sprouts.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Try adding fresh herbs, chopped onion or cooked leeks. </a:t>
            </a:r>
          </a:p>
          <a:p>
            <a:pPr marL="0" indent="0">
              <a:buNone/>
            </a:pPr>
            <a:endParaRPr lang="en-GB" sz="2000" b="1" dirty="0" smtClean="0"/>
          </a:p>
          <a:p>
            <a:pPr marL="0" indent="0">
              <a:buNone/>
            </a:pPr>
            <a:r>
              <a:rPr lang="en-GB" sz="2000" b="1" dirty="0" smtClean="0"/>
              <a:t>Cheesy scones</a:t>
            </a:r>
          </a:p>
          <a:p>
            <a:r>
              <a:rPr lang="en-GB" sz="2000" dirty="0"/>
              <a:t>You could experiment with different flavourings by adding herbs or spices.</a:t>
            </a:r>
          </a:p>
          <a:p>
            <a:r>
              <a:rPr lang="en-GB" sz="2000" dirty="0" smtClean="0"/>
              <a:t>You could </a:t>
            </a:r>
            <a:r>
              <a:rPr lang="en-GB" sz="2000" dirty="0"/>
              <a:t>make fruit </a:t>
            </a:r>
            <a:r>
              <a:rPr lang="en-GB" sz="2000" dirty="0" smtClean="0"/>
              <a:t>scones by adding </a:t>
            </a:r>
            <a:r>
              <a:rPr lang="en-GB" sz="2000" dirty="0"/>
              <a:t>25g sugar and 75g </a:t>
            </a:r>
            <a:r>
              <a:rPr lang="en-GB" sz="2000" dirty="0" smtClean="0"/>
              <a:t>sultanas </a:t>
            </a:r>
            <a:r>
              <a:rPr lang="en-GB" sz="2000" dirty="0"/>
              <a:t>before the milk and leave out the cheese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GB" sz="2000" b="1" dirty="0"/>
          </a:p>
        </p:txBody>
      </p:sp>
      <p:pic>
        <p:nvPicPr>
          <p:cNvPr id="4" name="Picture 15" descr="bubblesquea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7019" y="1850657"/>
            <a:ext cx="3076327" cy="2221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DSC01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19" y="4181002"/>
            <a:ext cx="3066997" cy="222337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Back to basics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Aims and 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26826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Aim</a:t>
            </a:r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To make recipes that are low cost and can be adapted. 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2000" dirty="0"/>
          </a:p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b="1" dirty="0"/>
              <a:t>Objectives: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work in pairs;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a cheese sauce (roux);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use kitchen equipment safely;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three tasty recipes, which are cheap but cheerful.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78" y="3012861"/>
            <a:ext cx="4072655" cy="271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the scene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971356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This module is about making tasty food which is low cost.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Using leftovers saves money and prevents waste.</a:t>
            </a:r>
          </a:p>
          <a:p>
            <a:pPr>
              <a:spcBef>
                <a:spcPct val="50000"/>
              </a:spcBef>
              <a:buNone/>
              <a:defRPr/>
            </a:pPr>
            <a:endParaRPr lang="en-GB" altLang="en-US" sz="105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The sauce can be adapted and used in lots of different recipes in the future.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7" r="16655"/>
          <a:stretch/>
        </p:blipFill>
        <p:spPr>
          <a:xfrm>
            <a:off x="7795935" y="2014636"/>
            <a:ext cx="4197927" cy="39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8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 hygiene – getting ready to cook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Tie long hair up.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jewellery and watches.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Remove jumpers and roll-up long sleeves.</a:t>
            </a:r>
          </a:p>
          <a:p>
            <a:pPr>
              <a:buNone/>
              <a:defRPr/>
            </a:pPr>
            <a:endParaRPr lang="en-GB" sz="20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Thoroughly wash and dry hands.  </a:t>
            </a:r>
          </a:p>
        </p:txBody>
      </p:sp>
      <p:pic>
        <p:nvPicPr>
          <p:cNvPr id="4" name="Picture 3" descr="S:\Shared\BNF Photographs\iStock Photo Images\Foods and drinks\iStock_000004436685XSma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508" y="2225733"/>
            <a:ext cx="2612399" cy="173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S:\Shared\BNF Photographs\iStock Photo Images\People\Cooking\Woman Co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459" y="4205767"/>
            <a:ext cx="26384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26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Recipes - you </a:t>
            </a:r>
            <a:r>
              <a:rPr lang="en-US" dirty="0"/>
              <a:t>will make: </a:t>
            </a:r>
          </a:p>
        </p:txBody>
      </p:sp>
      <p:sp>
        <p:nvSpPr>
          <p:cNvPr id="5" name="Text Placeholder 1"/>
          <p:cNvSpPr>
            <a:spLocks/>
          </p:cNvSpPr>
          <p:nvPr/>
        </p:nvSpPr>
        <p:spPr bwMode="auto">
          <a:xfrm>
            <a:off x="1650929" y="2766008"/>
            <a:ext cx="2560139" cy="72555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Cauliflower cheese </a:t>
            </a:r>
          </a:p>
        </p:txBody>
      </p:sp>
      <p:sp>
        <p:nvSpPr>
          <p:cNvPr id="6" name="Text Placeholder 1"/>
          <p:cNvSpPr>
            <a:spLocks/>
          </p:cNvSpPr>
          <p:nvPr/>
        </p:nvSpPr>
        <p:spPr bwMode="auto">
          <a:xfrm>
            <a:off x="4776711" y="2766008"/>
            <a:ext cx="2575015" cy="742035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/>
              <a:t>Bubble and </a:t>
            </a:r>
            <a:r>
              <a:rPr lang="en-GB" altLang="en-US" dirty="0" smtClean="0"/>
              <a:t>squeak</a:t>
            </a:r>
            <a:endParaRPr lang="en-GB" altLang="en-US" dirty="0"/>
          </a:p>
        </p:txBody>
      </p:sp>
      <p:sp>
        <p:nvSpPr>
          <p:cNvPr id="7" name="Text Placeholder 1"/>
          <p:cNvSpPr>
            <a:spLocks/>
          </p:cNvSpPr>
          <p:nvPr/>
        </p:nvSpPr>
        <p:spPr bwMode="auto">
          <a:xfrm>
            <a:off x="8048992" y="2766008"/>
            <a:ext cx="2564671" cy="717314"/>
          </a:xfrm>
          <a:prstGeom prst="roundRect">
            <a:avLst>
              <a:gd name="adj" fmla="val 9366"/>
            </a:avLst>
          </a:prstGeom>
          <a:solidFill>
            <a:srgbClr val="C7D9BD"/>
          </a:solidFill>
          <a:ln w="25400">
            <a:solidFill>
              <a:srgbClr val="158B44"/>
            </a:solidFill>
            <a:round/>
            <a:headEnd/>
            <a:tailEnd/>
          </a:ln>
        </p:spPr>
        <p:txBody>
          <a:bodyPr lIns="180000" tIns="90000" rIns="180000" bIns="9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dirty="0" smtClean="0"/>
              <a:t>Cheesy scones</a:t>
            </a:r>
            <a:endParaRPr lang="en-GB" altLang="en-US" dirty="0"/>
          </a:p>
        </p:txBody>
      </p:sp>
      <p:pic>
        <p:nvPicPr>
          <p:cNvPr id="9" name="Picture 14" descr="caulicheese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0930" y="3823951"/>
            <a:ext cx="2560138" cy="18592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15" descr="bubblesque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6711" y="3823951"/>
            <a:ext cx="2575015" cy="18592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158B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0" descr="DSC01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93" y="3823951"/>
            <a:ext cx="2564671" cy="1859218"/>
          </a:xfrm>
          <a:prstGeom prst="rect">
            <a:avLst/>
          </a:prstGeom>
          <a:noFill/>
          <a:ln w="28575">
            <a:solidFill>
              <a:srgbClr val="158B4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83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skills and techniques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None/>
              <a:defRPr/>
            </a:pPr>
            <a:r>
              <a:rPr lang="en-GB" altLang="en-US" sz="2000" dirty="0"/>
              <a:t>You will: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chop and slice;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mash;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Combine;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use the hob and oven;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rub-in and roll out;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/>
              <a:t>bake.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063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</a:t>
            </a:r>
            <a:r>
              <a:rPr lang="en-US" dirty="0" smtClean="0"/>
              <a:t>list </a:t>
            </a: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02977" y="2273440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2 people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6419652" y="2286029"/>
            <a:ext cx="3743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/>
              <a:t>For 10 people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04541"/>
              </p:ext>
            </p:extLst>
          </p:nvPr>
        </p:nvGraphicFramePr>
        <p:xfrm>
          <a:off x="577791" y="2676730"/>
          <a:ext cx="5382433" cy="374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cheese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and squeak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0" marB="4573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Cheesy scones</a:t>
                      </a:r>
                    </a:p>
                  </a:txBody>
                  <a:tcPr marL="91455" marR="91455" marT="45726" marB="45726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cauliflower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plain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250ml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75g reduced fat cheddar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1x5ml spoon mustard</a:t>
                      </a:r>
                    </a:p>
                  </a:txBody>
                  <a:tcPr marL="91455" marR="91455" marT="45730" marB="45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 large potatoes (300g)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 cabbage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1x15ml spoon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</a:txBody>
                  <a:tcPr marL="91455" marR="91455" marT="45730" marB="4573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250g self raising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x 5ml spoon mustard powder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40g butter or baking fat/block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75g hard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125ml semi-skimmed milk</a:t>
                      </a:r>
                    </a:p>
                  </a:txBody>
                  <a:tcPr marL="91455" marR="91455" marT="45726" marB="45726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73853"/>
              </p:ext>
            </p:extLst>
          </p:nvPr>
        </p:nvGraphicFramePr>
        <p:xfrm>
          <a:off x="6203840" y="2676730"/>
          <a:ext cx="5382433" cy="3748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140"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Cauliflower cheese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and squeak</a:t>
                      </a:r>
                      <a:endParaRPr lang="en-GB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5" marR="91455" marT="45735" marB="45735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Cheesy scones</a:t>
                      </a:r>
                    </a:p>
                  </a:txBody>
                  <a:tcPr marL="91455" marR="91455" marT="45726" marB="45726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D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03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cauliflowers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plain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1.25L semi-skimmed milk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375g reduced fat cheddar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5x5ml spoon mustard</a:t>
                      </a:r>
                    </a:p>
                  </a:txBody>
                  <a:tcPr marL="91455" marR="91455" marT="45735" marB="45735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Spray oil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 large potatoes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green cabbage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125g reduced fat spread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5x15ml spoon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 pepper</a:t>
                      </a:r>
                    </a:p>
                  </a:txBody>
                  <a:tcPr marL="91455" marR="91455" marT="45735" marB="45735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2.5kg self raising flour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x 5ml spoon mustard powder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400g butter or baking fat/block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750g hard cheese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1250ml semi-skimmed milk</a:t>
                      </a:r>
                    </a:p>
                  </a:txBody>
                  <a:tcPr marL="91455" marR="91455" marT="45726" marB="45726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9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action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4" y="2414118"/>
            <a:ext cx="6802629" cy="3600000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Review recipes to be cooked.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and cook the potatoes and cabbage.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Make </a:t>
            </a:r>
            <a:r>
              <a:rPr lang="en-GB" altLang="en-US" sz="2000" dirty="0" smtClean="0"/>
              <a:t>the cheesy scones.</a:t>
            </a:r>
            <a:endParaRPr lang="en-GB" altLang="en-US" sz="2000" dirty="0"/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Prepare and cook the cauliflower.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bubble and squeak.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Make the cheese sauce – serve with the cauliflower.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9276" y="5206698"/>
            <a:ext cx="3217481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Ensure that you collect your equipment before you start to cook.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7964" y="5206698"/>
            <a:ext cx="3217482" cy="707886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Weigh and measure your ingredients accurately.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273110" y="5198064"/>
            <a:ext cx="3217482" cy="1015663"/>
          </a:xfrm>
          <a:prstGeom prst="rect">
            <a:avLst/>
          </a:prstGeom>
          <a:solidFill>
            <a:srgbClr val="C7D9BD"/>
          </a:solidFill>
          <a:ln w="38100">
            <a:solidFill>
              <a:srgbClr val="158B44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work surfaces clean and tidy – wash up as you go.</a:t>
            </a:r>
          </a:p>
        </p:txBody>
      </p:sp>
      <p:pic>
        <p:nvPicPr>
          <p:cNvPr id="7" name="Picture 14" descr="caulicheese serv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857" y="1454506"/>
            <a:ext cx="2146091" cy="1558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5" descr="bubblesquea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857" y="3072301"/>
            <a:ext cx="2158562" cy="1558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DSC012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95" y="2269074"/>
            <a:ext cx="2295136" cy="1663822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 eating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046773" cy="3600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/>
              <a:t>Use reduced fat cheese in the cauliflower cheese.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Reduce </a:t>
            </a:r>
            <a:r>
              <a:rPr lang="en-GB" altLang="en-US" sz="2000" dirty="0"/>
              <a:t>the amount of cheese used.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Add </a:t>
            </a:r>
            <a:r>
              <a:rPr lang="en-GB" altLang="en-US" sz="2000" dirty="0"/>
              <a:t>more vegetables to the bubble and squeak, such as peas and peppers.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Keep </a:t>
            </a:r>
            <a:r>
              <a:rPr lang="en-GB" altLang="en-US" sz="2000" dirty="0"/>
              <a:t>the skins on the potatoes, providing additional fibre</a:t>
            </a:r>
            <a:r>
              <a:rPr lang="en-GB" altLang="en-US" sz="2000" dirty="0" smtClean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altLang="en-US" sz="2000" dirty="0" smtClean="0"/>
              <a:t>Make fruit scones, to increase fruit and vegetable intake.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18046" r="3119" b="10256"/>
          <a:stretch/>
        </p:blipFill>
        <p:spPr>
          <a:xfrm>
            <a:off x="8212975" y="1853739"/>
            <a:ext cx="3582785" cy="2053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t="15832" r="5136" b="16106"/>
          <a:stretch/>
        </p:blipFill>
        <p:spPr>
          <a:xfrm>
            <a:off x="8408821" y="4196924"/>
            <a:ext cx="3191092" cy="17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767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Simple, but fun </vt:lpstr>
      <vt:lpstr>Aims and objectives</vt:lpstr>
      <vt:lpstr>Setting the scene </vt:lpstr>
      <vt:lpstr>Food hygiene – getting ready to cook </vt:lpstr>
      <vt:lpstr>Recipes - you will make: </vt:lpstr>
      <vt:lpstr>Food skills and techniques </vt:lpstr>
      <vt:lpstr>Shopping list </vt:lpstr>
      <vt:lpstr>Plan of action </vt:lpstr>
      <vt:lpstr>Healthy eating </vt:lpstr>
      <vt:lpstr>Budgeting</vt:lpstr>
      <vt:lpstr>Food safety and hygiene</vt:lpstr>
      <vt:lpstr>Cooking for the future </vt:lpstr>
      <vt:lpstr>Cooking for the future </vt:lpstr>
      <vt:lpstr>Back to basics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McDonald, Julia</cp:lastModifiedBy>
  <cp:revision>40</cp:revision>
  <dcterms:created xsi:type="dcterms:W3CDTF">2018-10-10T09:22:08Z</dcterms:created>
  <dcterms:modified xsi:type="dcterms:W3CDTF">2020-03-18T13:47:38Z</dcterms:modified>
</cp:coreProperties>
</file>