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70" r:id="rId2"/>
    <p:sldId id="271" r:id="rId3"/>
    <p:sldId id="256" r:id="rId4"/>
    <p:sldId id="257" r:id="rId5"/>
    <p:sldId id="258" r:id="rId6"/>
    <p:sldId id="259" r:id="rId7"/>
    <p:sldId id="264" r:id="rId8"/>
    <p:sldId id="265" r:id="rId9"/>
    <p:sldId id="266" r:id="rId10"/>
    <p:sldId id="263" r:id="rId11"/>
    <p:sldId id="262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BB8D45-70BF-4C4A-BEF8-B23AEE930121}" type="doc">
      <dgm:prSet loTypeId="urn:microsoft.com/office/officeart/2011/layout/HexagonRadial" loCatId="officeonline" qsTypeId="urn:microsoft.com/office/officeart/2005/8/quickstyle/3d7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B5DDF44B-3BB3-4468-A754-1B1FB2D1C369}">
      <dgm:prSet phldrT="[Text]"/>
      <dgm:spPr/>
      <dgm:t>
        <a:bodyPr/>
        <a:lstStyle/>
        <a:p>
          <a:r>
            <a:rPr lang="en-US" dirty="0" smtClean="0"/>
            <a:t>Effects of discrimination</a:t>
          </a:r>
          <a:endParaRPr lang="en-US" dirty="0"/>
        </a:p>
      </dgm:t>
    </dgm:pt>
    <dgm:pt modelId="{C0039287-5CFC-4016-AFB9-1DC40EED07CD}" type="parTrans" cxnId="{CFCCF8AC-6227-4863-9C3B-DA13840C0408}">
      <dgm:prSet/>
      <dgm:spPr/>
      <dgm:t>
        <a:bodyPr/>
        <a:lstStyle/>
        <a:p>
          <a:endParaRPr lang="en-US"/>
        </a:p>
      </dgm:t>
    </dgm:pt>
    <dgm:pt modelId="{EFA3F3B9-06BD-411E-BAAE-382AE5DE8BF2}" type="sibTrans" cxnId="{CFCCF8AC-6227-4863-9C3B-DA13840C0408}">
      <dgm:prSet/>
      <dgm:spPr/>
      <dgm:t>
        <a:bodyPr/>
        <a:lstStyle/>
        <a:p>
          <a:endParaRPr lang="en-US"/>
        </a:p>
      </dgm:t>
    </dgm:pt>
    <dgm:pt modelId="{9EC74229-9A97-43C0-B7B3-1CAE2FFBA2BA}">
      <dgm:prSet phldrT="[Text]"/>
      <dgm:spPr/>
      <dgm:t>
        <a:bodyPr/>
        <a:lstStyle/>
        <a:p>
          <a:r>
            <a:rPr lang="en-US" dirty="0" smtClean="0"/>
            <a:t>Loss of confidence and self esteem</a:t>
          </a:r>
          <a:endParaRPr lang="en-US" dirty="0"/>
        </a:p>
      </dgm:t>
    </dgm:pt>
    <dgm:pt modelId="{75C8F543-5447-4328-965B-3241B0695309}" type="parTrans" cxnId="{39F864DB-E8C8-4B4B-B23C-382952A50F62}">
      <dgm:prSet/>
      <dgm:spPr/>
      <dgm:t>
        <a:bodyPr/>
        <a:lstStyle/>
        <a:p>
          <a:endParaRPr lang="en-US"/>
        </a:p>
      </dgm:t>
    </dgm:pt>
    <dgm:pt modelId="{F1974E55-E616-47EC-AA5E-A6830290A356}" type="sibTrans" cxnId="{39F864DB-E8C8-4B4B-B23C-382952A50F62}">
      <dgm:prSet/>
      <dgm:spPr/>
      <dgm:t>
        <a:bodyPr/>
        <a:lstStyle/>
        <a:p>
          <a:endParaRPr lang="en-US"/>
        </a:p>
      </dgm:t>
    </dgm:pt>
    <dgm:pt modelId="{78A50932-AD22-456E-ABCF-5DBF3D009C37}">
      <dgm:prSet phldrT="[Text]"/>
      <dgm:spPr/>
      <dgm:t>
        <a:bodyPr/>
        <a:lstStyle/>
        <a:p>
          <a:r>
            <a:rPr lang="en-US" dirty="0" smtClean="0"/>
            <a:t>Stress</a:t>
          </a:r>
          <a:endParaRPr lang="en-US" dirty="0"/>
        </a:p>
      </dgm:t>
    </dgm:pt>
    <dgm:pt modelId="{7D1E517B-12A8-4773-A028-0E68AED2B0F5}" type="parTrans" cxnId="{BFF7DFB4-A44C-43D0-A31F-EFB0505A0527}">
      <dgm:prSet/>
      <dgm:spPr/>
      <dgm:t>
        <a:bodyPr/>
        <a:lstStyle/>
        <a:p>
          <a:endParaRPr lang="en-US"/>
        </a:p>
      </dgm:t>
    </dgm:pt>
    <dgm:pt modelId="{A96598DC-8864-43C2-932C-FF3964459FE8}" type="sibTrans" cxnId="{BFF7DFB4-A44C-43D0-A31F-EFB0505A0527}">
      <dgm:prSet/>
      <dgm:spPr/>
      <dgm:t>
        <a:bodyPr/>
        <a:lstStyle/>
        <a:p>
          <a:endParaRPr lang="en-US"/>
        </a:p>
      </dgm:t>
    </dgm:pt>
    <dgm:pt modelId="{98BA778F-A443-4BD7-9D6A-DF50B9203254}">
      <dgm:prSet phldrT="[Text]"/>
      <dgm:spPr/>
      <dgm:t>
        <a:bodyPr/>
        <a:lstStyle/>
        <a:p>
          <a:r>
            <a:rPr lang="en-US" dirty="0" smtClean="0"/>
            <a:t>Unable to work</a:t>
          </a:r>
          <a:endParaRPr lang="en-US" dirty="0"/>
        </a:p>
      </dgm:t>
    </dgm:pt>
    <dgm:pt modelId="{DD2C6D25-31C5-453C-94B5-04FA775E6D73}" type="parTrans" cxnId="{AD23DE38-E2B0-4538-A459-02DF14E5352C}">
      <dgm:prSet/>
      <dgm:spPr/>
      <dgm:t>
        <a:bodyPr/>
        <a:lstStyle/>
        <a:p>
          <a:endParaRPr lang="en-US"/>
        </a:p>
      </dgm:t>
    </dgm:pt>
    <dgm:pt modelId="{85D7E9E5-0330-437B-9682-C27A9CD00B6F}" type="sibTrans" cxnId="{AD23DE38-E2B0-4538-A459-02DF14E5352C}">
      <dgm:prSet/>
      <dgm:spPr/>
      <dgm:t>
        <a:bodyPr/>
        <a:lstStyle/>
        <a:p>
          <a:endParaRPr lang="en-US"/>
        </a:p>
      </dgm:t>
    </dgm:pt>
    <dgm:pt modelId="{8D8A5138-9EAE-4467-9B3F-F45AD14D9AAC}">
      <dgm:prSet phldrT="[Text]"/>
      <dgm:spPr/>
      <dgm:t>
        <a:bodyPr/>
        <a:lstStyle/>
        <a:p>
          <a:r>
            <a:rPr lang="en-US" dirty="0" smtClean="0"/>
            <a:t>Withdrawal from social activities</a:t>
          </a:r>
          <a:endParaRPr lang="en-US" dirty="0"/>
        </a:p>
      </dgm:t>
    </dgm:pt>
    <dgm:pt modelId="{9796FC55-9331-4C1A-83E2-A3811147C31A}" type="parTrans" cxnId="{3BFDA7C0-CAC2-4A3A-B591-CE53EDD8A972}">
      <dgm:prSet/>
      <dgm:spPr/>
      <dgm:t>
        <a:bodyPr/>
        <a:lstStyle/>
        <a:p>
          <a:endParaRPr lang="en-US"/>
        </a:p>
      </dgm:t>
    </dgm:pt>
    <dgm:pt modelId="{F7AA2CC0-E2BE-4B40-ABA0-1EC1A16C366A}" type="sibTrans" cxnId="{3BFDA7C0-CAC2-4A3A-B591-CE53EDD8A972}">
      <dgm:prSet/>
      <dgm:spPr/>
      <dgm:t>
        <a:bodyPr/>
        <a:lstStyle/>
        <a:p>
          <a:endParaRPr lang="en-US"/>
        </a:p>
      </dgm:t>
    </dgm:pt>
    <dgm:pt modelId="{0EEE068C-68BB-4870-B831-51EA9A5580D9}">
      <dgm:prSet phldrT="[Text]"/>
      <dgm:spPr/>
      <dgm:t>
        <a:bodyPr/>
        <a:lstStyle/>
        <a:p>
          <a:r>
            <a:rPr lang="en-US" dirty="0" smtClean="0"/>
            <a:t>Depression and anxiety</a:t>
          </a:r>
          <a:endParaRPr lang="en-US" dirty="0"/>
        </a:p>
      </dgm:t>
    </dgm:pt>
    <dgm:pt modelId="{7A38FC4B-B4B7-4184-86C3-171D0CE5C0CD}" type="parTrans" cxnId="{65115C8B-6073-4014-843A-EAB18A362CBC}">
      <dgm:prSet/>
      <dgm:spPr/>
      <dgm:t>
        <a:bodyPr/>
        <a:lstStyle/>
        <a:p>
          <a:endParaRPr lang="en-US"/>
        </a:p>
      </dgm:t>
    </dgm:pt>
    <dgm:pt modelId="{80919618-A6B1-43CF-963B-6E5EE3F0C476}" type="sibTrans" cxnId="{65115C8B-6073-4014-843A-EAB18A362CBC}">
      <dgm:prSet/>
      <dgm:spPr/>
      <dgm:t>
        <a:bodyPr/>
        <a:lstStyle/>
        <a:p>
          <a:endParaRPr lang="en-US"/>
        </a:p>
      </dgm:t>
    </dgm:pt>
    <dgm:pt modelId="{77ADBA50-97AD-439C-AFC8-8D6864052DD3}">
      <dgm:prSet phldrT="[Text]"/>
      <dgm:spPr/>
      <dgm:t>
        <a:bodyPr/>
        <a:lstStyle/>
        <a:p>
          <a:r>
            <a:rPr lang="en-US" dirty="0" smtClean="0"/>
            <a:t>Not able to access the care and treatment they need to get better.</a:t>
          </a:r>
          <a:endParaRPr lang="en-US" dirty="0"/>
        </a:p>
      </dgm:t>
    </dgm:pt>
    <dgm:pt modelId="{9DC796B9-1259-440F-B40C-1DCD59094877}" type="parTrans" cxnId="{06D48AF1-970F-4B57-ADEA-9233AD53B98E}">
      <dgm:prSet/>
      <dgm:spPr/>
      <dgm:t>
        <a:bodyPr/>
        <a:lstStyle/>
        <a:p>
          <a:endParaRPr lang="en-US"/>
        </a:p>
      </dgm:t>
    </dgm:pt>
    <dgm:pt modelId="{C2230C5C-052E-419D-ABF3-153A9D99469A}" type="sibTrans" cxnId="{06D48AF1-970F-4B57-ADEA-9233AD53B98E}">
      <dgm:prSet/>
      <dgm:spPr/>
      <dgm:t>
        <a:bodyPr/>
        <a:lstStyle/>
        <a:p>
          <a:endParaRPr lang="en-US"/>
        </a:p>
      </dgm:t>
    </dgm:pt>
    <dgm:pt modelId="{954926DF-8CED-4721-93D4-0B3FE7C45694}" type="pres">
      <dgm:prSet presAssocID="{FEBB8D45-70BF-4C4A-BEF8-B23AEE93012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5263C69-4F97-4A9F-B379-A296E6E2E842}" type="pres">
      <dgm:prSet presAssocID="{B5DDF44B-3BB3-4468-A754-1B1FB2D1C369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E02BB9C0-9084-46AF-ABE9-574C620FC956}" type="pres">
      <dgm:prSet presAssocID="{9EC74229-9A97-43C0-B7B3-1CAE2FFBA2BA}" presName="Accent1" presStyleCnt="0"/>
      <dgm:spPr/>
    </dgm:pt>
    <dgm:pt modelId="{EFA6A701-D661-4D17-9EAD-DE0D674CD30D}" type="pres">
      <dgm:prSet presAssocID="{9EC74229-9A97-43C0-B7B3-1CAE2FFBA2BA}" presName="Accent" presStyleLbl="bgShp" presStyleIdx="0" presStyleCnt="6"/>
      <dgm:spPr/>
    </dgm:pt>
    <dgm:pt modelId="{60BA09A7-7E97-4DA3-9D08-D7F970B6B22A}" type="pres">
      <dgm:prSet presAssocID="{9EC74229-9A97-43C0-B7B3-1CAE2FFBA2BA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2FAD64-99A4-4D55-9CCE-069D1DDDAD33}" type="pres">
      <dgm:prSet presAssocID="{78A50932-AD22-456E-ABCF-5DBF3D009C37}" presName="Accent2" presStyleCnt="0"/>
      <dgm:spPr/>
    </dgm:pt>
    <dgm:pt modelId="{CFF8C75C-8F45-4AF1-9CF5-1041DD309DA1}" type="pres">
      <dgm:prSet presAssocID="{78A50932-AD22-456E-ABCF-5DBF3D009C37}" presName="Accent" presStyleLbl="bgShp" presStyleIdx="1" presStyleCnt="6"/>
      <dgm:spPr/>
    </dgm:pt>
    <dgm:pt modelId="{D4FFE445-E218-499A-81F4-CA49D5EF026C}" type="pres">
      <dgm:prSet presAssocID="{78A50932-AD22-456E-ABCF-5DBF3D009C37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958858-73D0-4450-AB96-D7F6C7059947}" type="pres">
      <dgm:prSet presAssocID="{98BA778F-A443-4BD7-9D6A-DF50B9203254}" presName="Accent3" presStyleCnt="0"/>
      <dgm:spPr/>
    </dgm:pt>
    <dgm:pt modelId="{297B173C-1FA5-4B9E-A8F6-550B40743788}" type="pres">
      <dgm:prSet presAssocID="{98BA778F-A443-4BD7-9D6A-DF50B9203254}" presName="Accent" presStyleLbl="bgShp" presStyleIdx="2" presStyleCnt="6"/>
      <dgm:spPr/>
    </dgm:pt>
    <dgm:pt modelId="{EB9F37AB-B7F4-419C-9F7E-8754B1EC82B5}" type="pres">
      <dgm:prSet presAssocID="{98BA778F-A443-4BD7-9D6A-DF50B9203254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ACA713-1599-45E4-9EB5-94146442EBFF}" type="pres">
      <dgm:prSet presAssocID="{8D8A5138-9EAE-4467-9B3F-F45AD14D9AAC}" presName="Accent4" presStyleCnt="0"/>
      <dgm:spPr/>
    </dgm:pt>
    <dgm:pt modelId="{F0A1D96B-2951-4ED8-9E4F-AF48FA561C62}" type="pres">
      <dgm:prSet presAssocID="{8D8A5138-9EAE-4467-9B3F-F45AD14D9AAC}" presName="Accent" presStyleLbl="bgShp" presStyleIdx="3" presStyleCnt="6"/>
      <dgm:spPr/>
    </dgm:pt>
    <dgm:pt modelId="{D1BE99E1-0C62-4647-8F70-7F2BCD1EC5B8}" type="pres">
      <dgm:prSet presAssocID="{8D8A5138-9EAE-4467-9B3F-F45AD14D9AAC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B6C7D-D5F8-4F59-8AE7-B8E884FFA623}" type="pres">
      <dgm:prSet presAssocID="{0EEE068C-68BB-4870-B831-51EA9A5580D9}" presName="Accent5" presStyleCnt="0"/>
      <dgm:spPr/>
    </dgm:pt>
    <dgm:pt modelId="{6B48C1C2-D5BB-47D3-BEE8-E93914828027}" type="pres">
      <dgm:prSet presAssocID="{0EEE068C-68BB-4870-B831-51EA9A5580D9}" presName="Accent" presStyleLbl="bgShp" presStyleIdx="4" presStyleCnt="6"/>
      <dgm:spPr/>
    </dgm:pt>
    <dgm:pt modelId="{D576F392-6576-406E-88DA-75DE53E16608}" type="pres">
      <dgm:prSet presAssocID="{0EEE068C-68BB-4870-B831-51EA9A5580D9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F63245-F6B5-4A29-BF6D-22D17E9DB6FA}" type="pres">
      <dgm:prSet presAssocID="{77ADBA50-97AD-439C-AFC8-8D6864052DD3}" presName="Accent6" presStyleCnt="0"/>
      <dgm:spPr/>
    </dgm:pt>
    <dgm:pt modelId="{661E9ED4-ACEE-4B1C-A613-7CBA635C07EF}" type="pres">
      <dgm:prSet presAssocID="{77ADBA50-97AD-439C-AFC8-8D6864052DD3}" presName="Accent" presStyleLbl="bgShp" presStyleIdx="5" presStyleCnt="6"/>
      <dgm:spPr/>
    </dgm:pt>
    <dgm:pt modelId="{76DCB084-9C03-4881-9D47-62225EE3B0ED}" type="pres">
      <dgm:prSet presAssocID="{77ADBA50-97AD-439C-AFC8-8D6864052DD3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23DE38-E2B0-4538-A459-02DF14E5352C}" srcId="{B5DDF44B-3BB3-4468-A754-1B1FB2D1C369}" destId="{98BA778F-A443-4BD7-9D6A-DF50B9203254}" srcOrd="2" destOrd="0" parTransId="{DD2C6D25-31C5-453C-94B5-04FA775E6D73}" sibTransId="{85D7E9E5-0330-437B-9682-C27A9CD00B6F}"/>
    <dgm:cxn modelId="{CBC43331-37FF-42E8-B07D-E7713379E9E4}" type="presOf" srcId="{0EEE068C-68BB-4870-B831-51EA9A5580D9}" destId="{D576F392-6576-406E-88DA-75DE53E16608}" srcOrd="0" destOrd="0" presId="urn:microsoft.com/office/officeart/2011/layout/HexagonRadial"/>
    <dgm:cxn modelId="{BFF7DFB4-A44C-43D0-A31F-EFB0505A0527}" srcId="{B5DDF44B-3BB3-4468-A754-1B1FB2D1C369}" destId="{78A50932-AD22-456E-ABCF-5DBF3D009C37}" srcOrd="1" destOrd="0" parTransId="{7D1E517B-12A8-4773-A028-0E68AED2B0F5}" sibTransId="{A96598DC-8864-43C2-932C-FF3964459FE8}"/>
    <dgm:cxn modelId="{3BFDA7C0-CAC2-4A3A-B591-CE53EDD8A972}" srcId="{B5DDF44B-3BB3-4468-A754-1B1FB2D1C369}" destId="{8D8A5138-9EAE-4467-9B3F-F45AD14D9AAC}" srcOrd="3" destOrd="0" parTransId="{9796FC55-9331-4C1A-83E2-A3811147C31A}" sibTransId="{F7AA2CC0-E2BE-4B40-ABA0-1EC1A16C366A}"/>
    <dgm:cxn modelId="{4E811E64-43C3-4031-980C-71100E02E909}" type="presOf" srcId="{8D8A5138-9EAE-4467-9B3F-F45AD14D9AAC}" destId="{D1BE99E1-0C62-4647-8F70-7F2BCD1EC5B8}" srcOrd="0" destOrd="0" presId="urn:microsoft.com/office/officeart/2011/layout/HexagonRadial"/>
    <dgm:cxn modelId="{E9EB0430-67A4-453C-BE20-15C3F69C17E9}" type="presOf" srcId="{9EC74229-9A97-43C0-B7B3-1CAE2FFBA2BA}" destId="{60BA09A7-7E97-4DA3-9D08-D7F970B6B22A}" srcOrd="0" destOrd="0" presId="urn:microsoft.com/office/officeart/2011/layout/HexagonRadial"/>
    <dgm:cxn modelId="{B7C93C9E-1EE4-4030-BE83-E3C31C5C3D82}" type="presOf" srcId="{B5DDF44B-3BB3-4468-A754-1B1FB2D1C369}" destId="{45263C69-4F97-4A9F-B379-A296E6E2E842}" srcOrd="0" destOrd="0" presId="urn:microsoft.com/office/officeart/2011/layout/HexagonRadial"/>
    <dgm:cxn modelId="{D7C43350-337B-4B22-B400-844198034BE5}" type="presOf" srcId="{98BA778F-A443-4BD7-9D6A-DF50B9203254}" destId="{EB9F37AB-B7F4-419C-9F7E-8754B1EC82B5}" srcOrd="0" destOrd="0" presId="urn:microsoft.com/office/officeart/2011/layout/HexagonRadial"/>
    <dgm:cxn modelId="{65115C8B-6073-4014-843A-EAB18A362CBC}" srcId="{B5DDF44B-3BB3-4468-A754-1B1FB2D1C369}" destId="{0EEE068C-68BB-4870-B831-51EA9A5580D9}" srcOrd="4" destOrd="0" parTransId="{7A38FC4B-B4B7-4184-86C3-171D0CE5C0CD}" sibTransId="{80919618-A6B1-43CF-963B-6E5EE3F0C476}"/>
    <dgm:cxn modelId="{E022066E-CC64-439A-AC0E-34605794A486}" type="presOf" srcId="{FEBB8D45-70BF-4C4A-BEF8-B23AEE930121}" destId="{954926DF-8CED-4721-93D4-0B3FE7C45694}" srcOrd="0" destOrd="0" presId="urn:microsoft.com/office/officeart/2011/layout/HexagonRadial"/>
    <dgm:cxn modelId="{06D48AF1-970F-4B57-ADEA-9233AD53B98E}" srcId="{B5DDF44B-3BB3-4468-A754-1B1FB2D1C369}" destId="{77ADBA50-97AD-439C-AFC8-8D6864052DD3}" srcOrd="5" destOrd="0" parTransId="{9DC796B9-1259-440F-B40C-1DCD59094877}" sibTransId="{C2230C5C-052E-419D-ABF3-153A9D99469A}"/>
    <dgm:cxn modelId="{8268AF13-8255-46C0-BC6C-3C35741DFAA1}" type="presOf" srcId="{78A50932-AD22-456E-ABCF-5DBF3D009C37}" destId="{D4FFE445-E218-499A-81F4-CA49D5EF026C}" srcOrd="0" destOrd="0" presId="urn:microsoft.com/office/officeart/2011/layout/HexagonRadial"/>
    <dgm:cxn modelId="{39F864DB-E8C8-4B4B-B23C-382952A50F62}" srcId="{B5DDF44B-3BB3-4468-A754-1B1FB2D1C369}" destId="{9EC74229-9A97-43C0-B7B3-1CAE2FFBA2BA}" srcOrd="0" destOrd="0" parTransId="{75C8F543-5447-4328-965B-3241B0695309}" sibTransId="{F1974E55-E616-47EC-AA5E-A6830290A356}"/>
    <dgm:cxn modelId="{CFCCF8AC-6227-4863-9C3B-DA13840C0408}" srcId="{FEBB8D45-70BF-4C4A-BEF8-B23AEE930121}" destId="{B5DDF44B-3BB3-4468-A754-1B1FB2D1C369}" srcOrd="0" destOrd="0" parTransId="{C0039287-5CFC-4016-AFB9-1DC40EED07CD}" sibTransId="{EFA3F3B9-06BD-411E-BAAE-382AE5DE8BF2}"/>
    <dgm:cxn modelId="{8D0EAFAD-88BB-443C-B07C-594A9D6C7347}" type="presOf" srcId="{77ADBA50-97AD-439C-AFC8-8D6864052DD3}" destId="{76DCB084-9C03-4881-9D47-62225EE3B0ED}" srcOrd="0" destOrd="0" presId="urn:microsoft.com/office/officeart/2011/layout/HexagonRadial"/>
    <dgm:cxn modelId="{5145AFE0-56F0-4272-B5EE-1A48CA352C05}" type="presParOf" srcId="{954926DF-8CED-4721-93D4-0B3FE7C45694}" destId="{45263C69-4F97-4A9F-B379-A296E6E2E842}" srcOrd="0" destOrd="0" presId="urn:microsoft.com/office/officeart/2011/layout/HexagonRadial"/>
    <dgm:cxn modelId="{0E37C49E-6A59-4A97-9A80-5FC14C4D4F1A}" type="presParOf" srcId="{954926DF-8CED-4721-93D4-0B3FE7C45694}" destId="{E02BB9C0-9084-46AF-ABE9-574C620FC956}" srcOrd="1" destOrd="0" presId="urn:microsoft.com/office/officeart/2011/layout/HexagonRadial"/>
    <dgm:cxn modelId="{C7821EE3-3AF7-405B-A74E-1FD082A8780D}" type="presParOf" srcId="{E02BB9C0-9084-46AF-ABE9-574C620FC956}" destId="{EFA6A701-D661-4D17-9EAD-DE0D674CD30D}" srcOrd="0" destOrd="0" presId="urn:microsoft.com/office/officeart/2011/layout/HexagonRadial"/>
    <dgm:cxn modelId="{9E79F094-B76E-46E9-AE63-67991DAC415D}" type="presParOf" srcId="{954926DF-8CED-4721-93D4-0B3FE7C45694}" destId="{60BA09A7-7E97-4DA3-9D08-D7F970B6B22A}" srcOrd="2" destOrd="0" presId="urn:microsoft.com/office/officeart/2011/layout/HexagonRadial"/>
    <dgm:cxn modelId="{426DA4D2-F5EB-40DF-9623-0636EA80970B}" type="presParOf" srcId="{954926DF-8CED-4721-93D4-0B3FE7C45694}" destId="{B02FAD64-99A4-4D55-9CCE-069D1DDDAD33}" srcOrd="3" destOrd="0" presId="urn:microsoft.com/office/officeart/2011/layout/HexagonRadial"/>
    <dgm:cxn modelId="{F8BC11FB-3F75-4CC5-BECC-E571496CC33A}" type="presParOf" srcId="{B02FAD64-99A4-4D55-9CCE-069D1DDDAD33}" destId="{CFF8C75C-8F45-4AF1-9CF5-1041DD309DA1}" srcOrd="0" destOrd="0" presId="urn:microsoft.com/office/officeart/2011/layout/HexagonRadial"/>
    <dgm:cxn modelId="{E7546E73-3DE8-472C-9431-FADC1CCE6DFC}" type="presParOf" srcId="{954926DF-8CED-4721-93D4-0B3FE7C45694}" destId="{D4FFE445-E218-499A-81F4-CA49D5EF026C}" srcOrd="4" destOrd="0" presId="urn:microsoft.com/office/officeart/2011/layout/HexagonRadial"/>
    <dgm:cxn modelId="{310FA9BA-A22E-499F-910F-664F29AF5F61}" type="presParOf" srcId="{954926DF-8CED-4721-93D4-0B3FE7C45694}" destId="{D9958858-73D0-4450-AB96-D7F6C7059947}" srcOrd="5" destOrd="0" presId="urn:microsoft.com/office/officeart/2011/layout/HexagonRadial"/>
    <dgm:cxn modelId="{7F7329DE-02A2-4B8E-9948-DDDE805C2988}" type="presParOf" srcId="{D9958858-73D0-4450-AB96-D7F6C7059947}" destId="{297B173C-1FA5-4B9E-A8F6-550B40743788}" srcOrd="0" destOrd="0" presId="urn:microsoft.com/office/officeart/2011/layout/HexagonRadial"/>
    <dgm:cxn modelId="{41C84066-C5B8-461F-8126-ED64AC9BA2F2}" type="presParOf" srcId="{954926DF-8CED-4721-93D4-0B3FE7C45694}" destId="{EB9F37AB-B7F4-419C-9F7E-8754B1EC82B5}" srcOrd="6" destOrd="0" presId="urn:microsoft.com/office/officeart/2011/layout/HexagonRadial"/>
    <dgm:cxn modelId="{F31B47B0-CF06-4DCA-B500-8CABC53A14C0}" type="presParOf" srcId="{954926DF-8CED-4721-93D4-0B3FE7C45694}" destId="{C9ACA713-1599-45E4-9EB5-94146442EBFF}" srcOrd="7" destOrd="0" presId="urn:microsoft.com/office/officeart/2011/layout/HexagonRadial"/>
    <dgm:cxn modelId="{BCBDE597-0474-439E-9073-2622AAD7C2D3}" type="presParOf" srcId="{C9ACA713-1599-45E4-9EB5-94146442EBFF}" destId="{F0A1D96B-2951-4ED8-9E4F-AF48FA561C62}" srcOrd="0" destOrd="0" presId="urn:microsoft.com/office/officeart/2011/layout/HexagonRadial"/>
    <dgm:cxn modelId="{089F4DF3-AA7C-4F3E-92A6-C31CEA79E2F1}" type="presParOf" srcId="{954926DF-8CED-4721-93D4-0B3FE7C45694}" destId="{D1BE99E1-0C62-4647-8F70-7F2BCD1EC5B8}" srcOrd="8" destOrd="0" presId="urn:microsoft.com/office/officeart/2011/layout/HexagonRadial"/>
    <dgm:cxn modelId="{C6DCE8B6-80E1-49A4-BC87-5D04759A0C13}" type="presParOf" srcId="{954926DF-8CED-4721-93D4-0B3FE7C45694}" destId="{00DB6C7D-D5F8-4F59-8AE7-B8E884FFA623}" srcOrd="9" destOrd="0" presId="urn:microsoft.com/office/officeart/2011/layout/HexagonRadial"/>
    <dgm:cxn modelId="{8CD4A5D3-A106-4314-B1CD-0DF4ED5DF0D5}" type="presParOf" srcId="{00DB6C7D-D5F8-4F59-8AE7-B8E884FFA623}" destId="{6B48C1C2-D5BB-47D3-BEE8-E93914828027}" srcOrd="0" destOrd="0" presId="urn:microsoft.com/office/officeart/2011/layout/HexagonRadial"/>
    <dgm:cxn modelId="{FED0AAAB-42E0-40AC-AE85-E16478BA5762}" type="presParOf" srcId="{954926DF-8CED-4721-93D4-0B3FE7C45694}" destId="{D576F392-6576-406E-88DA-75DE53E16608}" srcOrd="10" destOrd="0" presId="urn:microsoft.com/office/officeart/2011/layout/HexagonRadial"/>
    <dgm:cxn modelId="{34918EE3-7B3F-4F80-81B0-CB9A649F5181}" type="presParOf" srcId="{954926DF-8CED-4721-93D4-0B3FE7C45694}" destId="{1BF63245-F6B5-4A29-BF6D-22D17E9DB6FA}" srcOrd="11" destOrd="0" presId="urn:microsoft.com/office/officeart/2011/layout/HexagonRadial"/>
    <dgm:cxn modelId="{B5AEBF8A-4033-4091-A0BF-F927A7494A52}" type="presParOf" srcId="{1BF63245-F6B5-4A29-BF6D-22D17E9DB6FA}" destId="{661E9ED4-ACEE-4B1C-A613-7CBA635C07EF}" srcOrd="0" destOrd="0" presId="urn:microsoft.com/office/officeart/2011/layout/HexagonRadial"/>
    <dgm:cxn modelId="{AA4281E4-9CC8-4E85-AF69-A854AE15B51A}" type="presParOf" srcId="{954926DF-8CED-4721-93D4-0B3FE7C45694}" destId="{76DCB084-9C03-4881-9D47-62225EE3B0ED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63C69-4F97-4A9F-B379-A296E6E2E842}">
      <dsp:nvSpPr>
        <dsp:cNvPr id="0" name=""/>
        <dsp:cNvSpPr/>
      </dsp:nvSpPr>
      <dsp:spPr>
        <a:xfrm>
          <a:off x="3648838" y="2073326"/>
          <a:ext cx="2635287" cy="2279630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plastic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Effects of discrimination</a:t>
          </a:r>
          <a:endParaRPr lang="en-US" sz="1700" kern="1200" dirty="0"/>
        </a:p>
      </dsp:txBody>
      <dsp:txXfrm>
        <a:off x="4085542" y="2451093"/>
        <a:ext cx="1761879" cy="1524096"/>
      </dsp:txXfrm>
    </dsp:sp>
    <dsp:sp modelId="{CFF8C75C-8F45-4AF1-9CF5-1041DD309DA1}">
      <dsp:nvSpPr>
        <dsp:cNvPr id="0" name=""/>
        <dsp:cNvSpPr/>
      </dsp:nvSpPr>
      <dsp:spPr>
        <a:xfrm>
          <a:off x="5299034" y="982676"/>
          <a:ext cx="994286" cy="85670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BA09A7-7E97-4DA3-9D08-D7F970B6B22A}">
      <dsp:nvSpPr>
        <dsp:cNvPr id="0" name=""/>
        <dsp:cNvSpPr/>
      </dsp:nvSpPr>
      <dsp:spPr>
        <a:xfrm>
          <a:off x="3891586" y="0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Loss of confidence and self esteem</a:t>
          </a:r>
          <a:endParaRPr lang="en-US" sz="1700" kern="1200" dirty="0"/>
        </a:p>
      </dsp:txBody>
      <dsp:txXfrm>
        <a:off x="4249478" y="309618"/>
        <a:ext cx="1443815" cy="1249071"/>
      </dsp:txXfrm>
    </dsp:sp>
    <dsp:sp modelId="{297B173C-1FA5-4B9E-A8F6-550B40743788}">
      <dsp:nvSpPr>
        <dsp:cNvPr id="0" name=""/>
        <dsp:cNvSpPr/>
      </dsp:nvSpPr>
      <dsp:spPr>
        <a:xfrm>
          <a:off x="6459443" y="2584266"/>
          <a:ext cx="994286" cy="85670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FFE445-E218-499A-81F4-CA49D5EF026C}">
      <dsp:nvSpPr>
        <dsp:cNvPr id="0" name=""/>
        <dsp:cNvSpPr/>
      </dsp:nvSpPr>
      <dsp:spPr>
        <a:xfrm>
          <a:off x="5872189" y="1149134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Stress</a:t>
          </a:r>
          <a:endParaRPr lang="en-US" sz="1700" kern="1200" dirty="0"/>
        </a:p>
      </dsp:txBody>
      <dsp:txXfrm>
        <a:off x="6230081" y="1458752"/>
        <a:ext cx="1443815" cy="1249071"/>
      </dsp:txXfrm>
    </dsp:sp>
    <dsp:sp modelId="{F0A1D96B-2951-4ED8-9E4F-AF48FA561C62}">
      <dsp:nvSpPr>
        <dsp:cNvPr id="0" name=""/>
        <dsp:cNvSpPr/>
      </dsp:nvSpPr>
      <dsp:spPr>
        <a:xfrm>
          <a:off x="5653348" y="4392160"/>
          <a:ext cx="994286" cy="85670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9F37AB-B7F4-419C-9F7E-8754B1EC82B5}">
      <dsp:nvSpPr>
        <dsp:cNvPr id="0" name=""/>
        <dsp:cNvSpPr/>
      </dsp:nvSpPr>
      <dsp:spPr>
        <a:xfrm>
          <a:off x="5872189" y="3408198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Unable to work</a:t>
          </a:r>
          <a:endParaRPr lang="en-US" sz="1700" kern="1200" dirty="0"/>
        </a:p>
      </dsp:txBody>
      <dsp:txXfrm>
        <a:off x="6230081" y="3717816"/>
        <a:ext cx="1443815" cy="1249071"/>
      </dsp:txXfrm>
    </dsp:sp>
    <dsp:sp modelId="{6B48C1C2-D5BB-47D3-BEE8-E93914828027}">
      <dsp:nvSpPr>
        <dsp:cNvPr id="0" name=""/>
        <dsp:cNvSpPr/>
      </dsp:nvSpPr>
      <dsp:spPr>
        <a:xfrm>
          <a:off x="3653742" y="4579826"/>
          <a:ext cx="994286" cy="85670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E99E1-0C62-4647-8F70-7F2BCD1EC5B8}">
      <dsp:nvSpPr>
        <dsp:cNvPr id="0" name=""/>
        <dsp:cNvSpPr/>
      </dsp:nvSpPr>
      <dsp:spPr>
        <a:xfrm>
          <a:off x="3891586" y="4558617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Withdrawal from social activities</a:t>
          </a:r>
          <a:endParaRPr lang="en-US" sz="1700" kern="1200" dirty="0"/>
        </a:p>
      </dsp:txBody>
      <dsp:txXfrm>
        <a:off x="4249478" y="4868235"/>
        <a:ext cx="1443815" cy="1249071"/>
      </dsp:txXfrm>
    </dsp:sp>
    <dsp:sp modelId="{661E9ED4-ACEE-4B1C-A613-7CBA635C07EF}">
      <dsp:nvSpPr>
        <dsp:cNvPr id="0" name=""/>
        <dsp:cNvSpPr/>
      </dsp:nvSpPr>
      <dsp:spPr>
        <a:xfrm>
          <a:off x="2474330" y="2978879"/>
          <a:ext cx="994286" cy="856709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618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76F392-6576-406E-88DA-75DE53E16608}">
      <dsp:nvSpPr>
        <dsp:cNvPr id="0" name=""/>
        <dsp:cNvSpPr/>
      </dsp:nvSpPr>
      <dsp:spPr>
        <a:xfrm>
          <a:off x="1901787" y="3409483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Depression and anxiety</a:t>
          </a:r>
          <a:endParaRPr lang="en-US" sz="1700" kern="1200" dirty="0"/>
        </a:p>
      </dsp:txBody>
      <dsp:txXfrm>
        <a:off x="2259679" y="3719101"/>
        <a:ext cx="1443815" cy="1249071"/>
      </dsp:txXfrm>
    </dsp:sp>
    <dsp:sp modelId="{76DCB084-9C03-4881-9D47-62225EE3B0ED}">
      <dsp:nvSpPr>
        <dsp:cNvPr id="0" name=""/>
        <dsp:cNvSpPr/>
      </dsp:nvSpPr>
      <dsp:spPr>
        <a:xfrm>
          <a:off x="1901787" y="1146563"/>
          <a:ext cx="2159599" cy="1868307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Not able to access the care and treatment they need to get better.</a:t>
          </a:r>
          <a:endParaRPr lang="en-US" sz="1700" kern="1200" dirty="0"/>
        </a:p>
      </dsp:txBody>
      <dsp:txXfrm>
        <a:off x="2259679" y="1456181"/>
        <a:ext cx="1443815" cy="1249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56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2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15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185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76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19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7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12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04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319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267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2295742-EA39-4528-922E-45A2E81A7DE7}" type="datetimeFigureOut">
              <a:rPr lang="en-GB" smtClean="0"/>
              <a:t>20/03/2020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D9EFE22-6D6C-4FD4-9518-39725E04220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11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Y12 Please note: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Before you move onto the following lesson, you must have completed both Unit 7 and Unit 14.</a:t>
            </a:r>
            <a:endParaRPr lang="en-GB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The following lessons will support you to fully prepare for Unit 5 that will be studied in Y13.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Make notes on each slide and complete all 3 tasks. Please do this (if possible) electronically and make sure to reference all of your work. Present your work as if it was an assignment with a front cover and page numbers.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85954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>
                <a:latin typeface="+mn-lt"/>
              </a:rPr>
              <a:t>Equality…</a:t>
            </a:r>
            <a:endParaRPr lang="en-GB" sz="60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3304903" cy="4023360"/>
          </a:xfrm>
        </p:spPr>
        <p:txBody>
          <a:bodyPr/>
          <a:lstStyle/>
          <a:p>
            <a:endParaRPr lang="en-GB" sz="3200" dirty="0" smtClean="0"/>
          </a:p>
          <a:p>
            <a:pPr marL="0" indent="0">
              <a:buNone/>
            </a:pPr>
            <a:r>
              <a:rPr lang="en-GB" sz="3600" b="1" dirty="0" smtClean="0"/>
              <a:t>How do you think health and social care services promote equality for service users?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820194" y="234352"/>
            <a:ext cx="7158446" cy="63485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u="sng" dirty="0" smtClean="0"/>
              <a:t>Task 1</a:t>
            </a:r>
          </a:p>
          <a:p>
            <a:pPr algn="ctr"/>
            <a:r>
              <a:rPr lang="en-GB" sz="2800" dirty="0" smtClean="0"/>
              <a:t>Research online what the NHS is doing to promote equality for service users. Consider what they are doing to help the following groups of people:</a:t>
            </a:r>
          </a:p>
          <a:p>
            <a:pPr algn="ctr"/>
            <a:endParaRPr lang="en-GB" sz="2800" dirty="0" smtClean="0"/>
          </a:p>
          <a:p>
            <a:pPr marL="400050" indent="-400050" algn="ctr">
              <a:buFont typeface="+mj-lt"/>
              <a:buAutoNum type="romanUcPeriod"/>
            </a:pPr>
            <a:r>
              <a:rPr lang="en-GB" sz="2800" dirty="0" smtClean="0"/>
              <a:t>Physically disabled</a:t>
            </a:r>
          </a:p>
          <a:p>
            <a:pPr marL="400050" indent="-400050" algn="ctr">
              <a:buFont typeface="+mj-lt"/>
              <a:buAutoNum type="romanUcPeriod"/>
            </a:pPr>
            <a:r>
              <a:rPr lang="en-GB" sz="2800" dirty="0" smtClean="0"/>
              <a:t>Those with mental ill health</a:t>
            </a:r>
          </a:p>
          <a:p>
            <a:pPr marL="400050" indent="-400050" algn="ctr">
              <a:buFont typeface="+mj-lt"/>
              <a:buAutoNum type="romanUcPeriod"/>
            </a:pPr>
            <a:r>
              <a:rPr lang="en-GB" sz="2800" dirty="0" smtClean="0"/>
              <a:t>Hearing and Visually impaired</a:t>
            </a:r>
          </a:p>
          <a:p>
            <a:pPr marL="400050" indent="-400050" algn="ctr">
              <a:buFont typeface="+mj-lt"/>
              <a:buAutoNum type="romanUcPeriod"/>
            </a:pPr>
            <a:r>
              <a:rPr lang="en-GB" sz="2800" dirty="0" smtClean="0"/>
              <a:t>Individuals who do not speak English as their first language. </a:t>
            </a:r>
          </a:p>
          <a:p>
            <a:pPr marL="400050" indent="-400050" algn="ctr">
              <a:buFont typeface="+mj-lt"/>
              <a:buAutoNum type="romanUcPeriod"/>
            </a:pPr>
            <a:endParaRPr lang="en-GB" dirty="0" smtClean="0"/>
          </a:p>
          <a:p>
            <a:pPr algn="ctr"/>
            <a:r>
              <a:rPr lang="en-GB" sz="2400" b="1" dirty="0" smtClean="0"/>
              <a:t>Make electronic notes on each of the 4 areas with references.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085555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Discrimination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3" y="1845734"/>
            <a:ext cx="11364685" cy="4023360"/>
          </a:xfrm>
        </p:spPr>
        <p:txBody>
          <a:bodyPr>
            <a:noAutofit/>
          </a:bodyPr>
          <a:lstStyle/>
          <a:p>
            <a:r>
              <a:rPr lang="en-GB" sz="2400" dirty="0" smtClean="0"/>
              <a:t>This is when someone has a prejudice against a person or a group of people. This might be for reasons, such as age, gender, race, ethnicity, social class, religious beliefs, family structure, health, disability, where they live or their appearance. </a:t>
            </a:r>
          </a:p>
          <a:p>
            <a:r>
              <a:rPr lang="en-GB" sz="2400" dirty="0" smtClean="0"/>
              <a:t>There are 4 types:</a:t>
            </a:r>
          </a:p>
          <a:p>
            <a:r>
              <a:rPr lang="en-GB" sz="2400" u="sng" dirty="0" smtClean="0"/>
              <a:t>Unfair discrimination </a:t>
            </a:r>
            <a:r>
              <a:rPr lang="en-GB" sz="2400" dirty="0" smtClean="0"/>
              <a:t>– treated unfairly compared to someone else.</a:t>
            </a:r>
          </a:p>
          <a:p>
            <a:r>
              <a:rPr lang="en-GB" sz="2400" u="sng" dirty="0" smtClean="0"/>
              <a:t>Direct discrimination </a:t>
            </a:r>
            <a:r>
              <a:rPr lang="en-GB" sz="2400" dirty="0" smtClean="0"/>
              <a:t>–when someone is rude or hostile. </a:t>
            </a:r>
          </a:p>
          <a:p>
            <a:r>
              <a:rPr lang="en-GB" sz="2400" u="sng" dirty="0" smtClean="0"/>
              <a:t>Indirect discrimination </a:t>
            </a:r>
            <a:r>
              <a:rPr lang="en-GB" sz="2400" dirty="0" smtClean="0"/>
              <a:t>– this is harder to prove as it can be when staff do not prioritise certain groups of people or  perhaps shows disrespect towards their culture / beliefs. </a:t>
            </a:r>
          </a:p>
          <a:p>
            <a:r>
              <a:rPr lang="en-GB" sz="2400" u="sng" dirty="0" smtClean="0"/>
              <a:t>Positive discrimination </a:t>
            </a:r>
            <a:r>
              <a:rPr lang="en-GB" sz="2400" dirty="0" smtClean="0"/>
              <a:t>– when a decision is made in a persons favour because there is something different about them. It may even be employing either a man or a woman to work in a department.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21130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33600" y="287338"/>
            <a:ext cx="10058400" cy="1449387"/>
          </a:xfrm>
        </p:spPr>
        <p:txBody>
          <a:bodyPr/>
          <a:lstStyle/>
          <a:p>
            <a:r>
              <a:rPr lang="en-GB" u="sng" dirty="0" smtClean="0">
                <a:latin typeface="+mn-lt"/>
              </a:rPr>
              <a:t>Task 2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082834" y="1528354"/>
            <a:ext cx="5799909" cy="4807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Can you find a newspaper article or something online about a service user who stated that they were discriminated against whilst in hospital?</a:t>
            </a:r>
          </a:p>
          <a:p>
            <a:pPr algn="ctr"/>
            <a:r>
              <a:rPr lang="en-GB" sz="2800" i="1" dirty="0" smtClean="0">
                <a:solidFill>
                  <a:srgbClr val="FFFF00"/>
                </a:solidFill>
              </a:rPr>
              <a:t>Write up your findings and add to  your notes. </a:t>
            </a:r>
            <a:endParaRPr lang="en-GB" sz="28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63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66867037"/>
              </p:ext>
            </p:extLst>
          </p:nvPr>
        </p:nvGraphicFramePr>
        <p:xfrm>
          <a:off x="2031999" y="104503"/>
          <a:ext cx="9933577" cy="6426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78823" y="1018904"/>
            <a:ext cx="390579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u="sng" dirty="0" smtClean="0"/>
              <a:t>Task 3  </a:t>
            </a:r>
          </a:p>
          <a:p>
            <a:endParaRPr lang="en-GB" sz="2800" u="sng" dirty="0"/>
          </a:p>
          <a:p>
            <a:r>
              <a:rPr lang="en-GB" sz="2800" dirty="0" smtClean="0"/>
              <a:t>Can you copy this diagram into your notes.</a:t>
            </a:r>
          </a:p>
          <a:p>
            <a:endParaRPr lang="en-GB" sz="2800" dirty="0"/>
          </a:p>
          <a:p>
            <a:r>
              <a:rPr lang="en-GB" sz="2800" dirty="0" smtClean="0"/>
              <a:t>Then explain how each of these effects may impact a service user and their families.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40695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Before you move onto the next lesson…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4000" dirty="0" smtClean="0"/>
              <a:t>Do you have a cover page?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4000" dirty="0" smtClean="0"/>
              <a:t>Have you completed the 3 tasks?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4000" dirty="0" smtClean="0"/>
              <a:t>Do you have a supporting reference list?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4000" dirty="0" smtClean="0"/>
              <a:t>Make sure all pages are numbered.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0616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91840" y="1580606"/>
            <a:ext cx="5473337" cy="31742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b="1" dirty="0" smtClean="0"/>
              <a:t>This should take 2 lessons to complete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116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Unit 5:</a:t>
            </a:r>
            <a:br>
              <a:rPr lang="en-GB" b="1" dirty="0" smtClean="0"/>
            </a:br>
            <a:r>
              <a:rPr lang="en-GB" b="1" dirty="0" smtClean="0"/>
              <a:t>Meeting Individual Care and Support Needs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Mrs Rutherford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242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b="1" dirty="0" smtClean="0"/>
              <a:t>Focus of the unit…</a:t>
            </a:r>
            <a:endParaRPr lang="en-GB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Focus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on the principles and practicalities that underpin meeting individuals’ care 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and support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needs, which are the foundation of all the care disciplines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6389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 dirty="0" smtClean="0"/>
              <a:t>In this unit you will</a:t>
            </a:r>
            <a:r>
              <a:rPr lang="en-GB" dirty="0" smtClean="0"/>
              <a:t>: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506927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A </a:t>
            </a:r>
            <a:r>
              <a:rPr lang="en-GB" sz="2400" dirty="0"/>
              <a:t>Examine principles, values and skills which underpin meeting the care and </a:t>
            </a:r>
            <a:r>
              <a:rPr lang="en-GB" sz="2400" dirty="0" smtClean="0"/>
              <a:t>support needs </a:t>
            </a:r>
            <a:r>
              <a:rPr lang="en-GB" sz="2400" dirty="0"/>
              <a:t>of individuals</a:t>
            </a:r>
          </a:p>
          <a:p>
            <a:r>
              <a:rPr lang="en-GB" sz="2400" b="1" dirty="0" smtClean="0"/>
              <a:t>B </a:t>
            </a:r>
            <a:r>
              <a:rPr lang="en-GB" sz="2400" dirty="0"/>
              <a:t>Examine the ethical issues involved when providing care and support to </a:t>
            </a:r>
            <a:r>
              <a:rPr lang="en-GB" sz="2400" dirty="0" smtClean="0"/>
              <a:t>meet individual </a:t>
            </a:r>
            <a:r>
              <a:rPr lang="en-GB" sz="2400" dirty="0"/>
              <a:t>needs</a:t>
            </a:r>
          </a:p>
          <a:p>
            <a:r>
              <a:rPr lang="en-GB" sz="2400" b="1" dirty="0"/>
              <a:t>C </a:t>
            </a:r>
            <a:r>
              <a:rPr lang="en-GB" sz="2400" dirty="0"/>
              <a:t>Investigate the principles behind enabling individuals with care and support </a:t>
            </a:r>
            <a:r>
              <a:rPr lang="en-GB" sz="2400" dirty="0" smtClean="0"/>
              <a:t>needs to </a:t>
            </a:r>
            <a:r>
              <a:rPr lang="en-GB" sz="2400" dirty="0"/>
              <a:t>overcome challenges</a:t>
            </a:r>
          </a:p>
          <a:p>
            <a:r>
              <a:rPr lang="en-GB" sz="2400" b="1" dirty="0"/>
              <a:t>D </a:t>
            </a:r>
            <a:r>
              <a:rPr lang="en-GB" sz="2400" dirty="0"/>
              <a:t>Investigate the roles of professionals and how they work together to provide </a:t>
            </a:r>
            <a:r>
              <a:rPr lang="en-GB" sz="2400" dirty="0" smtClean="0"/>
              <a:t>the care </a:t>
            </a:r>
            <a:r>
              <a:rPr lang="en-GB" sz="2400" dirty="0"/>
              <a:t>and support necessary to meet individual needs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396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/>
              <a:t/>
            </a:r>
            <a:br>
              <a:rPr lang="en-GB" sz="2800" b="1" dirty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A. Examine </a:t>
            </a:r>
            <a:r>
              <a:rPr lang="en-GB" sz="2800" b="1" dirty="0"/>
              <a:t>principles, </a:t>
            </a:r>
            <a:r>
              <a:rPr lang="en-GB" sz="2800" b="1" dirty="0" smtClean="0"/>
              <a:t>values and </a:t>
            </a:r>
            <a:r>
              <a:rPr lang="en-GB" sz="2800" b="1" dirty="0"/>
              <a:t>skills which </a:t>
            </a:r>
            <a:r>
              <a:rPr lang="en-GB" sz="2800" b="1" dirty="0" smtClean="0"/>
              <a:t>underpin meeting </a:t>
            </a:r>
            <a:r>
              <a:rPr lang="en-GB" sz="2800" b="1" dirty="0"/>
              <a:t>the care </a:t>
            </a:r>
            <a:r>
              <a:rPr lang="en-GB" sz="2800" b="1" dirty="0" smtClean="0"/>
              <a:t>and support </a:t>
            </a:r>
            <a:r>
              <a:rPr lang="en-GB" sz="2800" b="1" dirty="0"/>
              <a:t>needs of</a:t>
            </a:r>
            <a:br>
              <a:rPr lang="en-GB" sz="2800" b="1" dirty="0"/>
            </a:br>
            <a:r>
              <a:rPr lang="en-GB" sz="2800" b="1" dirty="0"/>
              <a:t>individuals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  <a:p>
            <a:endParaRPr lang="en-GB" sz="4800" b="1" dirty="0"/>
          </a:p>
          <a:p>
            <a:endParaRPr lang="en-GB" sz="4800" b="1" dirty="0" smtClean="0"/>
          </a:p>
          <a:p>
            <a:r>
              <a:rPr lang="en-GB" sz="4800" b="1" dirty="0" smtClean="0"/>
              <a:t>A1 Promoting equality, diversity </a:t>
            </a:r>
            <a:r>
              <a:rPr lang="en-GB" sz="4800" b="1" dirty="0"/>
              <a:t>and </a:t>
            </a:r>
            <a:r>
              <a:rPr lang="en-GB" sz="4800" b="1" dirty="0" smtClean="0"/>
              <a:t>preventing discrimination</a:t>
            </a:r>
            <a:endParaRPr lang="en-GB" sz="48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918857" y="1828800"/>
            <a:ext cx="1358537" cy="2181497"/>
          </a:xfrm>
          <a:prstGeom prst="straightConnector1">
            <a:avLst/>
          </a:prstGeom>
          <a:ln w="76200" cap="flat" cmpd="sng" algn="ctr">
            <a:solidFill>
              <a:schemeClr val="accent3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4454433" y="2482092"/>
            <a:ext cx="3905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The focus of this lesson</a:t>
            </a:r>
            <a:r>
              <a:rPr lang="en-GB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8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What is equality?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Ensuring the every individual has an equal opportunity to make the most of their life and talents.</a:t>
            </a:r>
          </a:p>
          <a:p>
            <a:r>
              <a:rPr lang="en-GB" sz="3200" dirty="0" smtClean="0"/>
              <a:t>No one should have poorer life chances because of where, what or whom they were born.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41201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+mn-lt"/>
              </a:rPr>
              <a:t>Treating people equally … a difficult task for the NHS?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The NHS in England deals with over </a:t>
            </a:r>
            <a:r>
              <a:rPr lang="en-GB" sz="3200" b="1" dirty="0"/>
              <a:t>1 million </a:t>
            </a:r>
            <a:r>
              <a:rPr lang="en-GB" sz="3200" dirty="0"/>
              <a:t>patients every </a:t>
            </a:r>
            <a:r>
              <a:rPr lang="en-GB" sz="3200" b="1" dirty="0"/>
              <a:t>36 hours</a:t>
            </a:r>
            <a:r>
              <a:rPr lang="en-GB" sz="3200" dirty="0" smtClean="0"/>
              <a:t>.</a:t>
            </a:r>
          </a:p>
          <a:p>
            <a:r>
              <a:rPr lang="en-GB" sz="3200" dirty="0" smtClean="0"/>
              <a:t>It </a:t>
            </a:r>
            <a:r>
              <a:rPr lang="en-GB" sz="3200" dirty="0"/>
              <a:t>covers everything, including antenatal screening, routine screenings (such as the NHS Health Check), treatments for long-term conditions, transplants, emergency treatment and end-of-life care.</a:t>
            </a:r>
          </a:p>
        </p:txBody>
      </p:sp>
      <p:sp>
        <p:nvSpPr>
          <p:cNvPr id="4" name="Oval 3"/>
          <p:cNvSpPr/>
          <p:nvPr/>
        </p:nvSpPr>
        <p:spPr>
          <a:xfrm>
            <a:off x="6936377" y="4545874"/>
            <a:ext cx="4088674" cy="19724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Chat with those at home… do they think they have been treated equally when accessing health services?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0617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286603"/>
            <a:ext cx="10829109" cy="1450757"/>
          </a:xfrm>
        </p:spPr>
        <p:txBody>
          <a:bodyPr/>
          <a:lstStyle/>
          <a:p>
            <a:r>
              <a:rPr lang="en-GB" b="1" dirty="0" smtClean="0">
                <a:latin typeface="+mn-lt"/>
              </a:rPr>
              <a:t>Areas where equality has to be considered…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Service users who do not speak English as a first language.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Physically disabled.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Sensory impairment (hearing and vision)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Mental health issues or learning disability.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Sexual orientation.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 smtClean="0"/>
              <a:t>Race / culture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237144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79</TotalTime>
  <Words>771</Words>
  <Application>Microsoft Office PowerPoint</Application>
  <PresentationFormat>Widescreen</PresentationFormat>
  <Paragraphs>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Retrospect</vt:lpstr>
      <vt:lpstr>Y12 Please note:</vt:lpstr>
      <vt:lpstr>PowerPoint Presentation</vt:lpstr>
      <vt:lpstr>Unit 5: Meeting Individual Care and Support Needs</vt:lpstr>
      <vt:lpstr>Focus of the unit…</vt:lpstr>
      <vt:lpstr>In this unit you will: </vt:lpstr>
      <vt:lpstr>   A. Examine principles, values and skills which underpin meeting the care and support needs of individuals</vt:lpstr>
      <vt:lpstr>What is equality?</vt:lpstr>
      <vt:lpstr>Treating people equally … a difficult task for the NHS?</vt:lpstr>
      <vt:lpstr>Areas where equality has to be considered…</vt:lpstr>
      <vt:lpstr>Equality…</vt:lpstr>
      <vt:lpstr>Discrimination</vt:lpstr>
      <vt:lpstr>Task 2 </vt:lpstr>
      <vt:lpstr>PowerPoint Presentation</vt:lpstr>
      <vt:lpstr>Before you move onto the next lesson…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Individual Care and Support Needs</dc:title>
  <dc:creator>Rutherford, Sara</dc:creator>
  <cp:lastModifiedBy>Rutherford, Sara</cp:lastModifiedBy>
  <cp:revision>10</cp:revision>
  <dcterms:created xsi:type="dcterms:W3CDTF">2016-10-03T16:10:25Z</dcterms:created>
  <dcterms:modified xsi:type="dcterms:W3CDTF">2020-03-20T11:50:50Z</dcterms:modified>
</cp:coreProperties>
</file>