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GB" u="sng" dirty="0"/>
              <a:t>Changes in employment structure in the UK over time</a:t>
            </a:r>
          </a:p>
        </c:rich>
      </c:tx>
      <c:layout/>
      <c:overlay val="0"/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Primary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cat>
            <c:numRef>
              <c:f>Sheet1!$C$1:$H$1</c:f>
              <c:numCache>
                <c:formatCode>General</c:formatCode>
                <c:ptCount val="6"/>
                <c:pt idx="0">
                  <c:v>1750</c:v>
                </c:pt>
                <c:pt idx="1">
                  <c:v>1800</c:v>
                </c:pt>
                <c:pt idx="2">
                  <c:v>1850</c:v>
                </c:pt>
                <c:pt idx="3">
                  <c:v>1900</c:v>
                </c:pt>
                <c:pt idx="4">
                  <c:v>1950</c:v>
                </c:pt>
                <c:pt idx="5">
                  <c:v>2000</c:v>
                </c:pt>
              </c:numCache>
            </c:numRef>
          </c:cat>
          <c:val>
            <c:numRef>
              <c:f>Sheet1!$C$2:$H$2</c:f>
              <c:numCache>
                <c:formatCode>General</c:formatCode>
                <c:ptCount val="6"/>
                <c:pt idx="0">
                  <c:v>55</c:v>
                </c:pt>
                <c:pt idx="1">
                  <c:v>38</c:v>
                </c:pt>
                <c:pt idx="2">
                  <c:v>23</c:v>
                </c:pt>
                <c:pt idx="3">
                  <c:v>15</c:v>
                </c:pt>
                <c:pt idx="4">
                  <c:v>8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C7-4A7B-9C10-0C1243B57622}"/>
            </c:ext>
          </c:extLst>
        </c:ser>
        <c:ser>
          <c:idx val="1"/>
          <c:order val="1"/>
          <c:tx>
            <c:strRef>
              <c:f>Sheet1!$B$3</c:f>
              <c:strCache>
                <c:ptCount val="1"/>
                <c:pt idx="0">
                  <c:v>Secondary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cat>
            <c:numRef>
              <c:f>Sheet1!$C$1:$H$1</c:f>
              <c:numCache>
                <c:formatCode>General</c:formatCode>
                <c:ptCount val="6"/>
                <c:pt idx="0">
                  <c:v>1750</c:v>
                </c:pt>
                <c:pt idx="1">
                  <c:v>1800</c:v>
                </c:pt>
                <c:pt idx="2">
                  <c:v>1850</c:v>
                </c:pt>
                <c:pt idx="3">
                  <c:v>1900</c:v>
                </c:pt>
                <c:pt idx="4">
                  <c:v>1950</c:v>
                </c:pt>
                <c:pt idx="5">
                  <c:v>2000</c:v>
                </c:pt>
              </c:numCache>
            </c:numRef>
          </c:cat>
          <c:val>
            <c:numRef>
              <c:f>Sheet1!$C$3:$H$3</c:f>
              <c:numCache>
                <c:formatCode>General</c:formatCode>
                <c:ptCount val="6"/>
                <c:pt idx="0">
                  <c:v>29</c:v>
                </c:pt>
                <c:pt idx="1">
                  <c:v>42</c:v>
                </c:pt>
                <c:pt idx="2">
                  <c:v>56</c:v>
                </c:pt>
                <c:pt idx="3">
                  <c:v>61</c:v>
                </c:pt>
                <c:pt idx="4">
                  <c:v>50</c:v>
                </c:pt>
                <c:pt idx="5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C7-4A7B-9C10-0C1243B57622}"/>
            </c:ext>
          </c:extLst>
        </c:ser>
        <c:ser>
          <c:idx val="2"/>
          <c:order val="2"/>
          <c:tx>
            <c:strRef>
              <c:f>Sheet1!$B$4</c:f>
              <c:strCache>
                <c:ptCount val="1"/>
                <c:pt idx="0">
                  <c:v>Tertiary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cat>
            <c:numRef>
              <c:f>Sheet1!$C$1:$H$1</c:f>
              <c:numCache>
                <c:formatCode>General</c:formatCode>
                <c:ptCount val="6"/>
                <c:pt idx="0">
                  <c:v>1750</c:v>
                </c:pt>
                <c:pt idx="1">
                  <c:v>1800</c:v>
                </c:pt>
                <c:pt idx="2">
                  <c:v>1850</c:v>
                </c:pt>
                <c:pt idx="3">
                  <c:v>1900</c:v>
                </c:pt>
                <c:pt idx="4">
                  <c:v>1950</c:v>
                </c:pt>
                <c:pt idx="5">
                  <c:v>2000</c:v>
                </c:pt>
              </c:numCache>
            </c:numRef>
          </c:cat>
          <c:val>
            <c:numRef>
              <c:f>Sheet1!$C$4:$H$4</c:f>
              <c:numCache>
                <c:formatCode>General</c:formatCode>
                <c:ptCount val="6"/>
                <c:pt idx="0">
                  <c:v>16</c:v>
                </c:pt>
                <c:pt idx="1">
                  <c:v>20</c:v>
                </c:pt>
                <c:pt idx="2">
                  <c:v>21</c:v>
                </c:pt>
                <c:pt idx="3">
                  <c:v>24</c:v>
                </c:pt>
                <c:pt idx="4">
                  <c:v>42</c:v>
                </c:pt>
                <c:pt idx="5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1C7-4A7B-9C10-0C1243B576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2099584"/>
        <c:axId val="162101120"/>
      </c:barChart>
      <c:catAx>
        <c:axId val="162099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2101120"/>
        <c:crosses val="autoZero"/>
        <c:auto val="1"/>
        <c:lblAlgn val="ctr"/>
        <c:lblOffset val="100"/>
        <c:noMultiLvlLbl val="0"/>
      </c:catAx>
      <c:valAx>
        <c:axId val="16210112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/>
                  <a:t>% of workers employed in the sector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1620995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719151416126182"/>
          <c:y val="0.33859623236307074"/>
          <c:w val="0.13368593623696984"/>
          <c:h val="0.2779765789912231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C109E-CCED-4962-A21B-98DE0D32CD85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424C-D9EB-420C-90DE-6A9E9D0C1A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000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C109E-CCED-4962-A21B-98DE0D32CD85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424C-D9EB-420C-90DE-6A9E9D0C1A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514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C109E-CCED-4962-A21B-98DE0D32CD85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424C-D9EB-420C-90DE-6A9E9D0C1A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42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C109E-CCED-4962-A21B-98DE0D32CD85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424C-D9EB-420C-90DE-6A9E9D0C1A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211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C109E-CCED-4962-A21B-98DE0D32CD85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424C-D9EB-420C-90DE-6A9E9D0C1A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0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C109E-CCED-4962-A21B-98DE0D32CD85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424C-D9EB-420C-90DE-6A9E9D0C1A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48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C109E-CCED-4962-A21B-98DE0D32CD85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424C-D9EB-420C-90DE-6A9E9D0C1A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047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C109E-CCED-4962-A21B-98DE0D32CD85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424C-D9EB-420C-90DE-6A9E9D0C1A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938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C109E-CCED-4962-A21B-98DE0D32CD85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424C-D9EB-420C-90DE-6A9E9D0C1A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977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C109E-CCED-4962-A21B-98DE0D32CD85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424C-D9EB-420C-90DE-6A9E9D0C1A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61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C109E-CCED-4962-A21B-98DE0D32CD85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424C-D9EB-420C-90DE-6A9E9D0C1A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608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C109E-CCED-4962-A21B-98DE0D32CD85}" type="datetimeFigureOut">
              <a:rPr lang="en-GB" smtClean="0"/>
              <a:t>05/06/2019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E424C-D9EB-420C-90DE-6A9E9D0C1A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95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022010"/>
              </p:ext>
            </p:extLst>
          </p:nvPr>
        </p:nvGraphicFramePr>
        <p:xfrm>
          <a:off x="240561" y="2780928"/>
          <a:ext cx="8713789" cy="1485900"/>
        </p:xfrm>
        <a:graphic>
          <a:graphicData uri="http://schemas.openxmlformats.org/drawingml/2006/table">
            <a:tbl>
              <a:tblPr/>
              <a:tblGrid>
                <a:gridCol w="1512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0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02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02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02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02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02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1750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1800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1850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1900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1950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2000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Primary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Secondary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Tertiary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67544" y="188640"/>
            <a:ext cx="825982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Plot the data below onto the graph on the next page as a divided</a:t>
            </a:r>
          </a:p>
          <a:p>
            <a:r>
              <a:rPr lang="en-GB" sz="2400" dirty="0" smtClean="0"/>
              <a:t>Bar graph </a:t>
            </a:r>
            <a:r>
              <a:rPr lang="en-GB" sz="2400" dirty="0"/>
              <a:t>for each of the 6 years </a:t>
            </a:r>
            <a:r>
              <a:rPr lang="en-GB" sz="2400" dirty="0" smtClean="0"/>
              <a:t>below.</a:t>
            </a:r>
          </a:p>
          <a:p>
            <a:r>
              <a:rPr lang="en-GB" sz="2400" dirty="0" smtClean="0"/>
              <a:t>Use the same 3 colours (one for primary, secondary and one for </a:t>
            </a:r>
          </a:p>
          <a:p>
            <a:r>
              <a:rPr lang="en-GB" sz="2400" dirty="0" smtClean="0"/>
              <a:t>tertiary), for each year.</a:t>
            </a:r>
          </a:p>
          <a:p>
            <a:r>
              <a:rPr lang="en-GB" sz="2400" dirty="0" smtClean="0"/>
              <a:t>And remember to complete the key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57862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5586996"/>
              </p:ext>
            </p:extLst>
          </p:nvPr>
        </p:nvGraphicFramePr>
        <p:xfrm>
          <a:off x="179512" y="620688"/>
          <a:ext cx="8352928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1403648" y="1196752"/>
            <a:ext cx="648072" cy="47525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11760" y="1196752"/>
            <a:ext cx="648072" cy="47525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378041" y="1205345"/>
            <a:ext cx="689903" cy="47439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4427984" y="1187446"/>
            <a:ext cx="648072" cy="47525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8532440" y="2636912"/>
            <a:ext cx="432048" cy="3600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364088" y="1205345"/>
            <a:ext cx="648072" cy="47525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6372200" y="1187446"/>
            <a:ext cx="648072" cy="47525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8532440" y="3203670"/>
            <a:ext cx="432048" cy="3600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8532440" y="3717032"/>
            <a:ext cx="432048" cy="3600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426042"/>
      </p:ext>
    </p:extLst>
  </p:cSld>
  <p:clrMapOvr>
    <a:masterClrMapping/>
  </p:clrMapOvr>
</p:sld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  <a:fontScheme name="Executive">
    <a:majorFont>
      <a:latin typeface="Century Gothic"/>
      <a:ea typeface=""/>
      <a:cs typeface=""/>
      <a:font script="Jpan" typeface="HGｺﾞｼｯｸM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Palatino Linotype"/>
      <a:ea typeface=""/>
      <a:cs typeface=""/>
      <a:font script="Jpan" typeface="HGS明朝E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Browall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Executiv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8575" cap="flat" cmpd="sng" algn="ctr">
        <a:solidFill>
          <a:schemeClr val="phClr"/>
        </a:solidFill>
        <a:prstDash val="solid"/>
      </a:ln>
      <a:ln w="508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50000">
            <a:schemeClr val="phClr">
              <a:tint val="80000"/>
              <a:satMod val="250000"/>
            </a:schemeClr>
          </a:gs>
          <a:gs pos="76000">
            <a:schemeClr val="phClr">
              <a:tint val="90000"/>
              <a:shade val="90000"/>
              <a:satMod val="200000"/>
            </a:schemeClr>
          </a:gs>
          <a:gs pos="92000">
            <a:schemeClr val="phClr">
              <a:tint val="90000"/>
              <a:shade val="70000"/>
              <a:satMod val="250000"/>
            </a:schemeClr>
          </a:gs>
        </a:gsLst>
        <a:path path="circle">
          <a:fillToRect l="50000" t="50000" r="50000" b="50000"/>
        </a:path>
      </a:gradFill>
      <a:blipFill>
        <a:blip xmlns:r="http://schemas.openxmlformats.org/officeDocument/2006/relationships" r:embed="rId1">
          <a:duotone>
            <a:schemeClr val="phClr">
              <a:tint val="95000"/>
            </a:schemeClr>
            <a:schemeClr val="phClr">
              <a:shade val="90000"/>
            </a:schemeClr>
          </a:duotone>
        </a:blip>
        <a:tile tx="0" ty="0" sx="100000" sy="10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93</Words>
  <Application>Microsoft Office PowerPoint</Application>
  <PresentationFormat>On-screen Show (4:3)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Blank UK Employment structure  Divided bar graph</dc:title>
  <dc:creator>St Mary's</dc:creator>
  <cp:lastModifiedBy>Cosgrove, Richard</cp:lastModifiedBy>
  <cp:revision>6</cp:revision>
  <cp:lastPrinted>2015-10-21T06:20:00Z</cp:lastPrinted>
  <dcterms:created xsi:type="dcterms:W3CDTF">2015-10-21T06:14:19Z</dcterms:created>
  <dcterms:modified xsi:type="dcterms:W3CDTF">2019-06-05T10:47:32Z</dcterms:modified>
</cp:coreProperties>
</file>