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61890\Desktop\2.%20British%20Isles\UK%20Lessons\6.%20Population%20change%20in%20the%20UK\Population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sng"/>
            </a:pPr>
            <a:r>
              <a:rPr lang="en-GB" u="sng"/>
              <a:t>Population of the UK from 1811-2011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1811</c:v>
                </c:pt>
                <c:pt idx="1">
                  <c:v>1831</c:v>
                </c:pt>
                <c:pt idx="2">
                  <c:v>1851</c:v>
                </c:pt>
                <c:pt idx="3">
                  <c:v>1871</c:v>
                </c:pt>
                <c:pt idx="4">
                  <c:v>1891</c:v>
                </c:pt>
                <c:pt idx="5">
                  <c:v>1911</c:v>
                </c:pt>
                <c:pt idx="6">
                  <c:v>1931</c:v>
                </c:pt>
                <c:pt idx="7">
                  <c:v>1951</c:v>
                </c:pt>
                <c:pt idx="8">
                  <c:v>1971</c:v>
                </c:pt>
                <c:pt idx="9">
                  <c:v>1991</c:v>
                </c:pt>
                <c:pt idx="10">
                  <c:v>2011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18.5</c:v>
                </c:pt>
                <c:pt idx="1">
                  <c:v>24.1</c:v>
                </c:pt>
                <c:pt idx="2">
                  <c:v>27.5</c:v>
                </c:pt>
                <c:pt idx="3">
                  <c:v>31.6</c:v>
                </c:pt>
                <c:pt idx="4">
                  <c:v>37.799999999999997</c:v>
                </c:pt>
                <c:pt idx="5">
                  <c:v>45.4</c:v>
                </c:pt>
                <c:pt idx="6">
                  <c:v>49</c:v>
                </c:pt>
                <c:pt idx="7">
                  <c:v>53.3</c:v>
                </c:pt>
                <c:pt idx="8">
                  <c:v>58.9</c:v>
                </c:pt>
                <c:pt idx="9">
                  <c:v>61.3</c:v>
                </c:pt>
                <c:pt idx="10">
                  <c:v>63.2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36-4CCC-B9BE-E459922B1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960320"/>
        <c:axId val="187978880"/>
      </c:lineChart>
      <c:catAx>
        <c:axId val="187960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978880"/>
        <c:crosses val="autoZero"/>
        <c:auto val="1"/>
        <c:lblAlgn val="ctr"/>
        <c:lblOffset val="100"/>
        <c:noMultiLvlLbl val="0"/>
      </c:catAx>
      <c:valAx>
        <c:axId val="187978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Population of the UK (millions)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96032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9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3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6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8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2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3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7455-9701-4A19-ACEF-D5940057A14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2E23-AA45-49E9-B8D3-988F1ACC2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8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193304"/>
          </a:xfrm>
        </p:spPr>
        <p:txBody>
          <a:bodyPr/>
          <a:lstStyle/>
          <a:p>
            <a:r>
              <a:rPr lang="en-GB" u="sng" dirty="0" smtClean="0">
                <a:latin typeface="+mn-lt"/>
              </a:rPr>
              <a:t>The UK Revision</a:t>
            </a:r>
            <a:endParaRPr lang="en-GB" u="sng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896544"/>
          </a:xfrm>
        </p:spPr>
        <p:txBody>
          <a:bodyPr>
            <a:normAutofit/>
          </a:bodyPr>
          <a:lstStyle/>
          <a:p>
            <a:r>
              <a:rPr lang="en-GB" sz="2400" u="sng" dirty="0" smtClean="0"/>
              <a:t>TOPICS</a:t>
            </a:r>
          </a:p>
          <a:p>
            <a:r>
              <a:rPr lang="en-GB" sz="2400" dirty="0" smtClean="0"/>
              <a:t>Location</a:t>
            </a:r>
          </a:p>
          <a:p>
            <a:r>
              <a:rPr lang="en-GB" sz="2400" dirty="0" smtClean="0"/>
              <a:t>Geography of the UK</a:t>
            </a:r>
          </a:p>
          <a:p>
            <a:r>
              <a:rPr lang="en-GB" sz="2400" dirty="0" smtClean="0"/>
              <a:t>Atlas work</a:t>
            </a:r>
          </a:p>
          <a:p>
            <a:r>
              <a:rPr lang="en-GB" sz="2400" dirty="0" smtClean="0"/>
              <a:t>Climate</a:t>
            </a:r>
          </a:p>
          <a:p>
            <a:r>
              <a:rPr lang="en-GB" sz="2400" dirty="0" smtClean="0"/>
              <a:t>Migration</a:t>
            </a:r>
          </a:p>
          <a:p>
            <a:r>
              <a:rPr lang="en-GB" sz="2400" dirty="0" smtClean="0"/>
              <a:t>Population change</a:t>
            </a:r>
          </a:p>
          <a:p>
            <a:r>
              <a:rPr lang="en-GB" sz="2400" dirty="0" smtClean="0"/>
              <a:t>Waste</a:t>
            </a:r>
          </a:p>
          <a:p>
            <a:r>
              <a:rPr lang="en-GB" sz="2400" dirty="0" smtClean="0"/>
              <a:t>Employment structure</a:t>
            </a:r>
          </a:p>
          <a:p>
            <a:r>
              <a:rPr lang="en-GB" sz="2400" dirty="0" smtClean="0"/>
              <a:t>Economic distribution</a:t>
            </a:r>
          </a:p>
          <a:p>
            <a:r>
              <a:rPr lang="en-GB" sz="2400" dirty="0" smtClean="0"/>
              <a:t>UK in the world</a:t>
            </a:r>
          </a:p>
        </p:txBody>
      </p:sp>
    </p:spTree>
    <p:extLst>
      <p:ext uri="{BB962C8B-B14F-4D97-AF65-F5344CB8AC3E}">
        <p14:creationId xmlns:p14="http://schemas.microsoft.com/office/powerpoint/2010/main" val="3691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4914900" cy="13353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>Climate – match the statement with the area on the map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737100" cy="48768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GB" altLang="en-US" dirty="0" smtClean="0"/>
              <a:t>Warm summers, cold winters, dry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GB" altLang="en-US" dirty="0" smtClean="0"/>
              <a:t>Mild summers, mild winters, wet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GB" altLang="en-US" dirty="0" smtClean="0"/>
              <a:t>Warm summers, mild winters, not so wet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GB" altLang="en-US" dirty="0" smtClean="0"/>
              <a:t>Mild summers, cold winters, not so wet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en-GB" alt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en-US" dirty="0" smtClean="0"/>
              <a:t>What causes these differences??</a:t>
            </a:r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5194300" y="563563"/>
            <a:ext cx="3559175" cy="6510337"/>
            <a:chOff x="3326524" y="332656"/>
            <a:chExt cx="3559233" cy="6509578"/>
          </a:xfrm>
        </p:grpSpPr>
        <p:pic>
          <p:nvPicPr>
            <p:cNvPr id="19461" name="Picture 5" descr="http://www.mapsofworld.com/united-kingdom/maps/uk-satellite-m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198" y="332656"/>
              <a:ext cx="3381559" cy="633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009301" y="1340600"/>
              <a:ext cx="1706591" cy="5501634"/>
            </a:xfrm>
            <a:custGeom>
              <a:avLst/>
              <a:gdLst>
                <a:gd name="connsiteX0" fmla="*/ 584827 w 1783006"/>
                <a:gd name="connsiteY0" fmla="*/ 0 h 5533696"/>
                <a:gd name="connsiteX1" fmla="*/ 1503 w 1783006"/>
                <a:gd name="connsiteY1" fmla="*/ 1040524 h 5533696"/>
                <a:gd name="connsiteX2" fmla="*/ 442937 w 1783006"/>
                <a:gd name="connsiteY2" fmla="*/ 3484179 h 5533696"/>
                <a:gd name="connsiteX3" fmla="*/ 1231213 w 1783006"/>
                <a:gd name="connsiteY3" fmla="*/ 5186855 h 5533696"/>
                <a:gd name="connsiteX4" fmla="*/ 1783006 w 1783006"/>
                <a:gd name="connsiteY4" fmla="*/ 5533696 h 5533696"/>
                <a:gd name="connsiteX0" fmla="*/ 681712 w 1785298"/>
                <a:gd name="connsiteY0" fmla="*/ 0 h 5502165"/>
                <a:gd name="connsiteX1" fmla="*/ 3795 w 1785298"/>
                <a:gd name="connsiteY1" fmla="*/ 1008993 h 5502165"/>
                <a:gd name="connsiteX2" fmla="*/ 445229 w 1785298"/>
                <a:gd name="connsiteY2" fmla="*/ 3452648 h 5502165"/>
                <a:gd name="connsiteX3" fmla="*/ 1233505 w 1785298"/>
                <a:gd name="connsiteY3" fmla="*/ 5155324 h 5502165"/>
                <a:gd name="connsiteX4" fmla="*/ 1785298 w 1785298"/>
                <a:gd name="connsiteY4" fmla="*/ 5502165 h 5502165"/>
                <a:gd name="connsiteX0" fmla="*/ 619421 w 1723007"/>
                <a:gd name="connsiteY0" fmla="*/ 0 h 5502165"/>
                <a:gd name="connsiteX1" fmla="*/ 4566 w 1723007"/>
                <a:gd name="connsiteY1" fmla="*/ 993228 h 5502165"/>
                <a:gd name="connsiteX2" fmla="*/ 382938 w 1723007"/>
                <a:gd name="connsiteY2" fmla="*/ 3452648 h 5502165"/>
                <a:gd name="connsiteX3" fmla="*/ 1171214 w 1723007"/>
                <a:gd name="connsiteY3" fmla="*/ 5155324 h 5502165"/>
                <a:gd name="connsiteX4" fmla="*/ 1723007 w 1723007"/>
                <a:gd name="connsiteY4" fmla="*/ 5502165 h 5502165"/>
                <a:gd name="connsiteX0" fmla="*/ 682021 w 1785607"/>
                <a:gd name="connsiteY0" fmla="*/ 0 h 5502165"/>
                <a:gd name="connsiteX1" fmla="*/ 67166 w 1785607"/>
                <a:gd name="connsiteY1" fmla="*/ 993228 h 5502165"/>
                <a:gd name="connsiteX2" fmla="*/ 445538 w 1785607"/>
                <a:gd name="connsiteY2" fmla="*/ 3452648 h 5502165"/>
                <a:gd name="connsiteX3" fmla="*/ 1233814 w 1785607"/>
                <a:gd name="connsiteY3" fmla="*/ 5155324 h 5502165"/>
                <a:gd name="connsiteX4" fmla="*/ 1785607 w 1785607"/>
                <a:gd name="connsiteY4" fmla="*/ 5502165 h 5502165"/>
                <a:gd name="connsiteX0" fmla="*/ 642132 w 1745718"/>
                <a:gd name="connsiteY0" fmla="*/ 0 h 5502165"/>
                <a:gd name="connsiteX1" fmla="*/ 27277 w 1745718"/>
                <a:gd name="connsiteY1" fmla="*/ 993228 h 5502165"/>
                <a:gd name="connsiteX2" fmla="*/ 137636 w 1745718"/>
                <a:gd name="connsiteY2" fmla="*/ 2222938 h 5502165"/>
                <a:gd name="connsiteX3" fmla="*/ 405649 w 1745718"/>
                <a:gd name="connsiteY3" fmla="*/ 3452648 h 5502165"/>
                <a:gd name="connsiteX4" fmla="*/ 1193925 w 1745718"/>
                <a:gd name="connsiteY4" fmla="*/ 5155324 h 5502165"/>
                <a:gd name="connsiteX5" fmla="*/ 1745718 w 1745718"/>
                <a:gd name="connsiteY5" fmla="*/ 5502165 h 5502165"/>
                <a:gd name="connsiteX0" fmla="*/ 602937 w 1706523"/>
                <a:gd name="connsiteY0" fmla="*/ 0 h 5502165"/>
                <a:gd name="connsiteX1" fmla="*/ 35379 w 1706523"/>
                <a:gd name="connsiteY1" fmla="*/ 993228 h 5502165"/>
                <a:gd name="connsiteX2" fmla="*/ 98441 w 1706523"/>
                <a:gd name="connsiteY2" fmla="*/ 2222938 h 5502165"/>
                <a:gd name="connsiteX3" fmla="*/ 366454 w 1706523"/>
                <a:gd name="connsiteY3" fmla="*/ 3452648 h 5502165"/>
                <a:gd name="connsiteX4" fmla="*/ 1154730 w 1706523"/>
                <a:gd name="connsiteY4" fmla="*/ 5155324 h 5502165"/>
                <a:gd name="connsiteX5" fmla="*/ 1706523 w 1706523"/>
                <a:gd name="connsiteY5" fmla="*/ 5502165 h 55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6523" h="5502165">
                  <a:moveTo>
                    <a:pt x="602937" y="0"/>
                  </a:moveTo>
                  <a:cubicBezTo>
                    <a:pt x="323099" y="229914"/>
                    <a:pt x="119462" y="622738"/>
                    <a:pt x="35379" y="993228"/>
                  </a:cubicBezTo>
                  <a:cubicBezTo>
                    <a:pt x="-48704" y="1363718"/>
                    <a:pt x="35379" y="1813035"/>
                    <a:pt x="98441" y="2222938"/>
                  </a:cubicBezTo>
                  <a:cubicBezTo>
                    <a:pt x="161503" y="2632841"/>
                    <a:pt x="190406" y="2963917"/>
                    <a:pt x="366454" y="3452648"/>
                  </a:cubicBezTo>
                  <a:cubicBezTo>
                    <a:pt x="542502" y="3941379"/>
                    <a:pt x="931385" y="4813738"/>
                    <a:pt x="1154730" y="5155324"/>
                  </a:cubicBezTo>
                  <a:cubicBezTo>
                    <a:pt x="1378075" y="5496910"/>
                    <a:pt x="1542299" y="5499537"/>
                    <a:pt x="1706523" y="550216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3326524" y="4761265"/>
              <a:ext cx="2065372" cy="1592076"/>
            </a:xfrm>
            <a:custGeom>
              <a:avLst/>
              <a:gdLst>
                <a:gd name="connsiteX0" fmla="*/ 2065283 w 2065283"/>
                <a:gd name="connsiteY0" fmla="*/ 0 h 1592317"/>
                <a:gd name="connsiteX1" fmla="*/ 1639614 w 2065283"/>
                <a:gd name="connsiteY1" fmla="*/ 1150883 h 1592317"/>
                <a:gd name="connsiteX2" fmla="*/ 0 w 2065283"/>
                <a:gd name="connsiteY2" fmla="*/ 1592317 h 1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5283" h="1592317">
                  <a:moveTo>
                    <a:pt x="2065283" y="0"/>
                  </a:moveTo>
                  <a:cubicBezTo>
                    <a:pt x="2024555" y="442748"/>
                    <a:pt x="1983828" y="885497"/>
                    <a:pt x="1639614" y="1150883"/>
                  </a:cubicBezTo>
                  <a:cubicBezTo>
                    <a:pt x="1295400" y="1416269"/>
                    <a:pt x="647700" y="1504293"/>
                    <a:pt x="0" y="159231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91896" y="4524754"/>
              <a:ext cx="1466874" cy="236510"/>
            </a:xfrm>
            <a:custGeom>
              <a:avLst/>
              <a:gdLst>
                <a:gd name="connsiteX0" fmla="*/ 0 w 1466193"/>
                <a:gd name="connsiteY0" fmla="*/ 236483 h 236483"/>
                <a:gd name="connsiteX1" fmla="*/ 1466193 w 1466193"/>
                <a:gd name="connsiteY1" fmla="*/ 0 h 23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6193" h="236483">
                  <a:moveTo>
                    <a:pt x="0" y="236483"/>
                  </a:moveTo>
                  <a:lnTo>
                    <a:pt x="1466193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3774" y="3645382"/>
              <a:ext cx="415932" cy="4460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15779" y="3596175"/>
              <a:ext cx="417519" cy="4460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34730" y="5791432"/>
              <a:ext cx="417520" cy="4460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33298" y="5099362"/>
              <a:ext cx="417520" cy="4460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1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/>
            <a:r>
              <a:rPr lang="en-GB" dirty="0" smtClean="0"/>
              <a:t>What do the terms migration</a:t>
            </a:r>
            <a:r>
              <a:rPr lang="en-GB" dirty="0"/>
              <a:t>, immigration and </a:t>
            </a:r>
            <a:r>
              <a:rPr lang="en-GB" dirty="0" smtClean="0"/>
              <a:t>emigration mean?</a:t>
            </a:r>
            <a:endParaRPr lang="en-GB" dirty="0"/>
          </a:p>
          <a:p>
            <a:pPr marL="571500" indent="-457200"/>
            <a:r>
              <a:rPr lang="en-GB" dirty="0" smtClean="0"/>
              <a:t>What reasons are there for migration? (push and pull?)</a:t>
            </a:r>
          </a:p>
          <a:p>
            <a:pPr marL="571500" indent="-457200"/>
            <a:r>
              <a:rPr lang="en-GB" dirty="0" smtClean="0"/>
              <a:t>What groups of migrants have come to the UK over time?</a:t>
            </a:r>
            <a:endParaRPr lang="en-GB" dirty="0"/>
          </a:p>
        </p:txBody>
      </p:sp>
      <p:pic>
        <p:nvPicPr>
          <p:cNvPr id="3074" name="Picture 2" descr="http://news.bbcimg.co.uk/media/images/63129000/jpg/_63129241_cro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71" y="4293096"/>
            <a:ext cx="4191744" cy="235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603602"/>
            <a:ext cx="3312368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Who were the first migrants:</a:t>
            </a:r>
          </a:p>
          <a:p>
            <a:r>
              <a:rPr lang="en-GB" dirty="0" smtClean="0"/>
              <a:t>Celts</a:t>
            </a:r>
          </a:p>
          <a:p>
            <a:r>
              <a:rPr lang="en-GB" dirty="0" smtClean="0"/>
              <a:t>Romans</a:t>
            </a:r>
          </a:p>
          <a:p>
            <a:r>
              <a:rPr lang="en-GB" dirty="0" smtClean="0"/>
              <a:t>Angles</a:t>
            </a:r>
          </a:p>
          <a:p>
            <a:r>
              <a:rPr lang="en-GB" dirty="0" smtClean="0"/>
              <a:t>Saxons</a:t>
            </a:r>
          </a:p>
          <a:p>
            <a:r>
              <a:rPr lang="en-GB" dirty="0" smtClean="0"/>
              <a:t>Vikings</a:t>
            </a:r>
          </a:p>
          <a:p>
            <a:r>
              <a:rPr lang="en-GB" dirty="0" smtClean="0"/>
              <a:t>Normans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4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410"/>
            <a:ext cx="8229600" cy="1143000"/>
          </a:xfrm>
        </p:spPr>
        <p:txBody>
          <a:bodyPr/>
          <a:lstStyle/>
          <a:p>
            <a:r>
              <a:rPr lang="en-GB" dirty="0" smtClean="0"/>
              <a:t>Population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944216"/>
          </a:xfrm>
        </p:spPr>
        <p:txBody>
          <a:bodyPr>
            <a:normAutofit/>
          </a:bodyPr>
          <a:lstStyle/>
          <a:p>
            <a:r>
              <a:rPr lang="en-GB" dirty="0" smtClean="0"/>
              <a:t>What has happened to population over time?</a:t>
            </a:r>
          </a:p>
          <a:p>
            <a:r>
              <a:rPr lang="en-GB" dirty="0" smtClean="0"/>
              <a:t>Where is the population spread? (population density)?</a:t>
            </a:r>
          </a:p>
          <a:p>
            <a:r>
              <a:rPr lang="en-GB" dirty="0" smtClean="0"/>
              <a:t>Why is England so densely populated?</a:t>
            </a:r>
          </a:p>
          <a:p>
            <a:r>
              <a:rPr lang="en-GB" dirty="0" smtClean="0"/>
              <a:t>Why are cities more populated?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017766"/>
              </p:ext>
            </p:extLst>
          </p:nvPr>
        </p:nvGraphicFramePr>
        <p:xfrm>
          <a:off x="0" y="3199219"/>
          <a:ext cx="583264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61890\Desktop\2. British Isles\UK Lessons\6. Population change in the UK\Population density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1" t="6870" r="28246" b="10303"/>
          <a:stretch>
            <a:fillRect/>
          </a:stretch>
        </p:blipFill>
        <p:spPr bwMode="auto">
          <a:xfrm>
            <a:off x="5747005" y="2695552"/>
            <a:ext cx="3275012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there a problem with our waste?</a:t>
            </a:r>
          </a:p>
          <a:p>
            <a:r>
              <a:rPr lang="en-GB" dirty="0" smtClean="0"/>
              <a:t>How do we deal with our waste?</a:t>
            </a:r>
          </a:p>
          <a:p>
            <a:r>
              <a:rPr lang="en-GB" dirty="0" smtClean="0"/>
              <a:t>What are the positives and negatives of these?</a:t>
            </a:r>
            <a:endParaRPr lang="en-GB" dirty="0"/>
          </a:p>
        </p:txBody>
      </p:sp>
      <p:pic>
        <p:nvPicPr>
          <p:cNvPr id="4" name="Picture 2" descr="http://static.guim.co.uk/sys-images/Guardian/Pix/pictures/2013/7/22/1374484849053/Landfill-site-in-Kent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3212976"/>
            <a:ext cx="4121355" cy="24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d/d2/Kwai_Chung_Incineration_Pl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392805" cy="31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unep.org/ietc/portals/136/Images/recyclebins-shutter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17" y="436510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6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Employment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424936" cy="1656184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Categorise these into table above: </a:t>
            </a:r>
            <a:r>
              <a:rPr lang="en-GB" altLang="en-US" i="1" dirty="0" smtClean="0"/>
              <a:t>Nurse</a:t>
            </a:r>
            <a:r>
              <a:rPr lang="en-GB" altLang="en-US" i="1" dirty="0"/>
              <a:t>, Postman, factory worker, oil rigger, actor, gene researcher, footballer, fireman, farmer, miner, policeman, bank manager, builder, inventor</a:t>
            </a:r>
          </a:p>
          <a:p>
            <a:r>
              <a:rPr lang="en-GB" dirty="0" smtClean="0"/>
              <a:t>What has happened to employment structure over time?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60424"/>
              </p:ext>
            </p:extLst>
          </p:nvPr>
        </p:nvGraphicFramePr>
        <p:xfrm>
          <a:off x="539552" y="959446"/>
          <a:ext cx="7921624" cy="1285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Primary</a:t>
                      </a:r>
                      <a:endParaRPr lang="en-GB" sz="1800" dirty="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Secondary</a:t>
                      </a:r>
                      <a:endParaRPr lang="en-GB" sz="1800" dirty="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Tertiary</a:t>
                      </a:r>
                      <a:endParaRPr lang="en-GB" sz="1800" dirty="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Quaternary</a:t>
                      </a:r>
                      <a:endParaRPr lang="en-GB" sz="1800" dirty="0"/>
                    </a:p>
                  </a:txBody>
                  <a:tcPr marL="91449" marR="91449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 smtClean="0"/>
                    </a:p>
                    <a:p>
                      <a:pPr algn="ctr"/>
                      <a:endParaRPr lang="en-GB" sz="1800" dirty="0" smtClean="0"/>
                    </a:p>
                    <a:p>
                      <a:pPr algn="ctr"/>
                      <a:endParaRPr lang="en-GB" sz="1800" dirty="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9" marR="91449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8345"/>
            <a:ext cx="4608537" cy="30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4365104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do you plot a divided bar graph?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33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Economic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709160"/>
          </a:xfrm>
        </p:spPr>
        <p:txBody>
          <a:bodyPr/>
          <a:lstStyle/>
          <a:p>
            <a:r>
              <a:rPr lang="en-GB" dirty="0" smtClean="0"/>
              <a:t>What is the pattern of economic distribution?</a:t>
            </a:r>
          </a:p>
          <a:p>
            <a:r>
              <a:rPr lang="en-GB" dirty="0" smtClean="0"/>
              <a:t>What helps an area become wealthy?</a:t>
            </a:r>
          </a:p>
          <a:p>
            <a:r>
              <a:rPr lang="en-GB" dirty="0" smtClean="0"/>
              <a:t>How can governments help poorer areas?</a:t>
            </a:r>
            <a:endParaRPr lang="en-GB" dirty="0"/>
          </a:p>
        </p:txBody>
      </p:sp>
      <p:pic>
        <p:nvPicPr>
          <p:cNvPr id="4" name="Picture 4" descr="C:\Users\61890\Desktop\2. British Isles\UK Lessons\9. Economic distribution in the UK\UK Income choropleth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5" t="4665" r="26894" b="31467"/>
          <a:stretch>
            <a:fillRect/>
          </a:stretch>
        </p:blipFill>
        <p:spPr bwMode="auto">
          <a:xfrm>
            <a:off x="5364163" y="-47625"/>
            <a:ext cx="375285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5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2945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UK </a:t>
            </a:r>
            <a:r>
              <a:rPr lang="en-GB" dirty="0"/>
              <a:t>in the </a:t>
            </a:r>
            <a:r>
              <a:rPr lang="en-GB" dirty="0" smtClean="0"/>
              <a:t>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040560"/>
          </a:xfrm>
        </p:spPr>
        <p:txBody>
          <a:bodyPr/>
          <a:lstStyle/>
          <a:p>
            <a:r>
              <a:rPr lang="en-GB" dirty="0" smtClean="0"/>
              <a:t>What links the UK to the countries highlighted on the map?</a:t>
            </a:r>
          </a:p>
          <a:p>
            <a:r>
              <a:rPr lang="en-GB" dirty="0" smtClean="0"/>
              <a:t>How is the UK linked to the world by:</a:t>
            </a:r>
          </a:p>
          <a:p>
            <a:pPr lvl="1"/>
            <a:r>
              <a:rPr lang="en-GB" dirty="0" smtClean="0"/>
              <a:t>Language and culture</a:t>
            </a:r>
          </a:p>
          <a:p>
            <a:pPr lvl="1"/>
            <a:r>
              <a:rPr lang="en-GB" dirty="0" smtClean="0"/>
              <a:t>Tourism</a:t>
            </a:r>
          </a:p>
          <a:p>
            <a:pPr lvl="1"/>
            <a:r>
              <a:rPr lang="en-GB" dirty="0" smtClean="0"/>
              <a:t>Trade</a:t>
            </a:r>
          </a:p>
          <a:p>
            <a:pPr lvl="1"/>
            <a:r>
              <a:rPr lang="en-GB" dirty="0" smtClean="0"/>
              <a:t>Aid</a:t>
            </a:r>
          </a:p>
          <a:p>
            <a:pPr lvl="1"/>
            <a:r>
              <a:rPr lang="en-GB" dirty="0" smtClean="0"/>
              <a:t>TNCs</a:t>
            </a:r>
          </a:p>
          <a:p>
            <a:pPr lvl="1"/>
            <a:r>
              <a:rPr lang="en-GB" dirty="0" smtClean="0"/>
              <a:t>Treaties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3"/>
          <a:stretch>
            <a:fillRect/>
          </a:stretch>
        </p:blipFill>
        <p:spPr bwMode="auto">
          <a:xfrm>
            <a:off x="2411760" y="2689736"/>
            <a:ext cx="6624736" cy="402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317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UK Revision</vt:lpstr>
      <vt:lpstr>Climate – match the statement with the area on the map</vt:lpstr>
      <vt:lpstr>Migration</vt:lpstr>
      <vt:lpstr>Population change</vt:lpstr>
      <vt:lpstr>Waste</vt:lpstr>
      <vt:lpstr>Employment structure</vt:lpstr>
      <vt:lpstr>Economic distribution</vt:lpstr>
      <vt:lpstr>UK in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Revision</dc:title>
  <dc:creator>St Mary's</dc:creator>
  <cp:lastModifiedBy>Cosgrove, Richard</cp:lastModifiedBy>
  <cp:revision>14</cp:revision>
  <dcterms:created xsi:type="dcterms:W3CDTF">2014-09-13T16:10:27Z</dcterms:created>
  <dcterms:modified xsi:type="dcterms:W3CDTF">2019-06-05T10:37:23Z</dcterms:modified>
</cp:coreProperties>
</file>