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7"/>
  </p:handoutMasterIdLst>
  <p:sldIdLst>
    <p:sldId id="292" r:id="rId2"/>
    <p:sldId id="257" r:id="rId3"/>
    <p:sldId id="264" r:id="rId4"/>
    <p:sldId id="272" r:id="rId5"/>
    <p:sldId id="279" r:id="rId6"/>
    <p:sldId id="278" r:id="rId7"/>
    <p:sldId id="280" r:id="rId8"/>
    <p:sldId id="266" r:id="rId9"/>
    <p:sldId id="281" r:id="rId10"/>
    <p:sldId id="273" r:id="rId11"/>
    <p:sldId id="282" r:id="rId12"/>
    <p:sldId id="293" r:id="rId13"/>
    <p:sldId id="276" r:id="rId14"/>
    <p:sldId id="283" r:id="rId15"/>
    <p:sldId id="284"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FFFFF"/>
    <a:srgbClr val="C6FCF9"/>
    <a:srgbClr val="CAEAFE"/>
    <a:srgbClr val="8E46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7" autoAdjust="0"/>
    <p:restoredTop sz="94660"/>
  </p:normalViewPr>
  <p:slideViewPr>
    <p:cSldViewPr snapToGrid="0">
      <p:cViewPr varScale="1">
        <p:scale>
          <a:sx n="69" d="100"/>
          <a:sy n="69" d="100"/>
        </p:scale>
        <p:origin x="288" y="66"/>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1" d="100"/>
          <a:sy n="81" d="100"/>
        </p:scale>
        <p:origin x="33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EDF1C3-BF1B-41A3-9DB7-BC454EF4DD69}" type="slidenum">
              <a:rPr lang="en-US" smtClean="0"/>
              <a:t>‹#›</a:t>
            </a:fld>
            <a:endParaRPr lang="en-US"/>
          </a:p>
        </p:txBody>
      </p:sp>
      <p:sp>
        <p:nvSpPr>
          <p:cNvPr id="6" name="Rectangle 5"/>
          <p:cNvSpPr/>
          <p:nvPr/>
        </p:nvSpPr>
        <p:spPr>
          <a:xfrm>
            <a:off x="6998169" y="-33853"/>
            <a:ext cx="1183337" cy="369332"/>
          </a:xfrm>
          <a:prstGeom prst="rect">
            <a:avLst/>
          </a:prstGeom>
        </p:spPr>
        <p:txBody>
          <a:bodyPr wrap="none">
            <a:spAutoFit/>
          </a:bodyPr>
          <a:lstStyle/>
          <a:p>
            <a:fld id="{0587FE80-E909-45B0-A8A0-65922EE424A0}" type="datetimeFigureOut">
              <a:rPr lang="en-US"/>
              <a:pPr/>
              <a:t>4/29/2019</a:t>
            </a:fld>
            <a:endParaRPr lang="en-US" dirty="0"/>
          </a:p>
        </p:txBody>
      </p:sp>
    </p:spTree>
    <p:extLst>
      <p:ext uri="{BB962C8B-B14F-4D97-AF65-F5344CB8AC3E}">
        <p14:creationId xmlns:p14="http://schemas.microsoft.com/office/powerpoint/2010/main" val="15881184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AEAF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CAEAFE"/>
            </a:solidFill>
            <a:miter lim="800000"/>
          </a:ln>
        </p:spPr>
        <p:txBody>
          <a:bodyPr vert="horz" lIns="0" tIns="0" rIns="0" bIns="0" anchor="ctr" anchorCtr="0"/>
          <a:lstStyle>
            <a:lvl1pPr marL="0" indent="0" algn="ctr">
              <a:buNone/>
              <a:defRPr lang="en-US" sz="4500" b="1" kern="1200" dirty="0" smtClean="0">
                <a:solidFill>
                  <a:srgbClr val="CAEAFE"/>
                </a:solidFill>
                <a:latin typeface="Arial"/>
                <a:ea typeface="+mn-ea"/>
                <a:cs typeface="Arial"/>
              </a:defRPr>
            </a:lvl1pPr>
          </a:lstStyle>
          <a:p>
            <a:pPr lvl="0"/>
            <a:r>
              <a:rPr lang="en-US"/>
              <a:t>1</a:t>
            </a:r>
            <a:endParaRPr lang="en-US" dirty="0"/>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E468D"/>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18296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AEAF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E468D"/>
                </a:solidFill>
                <a:latin typeface="Arial"/>
                <a:cs typeface="Arial"/>
              </a:defRPr>
            </a:lvl2pPr>
            <a:lvl3pPr marL="723900" indent="-279400">
              <a:lnSpc>
                <a:spcPct val="100000"/>
              </a:lnSpc>
              <a:buFont typeface="Arial"/>
              <a:buChar char="•"/>
              <a:defRPr lang="en-US" sz="2000" kern="1200" baseline="0" dirty="0" smtClean="0">
                <a:solidFill>
                  <a:srgbClr val="CAEAF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Informing design</a:t>
            </a:r>
            <a:r>
              <a:rPr lang="en-US" sz="1200" b="1" baseline="0" dirty="0">
                <a:solidFill>
                  <a:srgbClr val="FFFFFF"/>
                </a:solidFill>
                <a:effectLst>
                  <a:glow rad="228600">
                    <a:schemeClr val="tx1">
                      <a:alpha val="40000"/>
                    </a:schemeClr>
                  </a:glow>
                </a:effectLst>
                <a:latin typeface="Arial"/>
                <a:cs typeface="Arial"/>
              </a:rPr>
              <a:t> decisions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E468D"/>
                </a:solidFill>
                <a:latin typeface="Arial"/>
                <a:cs typeface="Arial"/>
              </a:defRPr>
            </a:lvl2pPr>
            <a:lvl3pPr marL="723900" indent="-279400">
              <a:lnSpc>
                <a:spcPct val="100000"/>
              </a:lnSpc>
              <a:buFont typeface="Arial"/>
              <a:buChar char="•"/>
              <a:defRPr lang="en-US" sz="2000" kern="1200" baseline="0" dirty="0" smtClean="0">
                <a:solidFill>
                  <a:srgbClr val="CAEAFE"/>
                </a:solidFill>
                <a:latin typeface="Arial"/>
                <a:ea typeface="+mn-ea"/>
                <a:cs typeface="Arial"/>
              </a:defRPr>
            </a:lvl3pPr>
          </a:lstStyle>
          <a:p>
            <a:pPr lvl="0"/>
            <a:r>
              <a:rPr lang="en-US" dirty="0"/>
              <a:t>Click to edit Master text styles</a:t>
            </a:r>
          </a:p>
          <a:p>
            <a:pPr lvl="1"/>
            <a:r>
              <a:rPr lang="en-US"/>
              <a:t>Second level</a:t>
            </a:r>
          </a:p>
          <a:p>
            <a:pPr lvl="2"/>
            <a:r>
              <a:rPr lang="en-US"/>
              <a:t>Third level</a:t>
            </a:r>
            <a:endParaRPr lang="en-US" dirty="0"/>
          </a:p>
        </p:txBody>
      </p:sp>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Informing design</a:t>
            </a:r>
            <a:r>
              <a:rPr lang="en-US" sz="1200" b="1" baseline="0" dirty="0">
                <a:solidFill>
                  <a:srgbClr val="FFFFFF"/>
                </a:solidFill>
                <a:effectLst>
                  <a:glow rad="228600">
                    <a:schemeClr val="tx1">
                      <a:alpha val="40000"/>
                    </a:schemeClr>
                  </a:glow>
                </a:effectLst>
                <a:latin typeface="Arial"/>
                <a:cs typeface="Arial"/>
              </a:rPr>
              <a:t> decisions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E468D"/>
                </a:solidFill>
                <a:latin typeface="Arial"/>
                <a:cs typeface="Arial"/>
              </a:defRPr>
            </a:lvl2pPr>
            <a:lvl3pPr marL="723900" indent="-279400">
              <a:lnSpc>
                <a:spcPct val="100000"/>
              </a:lnSpc>
              <a:buFont typeface="Arial"/>
              <a:buChar char="•"/>
              <a:defRPr lang="en-US" sz="2000" kern="1200" baseline="0" dirty="0" smtClean="0">
                <a:solidFill>
                  <a:srgbClr val="CAEAFE"/>
                </a:solidFill>
                <a:latin typeface="Arial"/>
                <a:ea typeface="+mn-ea"/>
                <a:cs typeface="Arial"/>
              </a:defRPr>
            </a:lvl3pPr>
          </a:lstStyle>
          <a:p>
            <a:pPr lvl="0"/>
            <a:r>
              <a:rPr lang="en-US" dirty="0"/>
              <a:t>Click to edit Master text styles</a:t>
            </a:r>
          </a:p>
          <a:p>
            <a:pPr lvl="1"/>
            <a:r>
              <a:rPr lang="en-US"/>
              <a:t>Second level</a:t>
            </a:r>
          </a:p>
          <a:p>
            <a:pPr lvl="2"/>
            <a:r>
              <a:rPr lang="en-US"/>
              <a:t>Third level</a:t>
            </a:r>
            <a:endParaRPr lang="en-US" dirty="0"/>
          </a:p>
        </p:txBody>
      </p:sp>
      <p:sp>
        <p:nvSpPr>
          <p:cNvPr id="6" name="TextBox 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Informing design</a:t>
            </a:r>
            <a:r>
              <a:rPr lang="en-US" sz="1200" b="1" baseline="0" dirty="0">
                <a:solidFill>
                  <a:srgbClr val="FFFFFF"/>
                </a:solidFill>
                <a:effectLst>
                  <a:glow rad="228600">
                    <a:schemeClr val="tx1">
                      <a:alpha val="40000"/>
                    </a:schemeClr>
                  </a:glow>
                </a:effectLst>
                <a:latin typeface="Arial"/>
                <a:cs typeface="Arial"/>
              </a:rPr>
              <a:t> decisions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E468D"/>
                </a:solidFill>
                <a:latin typeface="Arial"/>
                <a:cs typeface="Arial"/>
              </a:defRPr>
            </a:lvl2pPr>
            <a:lvl3pPr marL="723900" indent="-279400">
              <a:lnSpc>
                <a:spcPct val="100000"/>
              </a:lnSpc>
              <a:buFont typeface="Arial"/>
              <a:buChar char="•"/>
              <a:defRPr lang="en-US" sz="2000" kern="1200" baseline="0" dirty="0" smtClean="0">
                <a:solidFill>
                  <a:srgbClr val="CAEAF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Informing design</a:t>
            </a:r>
            <a:r>
              <a:rPr lang="en-US" sz="1200" b="1" baseline="0" dirty="0">
                <a:solidFill>
                  <a:srgbClr val="FFFFFF"/>
                </a:solidFill>
                <a:effectLst>
                  <a:glow rad="228600">
                    <a:schemeClr val="tx1">
                      <a:alpha val="40000"/>
                    </a:schemeClr>
                  </a:glow>
                </a:effectLst>
                <a:latin typeface="Arial"/>
                <a:cs typeface="Arial"/>
              </a:rPr>
              <a:t> decisions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Informing design</a:t>
            </a:r>
            <a:r>
              <a:rPr lang="en-US" sz="1200" b="1" baseline="0" dirty="0">
                <a:solidFill>
                  <a:srgbClr val="FFFFFF"/>
                </a:solidFill>
                <a:effectLst>
                  <a:glow rad="228600">
                    <a:schemeClr val="tx1">
                      <a:alpha val="40000"/>
                    </a:schemeClr>
                  </a:glow>
                </a:effectLst>
                <a:latin typeface="Arial"/>
                <a:cs typeface="Arial"/>
              </a:rPr>
              <a:t> decisions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1 New and emerging technologies</a:t>
            </a:r>
          </a:p>
          <a:p>
            <a:pPr>
              <a:spcBef>
                <a:spcPts val="288"/>
              </a:spcBef>
            </a:pPr>
            <a:endParaRPr lang="en-US" sz="1200" b="0" dirty="0">
              <a:solidFill>
                <a:srgbClr val="FFFFFF"/>
              </a:solidFill>
              <a:effectLst>
                <a:glow rad="228600">
                  <a:schemeClr val="tx1">
                    <a:alpha val="40000"/>
                  </a:schemeClr>
                </a:glow>
              </a:effectLst>
              <a:latin typeface="Arial"/>
              <a:cs typeface="Arial"/>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Section 3</a:t>
            </a:r>
          </a:p>
          <a:p>
            <a:r>
              <a:rPr lang="en-GB" dirty="0" smtClean="0"/>
              <a:t>Materials and Their Working properties</a:t>
            </a:r>
            <a:endParaRPr lang="en-GB" dirty="0"/>
          </a:p>
        </p:txBody>
      </p:sp>
      <p:sp>
        <p:nvSpPr>
          <p:cNvPr id="3" name="Text Placeholder 2"/>
          <p:cNvSpPr>
            <a:spLocks noGrp="1"/>
          </p:cNvSpPr>
          <p:nvPr>
            <p:ph type="body" sz="quarter" idx="13"/>
          </p:nvPr>
        </p:nvSpPr>
        <p:spPr/>
        <p:txBody>
          <a:bodyPr/>
          <a:lstStyle/>
          <a:p>
            <a:r>
              <a:rPr lang="en-GB" dirty="0" smtClean="0"/>
              <a:t>Textiles</a:t>
            </a:r>
            <a:endParaRPr lang="en-GB" dirty="0"/>
          </a:p>
        </p:txBody>
      </p:sp>
    </p:spTree>
    <p:extLst>
      <p:ext uri="{BB962C8B-B14F-4D97-AF65-F5344CB8AC3E}">
        <p14:creationId xmlns:p14="http://schemas.microsoft.com/office/powerpoint/2010/main" val="2899280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Woven fabrics</a:t>
            </a:r>
            <a:endParaRPr lang="en-GB" dirty="0"/>
          </a:p>
        </p:txBody>
      </p:sp>
      <p:sp>
        <p:nvSpPr>
          <p:cNvPr id="3" name="Text Placeholder 2"/>
          <p:cNvSpPr>
            <a:spLocks noGrp="1"/>
          </p:cNvSpPr>
          <p:nvPr>
            <p:ph type="body" sz="quarter" idx="14"/>
          </p:nvPr>
        </p:nvSpPr>
        <p:spPr>
          <a:xfrm>
            <a:off x="743520" y="1577005"/>
            <a:ext cx="7797230" cy="3453607"/>
          </a:xfrm>
        </p:spPr>
        <p:txBody>
          <a:bodyPr/>
          <a:lstStyle/>
          <a:p>
            <a:r>
              <a:rPr lang="en-GB" dirty="0" smtClean="0"/>
              <a:t>Weaving is the most common way to produce cloth from yarn. The cloth is made up of 2 sets of yarn which are threaded at 90 degrees to each other.  The</a:t>
            </a:r>
            <a:r>
              <a:rPr lang="en-GB" dirty="0" smtClean="0">
                <a:solidFill>
                  <a:srgbClr val="FF0000"/>
                </a:solidFill>
              </a:rPr>
              <a:t> warp </a:t>
            </a:r>
            <a:r>
              <a:rPr lang="en-GB" dirty="0" smtClean="0"/>
              <a:t>threads are fixed into the loom and run the length of the fabric. The </a:t>
            </a:r>
            <a:r>
              <a:rPr lang="en-GB" dirty="0" smtClean="0">
                <a:solidFill>
                  <a:srgbClr val="FF0000"/>
                </a:solidFill>
              </a:rPr>
              <a:t>weft </a:t>
            </a:r>
            <a:r>
              <a:rPr lang="en-GB" dirty="0" smtClean="0"/>
              <a:t>threads run across the width of the fabric from </a:t>
            </a:r>
            <a:r>
              <a:rPr lang="en-GB" dirty="0" smtClean="0">
                <a:solidFill>
                  <a:srgbClr val="FF0000"/>
                </a:solidFill>
              </a:rPr>
              <a:t>selvedge</a:t>
            </a:r>
            <a:r>
              <a:rPr lang="en-GB" dirty="0" smtClean="0"/>
              <a:t> to </a:t>
            </a:r>
            <a:r>
              <a:rPr lang="en-GB" dirty="0" smtClean="0">
                <a:solidFill>
                  <a:srgbClr val="FF0000"/>
                </a:solidFill>
              </a:rPr>
              <a:t>selvedge</a:t>
            </a:r>
          </a:p>
          <a:p>
            <a:pPr marL="0" indent="0">
              <a:buNone/>
            </a:pPr>
            <a:r>
              <a:rPr lang="en-GB" sz="3200" dirty="0" smtClean="0"/>
              <a:t>Task</a:t>
            </a:r>
          </a:p>
          <a:p>
            <a:pPr marL="0" indent="0">
              <a:buNone/>
            </a:pPr>
            <a:r>
              <a:rPr lang="en-GB" dirty="0"/>
              <a:t>O</a:t>
            </a:r>
            <a:r>
              <a:rPr lang="en-GB" dirty="0" smtClean="0"/>
              <a:t>n your worksheet, copy the bullet points from page 22 in your textbook</a:t>
            </a:r>
            <a:endParaRPr lang="en-GB" dirty="0"/>
          </a:p>
        </p:txBody>
      </p:sp>
      <p:pic>
        <p:nvPicPr>
          <p:cNvPr id="6" name="Picture 5" descr="msc-ks4technology - Textiles - Fabr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491" y="5116532"/>
            <a:ext cx="1710459" cy="1528817"/>
          </a:xfrm>
          <a:prstGeom prst="rect">
            <a:avLst/>
          </a:prstGeom>
        </p:spPr>
      </p:pic>
    </p:spTree>
    <p:extLst>
      <p:ext uri="{BB962C8B-B14F-4D97-AF65-F5344CB8AC3E}">
        <p14:creationId xmlns:p14="http://schemas.microsoft.com/office/powerpoint/2010/main" val="281228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Knitted Textiles</a:t>
            </a:r>
            <a:endParaRPr lang="en-GB" dirty="0"/>
          </a:p>
        </p:txBody>
      </p:sp>
      <p:sp>
        <p:nvSpPr>
          <p:cNvPr id="3" name="Text Placeholder 2"/>
          <p:cNvSpPr>
            <a:spLocks noGrp="1"/>
          </p:cNvSpPr>
          <p:nvPr>
            <p:ph type="body" sz="quarter" idx="14"/>
          </p:nvPr>
        </p:nvSpPr>
        <p:spPr/>
        <p:txBody>
          <a:bodyPr/>
          <a:lstStyle/>
          <a:p>
            <a:r>
              <a:rPr lang="en-GB" sz="2000" dirty="0" smtClean="0"/>
              <a:t>Knitting is a traditional technique of </a:t>
            </a:r>
            <a:r>
              <a:rPr lang="en-GB" sz="2000" dirty="0" smtClean="0">
                <a:solidFill>
                  <a:srgbClr val="FF0000"/>
                </a:solidFill>
              </a:rPr>
              <a:t>interlocking yarn loops </a:t>
            </a:r>
            <a:r>
              <a:rPr lang="en-GB" sz="2000" dirty="0" smtClean="0"/>
              <a:t>together to produce a fabric and has been used for well over 2000 years, There are 2 types of knitted fabrics – </a:t>
            </a:r>
            <a:r>
              <a:rPr lang="en-GB" sz="2000" dirty="0" smtClean="0">
                <a:solidFill>
                  <a:srgbClr val="FF0000"/>
                </a:solidFill>
              </a:rPr>
              <a:t>weft knit </a:t>
            </a:r>
            <a:r>
              <a:rPr lang="en-GB" sz="2000" dirty="0" smtClean="0"/>
              <a:t>and </a:t>
            </a:r>
            <a:r>
              <a:rPr lang="en-GB" sz="2000" dirty="0" smtClean="0">
                <a:solidFill>
                  <a:srgbClr val="FF0000"/>
                </a:solidFill>
              </a:rPr>
              <a:t>warp knit.  </a:t>
            </a:r>
            <a:r>
              <a:rPr lang="en-GB" sz="2000" dirty="0" smtClean="0"/>
              <a:t>With all knitted fabrics, if a yarn breaks then it can come apart or ladder. Knitting can be done by hand or machine.</a:t>
            </a:r>
          </a:p>
          <a:p>
            <a:endParaRPr lang="en-GB" sz="2000" dirty="0"/>
          </a:p>
          <a:p>
            <a:r>
              <a:rPr lang="en-GB" sz="3200" dirty="0" smtClean="0"/>
              <a:t>Task</a:t>
            </a:r>
          </a:p>
          <a:p>
            <a:r>
              <a:rPr lang="en-GB" sz="2000" dirty="0" smtClean="0"/>
              <a:t>Complete the notes form page 22 – Knitted Yarns – on your worksheet</a:t>
            </a:r>
            <a:endParaRPr lang="en-GB" sz="2000" dirty="0"/>
          </a:p>
        </p:txBody>
      </p:sp>
    </p:spTree>
    <p:extLst>
      <p:ext uri="{BB962C8B-B14F-4D97-AF65-F5344CB8AC3E}">
        <p14:creationId xmlns:p14="http://schemas.microsoft.com/office/powerpoint/2010/main" val="23621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Woven or knitted?</a:t>
            </a:r>
            <a:endParaRPr lang="en-GB" dirty="0"/>
          </a:p>
        </p:txBody>
      </p:sp>
      <p:sp>
        <p:nvSpPr>
          <p:cNvPr id="3" name="Text Placeholder 2"/>
          <p:cNvSpPr>
            <a:spLocks noGrp="1"/>
          </p:cNvSpPr>
          <p:nvPr>
            <p:ph type="body" sz="quarter" idx="14"/>
          </p:nvPr>
        </p:nvSpPr>
        <p:spPr/>
        <p:txBody>
          <a:bodyPr/>
          <a:lstStyle/>
          <a:p>
            <a:r>
              <a:rPr lang="en-GB" dirty="0"/>
              <a:t>Look. The basic difference between woven and knit fabrics is in the yarn or thread that composes them. ...</a:t>
            </a:r>
          </a:p>
          <a:p>
            <a:r>
              <a:rPr lang="en-GB" dirty="0"/>
              <a:t>Stretch. Stretching is one of the tests to know whether a fabric is knit or woven. ...</a:t>
            </a:r>
          </a:p>
          <a:p>
            <a:r>
              <a:rPr lang="en-GB" dirty="0"/>
              <a:t>Wrinkle. The wrinkle test is another way to measure your fabrics. ...</a:t>
            </a:r>
          </a:p>
          <a:p>
            <a:r>
              <a:rPr lang="en-GB" dirty="0"/>
              <a:t>Fray. Apply the fray test if you're still unsure.</a:t>
            </a:r>
          </a:p>
          <a:p>
            <a:endParaRPr lang="en-GB" dirty="0"/>
          </a:p>
        </p:txBody>
      </p:sp>
    </p:spTree>
    <p:extLst>
      <p:ext uri="{BB962C8B-B14F-4D97-AF65-F5344CB8AC3E}">
        <p14:creationId xmlns:p14="http://schemas.microsoft.com/office/powerpoint/2010/main" val="182029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Non Woven Textiles</a:t>
            </a:r>
            <a:endParaRPr lang="en-GB" dirty="0"/>
          </a:p>
        </p:txBody>
      </p:sp>
      <p:sp>
        <p:nvSpPr>
          <p:cNvPr id="3" name="Text Placeholder 2"/>
          <p:cNvSpPr>
            <a:spLocks noGrp="1"/>
          </p:cNvSpPr>
          <p:nvPr>
            <p:ph type="body" sz="quarter" idx="14"/>
          </p:nvPr>
        </p:nvSpPr>
        <p:spPr>
          <a:xfrm>
            <a:off x="724280" y="1704179"/>
            <a:ext cx="7797230" cy="4151676"/>
          </a:xfrm>
        </p:spPr>
        <p:txBody>
          <a:bodyPr/>
          <a:lstStyle/>
          <a:p>
            <a:r>
              <a:rPr lang="en-GB" sz="2000" dirty="0" smtClean="0"/>
              <a:t>Non-woven fabrics are made directly from fibres </a:t>
            </a:r>
            <a:r>
              <a:rPr lang="en-GB" sz="2000" dirty="0" smtClean="0">
                <a:solidFill>
                  <a:srgbClr val="FF0000"/>
                </a:solidFill>
              </a:rPr>
              <a:t>without being spun into yarns.  </a:t>
            </a:r>
            <a:r>
              <a:rPr lang="en-GB" sz="2000" dirty="0" smtClean="0"/>
              <a:t>The most commonly available non woven fabrics are </a:t>
            </a:r>
            <a:r>
              <a:rPr lang="en-GB" sz="2000" dirty="0" smtClean="0">
                <a:solidFill>
                  <a:srgbClr val="FF0000"/>
                </a:solidFill>
              </a:rPr>
              <a:t>bonded fabrics </a:t>
            </a:r>
            <a:r>
              <a:rPr lang="en-GB" sz="2000" dirty="0" smtClean="0"/>
              <a:t>made from a web of fibres held together with heat or adhesive.  Common use of non woven fabrics include </a:t>
            </a:r>
            <a:r>
              <a:rPr lang="en-GB" sz="2000" dirty="0" smtClean="0">
                <a:solidFill>
                  <a:srgbClr val="FF0000"/>
                </a:solidFill>
              </a:rPr>
              <a:t>disposable products </a:t>
            </a:r>
            <a:r>
              <a:rPr lang="en-GB" sz="2000" dirty="0" smtClean="0"/>
              <a:t>such as garments worn by surgeons and crime scene investigators, dishcloths and interfacings</a:t>
            </a:r>
            <a:r>
              <a:rPr lang="en-GB" sz="2000" dirty="0" smtClean="0">
                <a:solidFill>
                  <a:srgbClr val="FF0000"/>
                </a:solidFill>
              </a:rPr>
              <a:t>.  Non woven fabrics can be given special treatments such as flame resistance to make head rests covers on trains and aircraft.</a:t>
            </a:r>
            <a:endParaRPr lang="en-GB" sz="2000" dirty="0">
              <a:solidFill>
                <a:srgbClr val="FF0000"/>
              </a:solidFill>
            </a:endParaRPr>
          </a:p>
        </p:txBody>
      </p:sp>
    </p:spTree>
    <p:extLst>
      <p:ext uri="{BB962C8B-B14F-4D97-AF65-F5344CB8AC3E}">
        <p14:creationId xmlns:p14="http://schemas.microsoft.com/office/powerpoint/2010/main" val="187253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Felting</a:t>
            </a:r>
            <a:endParaRPr lang="en-GB" dirty="0"/>
          </a:p>
        </p:txBody>
      </p:sp>
      <p:sp>
        <p:nvSpPr>
          <p:cNvPr id="3" name="Text Placeholder 2"/>
          <p:cNvSpPr>
            <a:spLocks noGrp="1"/>
          </p:cNvSpPr>
          <p:nvPr>
            <p:ph type="body" sz="quarter" idx="14"/>
          </p:nvPr>
        </p:nvSpPr>
        <p:spPr/>
        <p:txBody>
          <a:bodyPr/>
          <a:lstStyle/>
          <a:p>
            <a:r>
              <a:rPr lang="en-GB" sz="2000" dirty="0" smtClean="0"/>
              <a:t>Felting is a mechanical process which has traditionally been done by hand but is now mainly machine produced.  It involves matting together wool or synthetic fibres using a combination of heat, pressure, moisture and movement to mesh the fibres together in a random way.  Felt can be formed into shapes when wet but does not have any elasticity and will not drape when dry.  It is strong and can pull apart under tension, but unlike woven fabric, will not fray when cut.</a:t>
            </a:r>
            <a:endParaRPr lang="en-GB" sz="2000" dirty="0"/>
          </a:p>
        </p:txBody>
      </p:sp>
      <p:sp>
        <p:nvSpPr>
          <p:cNvPr id="6" name="TextBox 5"/>
          <p:cNvSpPr txBox="1"/>
          <p:nvPr/>
        </p:nvSpPr>
        <p:spPr>
          <a:xfrm>
            <a:off x="983673" y="4502727"/>
            <a:ext cx="7287491" cy="1015663"/>
          </a:xfrm>
          <a:prstGeom prst="rect">
            <a:avLst/>
          </a:prstGeom>
          <a:noFill/>
        </p:spPr>
        <p:txBody>
          <a:bodyPr wrap="square" rtlCol="0">
            <a:spAutoFit/>
          </a:bodyPr>
          <a:lstStyle/>
          <a:p>
            <a:r>
              <a:rPr lang="en-GB" sz="2400" b="1" dirty="0" smtClean="0"/>
              <a:t>Task</a:t>
            </a:r>
          </a:p>
          <a:p>
            <a:r>
              <a:rPr lang="en-GB" b="1" dirty="0" smtClean="0"/>
              <a:t>Complete the worksheets copying the information from your text books on pages 22 for knitted and felted fabrics.</a:t>
            </a:r>
            <a:endParaRPr lang="en-GB" b="1" dirty="0"/>
          </a:p>
        </p:txBody>
      </p:sp>
    </p:spTree>
    <p:extLst>
      <p:ext uri="{BB962C8B-B14F-4D97-AF65-F5344CB8AC3E}">
        <p14:creationId xmlns:p14="http://schemas.microsoft.com/office/powerpoint/2010/main" val="3976037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Question</a:t>
            </a:r>
            <a:endParaRPr lang="en-GB" dirty="0"/>
          </a:p>
        </p:txBody>
      </p:sp>
      <p:sp>
        <p:nvSpPr>
          <p:cNvPr id="3" name="Text Placeholder 2"/>
          <p:cNvSpPr>
            <a:spLocks noGrp="1"/>
          </p:cNvSpPr>
          <p:nvPr>
            <p:ph type="body" sz="quarter" idx="14"/>
          </p:nvPr>
        </p:nvSpPr>
        <p:spPr/>
        <p:txBody>
          <a:bodyPr/>
          <a:lstStyle/>
          <a:p>
            <a:r>
              <a:rPr lang="en-GB" dirty="0" smtClean="0"/>
              <a:t>What might happen to woollen felted products if they are washed?</a:t>
            </a:r>
          </a:p>
          <a:p>
            <a:endParaRPr lang="en-GB" dirty="0">
              <a:solidFill>
                <a:srgbClr val="FF0000"/>
              </a:solidFill>
            </a:endParaRPr>
          </a:p>
          <a:p>
            <a:r>
              <a:rPr lang="en-GB" dirty="0" smtClean="0">
                <a:solidFill>
                  <a:srgbClr val="FF0000"/>
                </a:solidFill>
              </a:rPr>
              <a:t>They tend to shrink</a:t>
            </a:r>
            <a:endParaRPr lang="en-GB" dirty="0">
              <a:solidFill>
                <a:srgbClr val="FF0000"/>
              </a:solidFill>
            </a:endParaRPr>
          </a:p>
        </p:txBody>
      </p:sp>
    </p:spTree>
    <p:extLst>
      <p:ext uri="{BB962C8B-B14F-4D97-AF65-F5344CB8AC3E}">
        <p14:creationId xmlns:p14="http://schemas.microsoft.com/office/powerpoint/2010/main" val="258595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7861300" cy="3682001"/>
          </a:xfrm>
        </p:spPr>
        <p:txBody>
          <a:bodyPr/>
          <a:lstStyle/>
          <a:p>
            <a:r>
              <a:rPr lang="en-GB" dirty="0" smtClean="0">
                <a:effectLst/>
              </a:rPr>
              <a:t>Know the primary </a:t>
            </a:r>
            <a:r>
              <a:rPr lang="en-GB" dirty="0">
                <a:effectLst/>
              </a:rPr>
              <a:t>s</a:t>
            </a:r>
            <a:r>
              <a:rPr lang="en-GB" dirty="0" smtClean="0">
                <a:effectLst/>
              </a:rPr>
              <a:t>ources of materials for producing textiles</a:t>
            </a:r>
          </a:p>
          <a:p>
            <a:r>
              <a:rPr lang="en-GB" dirty="0" smtClean="0">
                <a:effectLst/>
              </a:rPr>
              <a:t>Be able to recognise and characterise different types of textile</a:t>
            </a:r>
          </a:p>
          <a:p>
            <a:r>
              <a:rPr lang="en-GB" dirty="0" smtClean="0">
                <a:effectLst/>
              </a:rPr>
              <a:t>Understand how the physical and working properties of a range of textiles affect their performance</a:t>
            </a:r>
          </a:p>
          <a:p>
            <a:endParaRPr lang="en-GB" dirty="0">
              <a:effectLst/>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30023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Textiles</a:t>
            </a:r>
            <a:endParaRPr lang="en-US" dirty="0"/>
          </a:p>
        </p:txBody>
      </p:sp>
      <p:sp>
        <p:nvSpPr>
          <p:cNvPr id="3" name="Text Placeholder 2"/>
          <p:cNvSpPr>
            <a:spLocks noGrp="1"/>
          </p:cNvSpPr>
          <p:nvPr>
            <p:ph type="body" sz="quarter" idx="14"/>
          </p:nvPr>
        </p:nvSpPr>
        <p:spPr>
          <a:xfrm>
            <a:off x="724279" y="2104229"/>
            <a:ext cx="7914895" cy="3453607"/>
          </a:xfrm>
        </p:spPr>
        <p:txBody>
          <a:bodyPr/>
          <a:lstStyle/>
          <a:p>
            <a:r>
              <a:rPr lang="en-US" dirty="0" smtClean="0"/>
              <a:t>Textiles are highly adaptable and can be constructed to maximize different properties including a very high strength to weight ratio, which means less materials can be used to make strong and robust products.</a:t>
            </a:r>
            <a:endParaRPr lang="en-US" dirty="0"/>
          </a:p>
        </p:txBody>
      </p:sp>
    </p:spTree>
    <p:extLst>
      <p:ext uri="{BB962C8B-B14F-4D97-AF65-F5344CB8AC3E}">
        <p14:creationId xmlns:p14="http://schemas.microsoft.com/office/powerpoint/2010/main" val="391237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Availability of textiles</a:t>
            </a:r>
            <a:endParaRPr lang="en-GB" dirty="0"/>
          </a:p>
        </p:txBody>
      </p:sp>
      <p:sp>
        <p:nvSpPr>
          <p:cNvPr id="3" name="Text Placeholder 2"/>
          <p:cNvSpPr>
            <a:spLocks noGrp="1"/>
          </p:cNvSpPr>
          <p:nvPr>
            <p:ph type="body" sz="quarter" idx="14"/>
          </p:nvPr>
        </p:nvSpPr>
        <p:spPr/>
        <p:txBody>
          <a:bodyPr/>
          <a:lstStyle/>
          <a:p>
            <a:pPr marL="0" indent="0">
              <a:buNone/>
            </a:pPr>
            <a:r>
              <a:rPr lang="en-US" dirty="0" smtClean="0"/>
              <a:t>Textiles are available in many different forms including rolls, yarns and </a:t>
            </a:r>
            <a:r>
              <a:rPr lang="en-US" dirty="0" err="1" smtClean="0"/>
              <a:t>fibres</a:t>
            </a:r>
            <a:r>
              <a:rPr lang="en-US" dirty="0" smtClean="0"/>
              <a:t>.  </a:t>
            </a:r>
            <a:r>
              <a:rPr lang="en-US" dirty="0" smtClean="0"/>
              <a:t>They can be made into a multitude of shapes and products using different processing methods.  Some textiles can be very cheaply produced and some are extremely expensive, especially when using rare </a:t>
            </a:r>
            <a:r>
              <a:rPr lang="en-US" dirty="0" err="1" smtClean="0"/>
              <a:t>fibres</a:t>
            </a:r>
            <a:r>
              <a:rPr lang="en-US" dirty="0" smtClean="0"/>
              <a:t> and </a:t>
            </a:r>
            <a:r>
              <a:rPr lang="en-US" dirty="0" err="1" smtClean="0"/>
              <a:t>labour</a:t>
            </a:r>
            <a:r>
              <a:rPr lang="en-US" dirty="0" smtClean="0"/>
              <a:t> intensive techniques.</a:t>
            </a:r>
            <a:endParaRPr lang="en-US" dirty="0"/>
          </a:p>
        </p:txBody>
      </p:sp>
    </p:spTree>
    <p:extLst>
      <p:ext uri="{BB962C8B-B14F-4D97-AF65-F5344CB8AC3E}">
        <p14:creationId xmlns:p14="http://schemas.microsoft.com/office/powerpoint/2010/main" val="409984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Categorisation of textiles</a:t>
            </a:r>
            <a:endParaRPr lang="en-GB" dirty="0"/>
          </a:p>
        </p:txBody>
      </p:sp>
      <p:sp>
        <p:nvSpPr>
          <p:cNvPr id="3" name="Text Placeholder 2"/>
          <p:cNvSpPr>
            <a:spLocks noGrp="1"/>
          </p:cNvSpPr>
          <p:nvPr>
            <p:ph type="body" sz="quarter" idx="14"/>
          </p:nvPr>
        </p:nvSpPr>
        <p:spPr/>
        <p:txBody>
          <a:bodyPr/>
          <a:lstStyle/>
          <a:p>
            <a:r>
              <a:rPr lang="en-GB" dirty="0" smtClean="0"/>
              <a:t>The categories of textiles covered here include:</a:t>
            </a:r>
          </a:p>
          <a:p>
            <a:r>
              <a:rPr lang="en-GB" dirty="0"/>
              <a:t>n</a:t>
            </a:r>
            <a:r>
              <a:rPr lang="en-GB" dirty="0" smtClean="0"/>
              <a:t>atural fibres</a:t>
            </a:r>
          </a:p>
          <a:p>
            <a:r>
              <a:rPr lang="en-GB" dirty="0"/>
              <a:t>s</a:t>
            </a:r>
            <a:r>
              <a:rPr lang="en-GB" dirty="0" smtClean="0"/>
              <a:t>ynthetic fibres</a:t>
            </a:r>
          </a:p>
          <a:p>
            <a:r>
              <a:rPr lang="en-GB" dirty="0"/>
              <a:t>b</a:t>
            </a:r>
            <a:r>
              <a:rPr lang="en-GB" dirty="0" smtClean="0"/>
              <a:t>lended and mixed fibres</a:t>
            </a:r>
          </a:p>
          <a:p>
            <a:r>
              <a:rPr lang="en-GB" dirty="0"/>
              <a:t>w</a:t>
            </a:r>
            <a:r>
              <a:rPr lang="en-GB" dirty="0" smtClean="0"/>
              <a:t>oven fabric</a:t>
            </a:r>
          </a:p>
          <a:p>
            <a:r>
              <a:rPr lang="en-GB" dirty="0"/>
              <a:t>k</a:t>
            </a:r>
            <a:r>
              <a:rPr lang="en-GB" dirty="0" smtClean="0"/>
              <a:t>nitted textiles</a:t>
            </a:r>
            <a:endParaRPr lang="en-GB" dirty="0"/>
          </a:p>
        </p:txBody>
      </p:sp>
    </p:spTree>
    <p:extLst>
      <p:ext uri="{BB962C8B-B14F-4D97-AF65-F5344CB8AC3E}">
        <p14:creationId xmlns:p14="http://schemas.microsoft.com/office/powerpoint/2010/main" val="324483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5040" y="836960"/>
            <a:ext cx="7816470" cy="670772"/>
          </a:xfrm>
        </p:spPr>
        <p:txBody>
          <a:bodyPr/>
          <a:lstStyle/>
          <a:p>
            <a:r>
              <a:rPr lang="en-GB" dirty="0" smtClean="0"/>
              <a:t>Plant-based natural fibres</a:t>
            </a:r>
            <a:endParaRPr lang="en-GB" dirty="0"/>
          </a:p>
        </p:txBody>
      </p:sp>
      <p:sp>
        <p:nvSpPr>
          <p:cNvPr id="3" name="Text Placeholder 2"/>
          <p:cNvSpPr>
            <a:spLocks noGrp="1"/>
          </p:cNvSpPr>
          <p:nvPr>
            <p:ph type="body" sz="quarter" idx="14"/>
          </p:nvPr>
        </p:nvSpPr>
        <p:spPr/>
        <p:txBody>
          <a:bodyPr/>
          <a:lstStyle/>
          <a:p>
            <a:r>
              <a:rPr lang="en-GB" dirty="0" smtClean="0"/>
              <a:t>Plant fibres can be </a:t>
            </a:r>
            <a:r>
              <a:rPr lang="en-GB" dirty="0" smtClean="0">
                <a:solidFill>
                  <a:srgbClr val="FF0000"/>
                </a:solidFill>
              </a:rPr>
              <a:t>spun </a:t>
            </a:r>
            <a:r>
              <a:rPr lang="en-GB" dirty="0" smtClean="0"/>
              <a:t>together to create a </a:t>
            </a:r>
            <a:r>
              <a:rPr lang="en-GB" dirty="0" smtClean="0">
                <a:solidFill>
                  <a:srgbClr val="FF0000"/>
                </a:solidFill>
              </a:rPr>
              <a:t>yarn</a:t>
            </a:r>
            <a:r>
              <a:rPr lang="en-GB" dirty="0" smtClean="0"/>
              <a:t>.  Fabrics made from plant based materials are </a:t>
            </a:r>
            <a:r>
              <a:rPr lang="en-GB" dirty="0" smtClean="0">
                <a:solidFill>
                  <a:srgbClr val="FF0000"/>
                </a:solidFill>
              </a:rPr>
              <a:t>renewable</a:t>
            </a:r>
            <a:r>
              <a:rPr lang="en-GB" dirty="0" smtClean="0"/>
              <a:t> but take a long time to grow.</a:t>
            </a:r>
          </a:p>
          <a:p>
            <a:r>
              <a:rPr lang="en-GB" sz="3200" dirty="0" smtClean="0"/>
              <a:t>Task</a:t>
            </a:r>
            <a:endParaRPr lang="en-GB" sz="3200" dirty="0"/>
          </a:p>
          <a:p>
            <a:r>
              <a:rPr lang="en-GB" dirty="0" smtClean="0"/>
              <a:t>On your worksheet, fill in the information about cotton, wool and silk from page 20 in your text book</a:t>
            </a:r>
            <a:endParaRPr lang="en-GB" dirty="0"/>
          </a:p>
        </p:txBody>
      </p:sp>
    </p:spTree>
    <p:extLst>
      <p:ext uri="{BB962C8B-B14F-4D97-AF65-F5344CB8AC3E}">
        <p14:creationId xmlns:p14="http://schemas.microsoft.com/office/powerpoint/2010/main" val="4169951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Questions</a:t>
            </a:r>
            <a:endParaRPr lang="en-GB" dirty="0"/>
          </a:p>
        </p:txBody>
      </p:sp>
      <p:sp>
        <p:nvSpPr>
          <p:cNvPr id="3" name="Text Placeholder 2"/>
          <p:cNvSpPr>
            <a:spLocks noGrp="1"/>
          </p:cNvSpPr>
          <p:nvPr>
            <p:ph type="body" sz="quarter" idx="14"/>
          </p:nvPr>
        </p:nvSpPr>
        <p:spPr/>
        <p:txBody>
          <a:bodyPr/>
          <a:lstStyle/>
          <a:p>
            <a:pPr marL="0" indent="0">
              <a:buNone/>
            </a:pPr>
            <a:r>
              <a:rPr lang="en-GB" sz="2000" dirty="0" smtClean="0"/>
              <a:t>Name as many different types of wool as possible and link them to the animal that produces the fibres that the wool is made from.</a:t>
            </a:r>
          </a:p>
          <a:p>
            <a:pPr marL="0" indent="0">
              <a:buNone/>
            </a:pPr>
            <a:endParaRPr lang="en-GB" sz="2000" dirty="0"/>
          </a:p>
          <a:p>
            <a:pPr marL="0" indent="0">
              <a:buNone/>
            </a:pPr>
            <a:r>
              <a:rPr lang="en-GB" sz="2000" dirty="0" err="1" smtClean="0">
                <a:solidFill>
                  <a:srgbClr val="FF0000"/>
                </a:solidFill>
              </a:rPr>
              <a:t>Eg</a:t>
            </a:r>
            <a:r>
              <a:rPr lang="en-GB" sz="2000" dirty="0" smtClean="0">
                <a:solidFill>
                  <a:srgbClr val="FF0000"/>
                </a:solidFill>
              </a:rPr>
              <a:t> angora – angora rabbit, merino – </a:t>
            </a:r>
            <a:r>
              <a:rPr lang="en-GB" sz="2000" dirty="0" err="1" smtClean="0">
                <a:solidFill>
                  <a:srgbClr val="FF0000"/>
                </a:solidFill>
              </a:rPr>
              <a:t>marino</a:t>
            </a:r>
            <a:r>
              <a:rPr lang="en-GB" sz="2000" dirty="0" smtClean="0">
                <a:solidFill>
                  <a:srgbClr val="FF0000"/>
                </a:solidFill>
              </a:rPr>
              <a:t> sheep, mohair – angora goat, cashmere – cashmere goats, wool can also be from camels, llamas and alpacas</a:t>
            </a:r>
          </a:p>
          <a:p>
            <a:pPr marL="0" indent="0">
              <a:buNone/>
            </a:pPr>
            <a:endParaRPr lang="en-GB" sz="2000" dirty="0"/>
          </a:p>
          <a:p>
            <a:pPr marL="0" indent="0">
              <a:buNone/>
            </a:pPr>
            <a:r>
              <a:rPr lang="en-GB" sz="2000" dirty="0" smtClean="0"/>
              <a:t>What properties of silk make it suitable for luxury items of clothing?</a:t>
            </a:r>
          </a:p>
          <a:p>
            <a:pPr marL="0" indent="0">
              <a:buNone/>
            </a:pPr>
            <a:endParaRPr lang="en-GB" sz="2000" dirty="0"/>
          </a:p>
          <a:p>
            <a:pPr marL="0" indent="0">
              <a:buNone/>
            </a:pPr>
            <a:r>
              <a:rPr lang="en-GB" sz="2000" dirty="0" smtClean="0">
                <a:solidFill>
                  <a:srgbClr val="FF0000"/>
                </a:solidFill>
              </a:rPr>
              <a:t>Lightweight, cool when the body is hot and warm when cold, quick drying</a:t>
            </a:r>
            <a:endParaRPr lang="en-GB" sz="2000" dirty="0">
              <a:solidFill>
                <a:srgbClr val="FF0000"/>
              </a:solidFill>
            </a:endParaRPr>
          </a:p>
        </p:txBody>
      </p:sp>
    </p:spTree>
    <p:extLst>
      <p:ext uri="{BB962C8B-B14F-4D97-AF65-F5344CB8AC3E}">
        <p14:creationId xmlns:p14="http://schemas.microsoft.com/office/powerpoint/2010/main" val="40541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Synthetic Fibres</a:t>
            </a:r>
            <a:endParaRPr lang="en-GB" dirty="0"/>
          </a:p>
        </p:txBody>
      </p:sp>
      <p:sp>
        <p:nvSpPr>
          <p:cNvPr id="3" name="Text Placeholder 2"/>
          <p:cNvSpPr>
            <a:spLocks noGrp="1"/>
          </p:cNvSpPr>
          <p:nvPr>
            <p:ph type="body" sz="quarter" idx="14"/>
          </p:nvPr>
        </p:nvSpPr>
        <p:spPr/>
        <p:txBody>
          <a:bodyPr/>
          <a:lstStyle/>
          <a:p>
            <a:endParaRPr lang="en-US" dirty="0"/>
          </a:p>
          <a:p>
            <a:endParaRPr lang="en-GB" dirty="0"/>
          </a:p>
        </p:txBody>
      </p:sp>
      <p:sp>
        <p:nvSpPr>
          <p:cNvPr id="4" name="TextBox 3"/>
          <p:cNvSpPr txBox="1"/>
          <p:nvPr/>
        </p:nvSpPr>
        <p:spPr>
          <a:xfrm>
            <a:off x="724280" y="1704179"/>
            <a:ext cx="7352920" cy="3046988"/>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Synthetic fibres are made from polymers </a:t>
            </a:r>
            <a:r>
              <a:rPr lang="en-GB" sz="2000" dirty="0" smtClean="0">
                <a:solidFill>
                  <a:srgbClr val="FF0000"/>
                </a:solidFill>
                <a:latin typeface="Arial" panose="020B0604020202020204" pitchFamily="34" charset="0"/>
                <a:cs typeface="Arial" panose="020B0604020202020204" pitchFamily="34" charset="0"/>
              </a:rPr>
              <a:t>(long chain molecules).  </a:t>
            </a:r>
            <a:r>
              <a:rPr lang="en-GB" sz="2000" dirty="0" smtClean="0">
                <a:latin typeface="Arial" panose="020B0604020202020204" pitchFamily="34" charset="0"/>
                <a:cs typeface="Arial" panose="020B0604020202020204" pitchFamily="34" charset="0"/>
              </a:rPr>
              <a:t>These molecules come mainly from </a:t>
            </a:r>
            <a:r>
              <a:rPr lang="en-GB" sz="2000" dirty="0" smtClean="0">
                <a:solidFill>
                  <a:srgbClr val="FF0000"/>
                </a:solidFill>
                <a:latin typeface="Arial" panose="020B0604020202020204" pitchFamily="34" charset="0"/>
                <a:cs typeface="Arial" panose="020B0604020202020204" pitchFamily="34" charset="0"/>
              </a:rPr>
              <a:t>coal </a:t>
            </a:r>
            <a:r>
              <a:rPr lang="en-GB" sz="2000" dirty="0" smtClean="0">
                <a:latin typeface="Arial" panose="020B0604020202020204" pitchFamily="34" charset="0"/>
                <a:cs typeface="Arial" panose="020B0604020202020204" pitchFamily="34" charset="0"/>
              </a:rPr>
              <a:t>and </a:t>
            </a:r>
            <a:r>
              <a:rPr lang="en-GB" sz="2000" dirty="0" smtClean="0">
                <a:solidFill>
                  <a:srgbClr val="FF0000"/>
                </a:solidFill>
                <a:latin typeface="Arial" panose="020B0604020202020204" pitchFamily="34" charset="0"/>
                <a:cs typeface="Arial" panose="020B0604020202020204" pitchFamily="34" charset="0"/>
              </a:rPr>
              <a:t>oil </a:t>
            </a:r>
            <a:r>
              <a:rPr lang="en-GB" sz="2000" dirty="0" smtClean="0">
                <a:latin typeface="Arial" panose="020B0604020202020204" pitchFamily="34" charset="0"/>
                <a:cs typeface="Arial" panose="020B0604020202020204" pitchFamily="34" charset="0"/>
              </a:rPr>
              <a:t>– non renewable fossil fuels.  Synthetic fibres are therefore much less sustainable than natural fibres.</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Task</a:t>
            </a:r>
          </a:p>
          <a:p>
            <a:r>
              <a:rPr lang="en-GB" sz="2000" dirty="0" smtClean="0">
                <a:latin typeface="Arial" panose="020B0604020202020204" pitchFamily="34" charset="0"/>
                <a:cs typeface="Arial" panose="020B0604020202020204" pitchFamily="34" charset="0"/>
              </a:rPr>
              <a:t>Complete the worksheet on synthetic fibres using page 20 in your textbook.</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180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Blended and mixed fibres</a:t>
            </a:r>
            <a:endParaRPr lang="en-GB" dirty="0"/>
          </a:p>
        </p:txBody>
      </p:sp>
      <p:sp>
        <p:nvSpPr>
          <p:cNvPr id="3" name="Text Placeholder 2"/>
          <p:cNvSpPr>
            <a:spLocks noGrp="1"/>
          </p:cNvSpPr>
          <p:nvPr>
            <p:ph type="body" sz="quarter" idx="14"/>
          </p:nvPr>
        </p:nvSpPr>
        <p:spPr>
          <a:xfrm>
            <a:off x="743520" y="1577005"/>
            <a:ext cx="7797230" cy="3453607"/>
          </a:xfrm>
        </p:spPr>
        <p:txBody>
          <a:bodyPr/>
          <a:lstStyle/>
          <a:p>
            <a:r>
              <a:rPr lang="en-GB" b="1" dirty="0"/>
              <a:t>Blended and Mixed fibres</a:t>
            </a:r>
            <a:endParaRPr lang="en-GB" dirty="0"/>
          </a:p>
          <a:p>
            <a:r>
              <a:rPr lang="en-GB" dirty="0"/>
              <a:t>The properties of a fabric can be enhanced when fibres are </a:t>
            </a:r>
            <a:r>
              <a:rPr lang="en-GB" dirty="0">
                <a:solidFill>
                  <a:srgbClr val="FF0000"/>
                </a:solidFill>
              </a:rPr>
              <a:t>combined</a:t>
            </a:r>
            <a:r>
              <a:rPr lang="en-GB" dirty="0"/>
              <a:t> together.  This is called a </a:t>
            </a:r>
            <a:r>
              <a:rPr lang="en-GB" dirty="0">
                <a:solidFill>
                  <a:srgbClr val="FF0000"/>
                </a:solidFill>
              </a:rPr>
              <a:t>blend </a:t>
            </a:r>
            <a:r>
              <a:rPr lang="en-GB" dirty="0"/>
              <a:t>or a </a:t>
            </a:r>
            <a:r>
              <a:rPr lang="en-GB" dirty="0">
                <a:solidFill>
                  <a:srgbClr val="FF0000"/>
                </a:solidFill>
              </a:rPr>
              <a:t>mixture</a:t>
            </a:r>
            <a:r>
              <a:rPr lang="en-GB" dirty="0"/>
              <a:t>.  Textile and fabric manufacturers will blend or mix fibres depending on the product that is to be produced.  This process can enhance the qualities of the resulting fabric giving it the </a:t>
            </a:r>
            <a:r>
              <a:rPr lang="en-GB" dirty="0">
                <a:solidFill>
                  <a:srgbClr val="FF0000"/>
                </a:solidFill>
              </a:rPr>
              <a:t>combined properties of both fibres.  </a:t>
            </a:r>
            <a:r>
              <a:rPr lang="en-GB" dirty="0"/>
              <a:t>One of the best known blends is that of </a:t>
            </a:r>
            <a:r>
              <a:rPr lang="en-GB" dirty="0">
                <a:solidFill>
                  <a:srgbClr val="FF0000"/>
                </a:solidFill>
              </a:rPr>
              <a:t>polyester and cotton, called poly/cotton.</a:t>
            </a:r>
          </a:p>
          <a:p>
            <a:pPr marL="0" indent="0">
              <a:buNone/>
            </a:pPr>
            <a:r>
              <a:rPr lang="en-GB" dirty="0"/>
              <a:t> </a:t>
            </a:r>
          </a:p>
          <a:p>
            <a:endParaRPr lang="en-GB" dirty="0">
              <a:solidFill>
                <a:srgbClr val="FF0000"/>
              </a:solidFill>
            </a:endParaRPr>
          </a:p>
        </p:txBody>
      </p:sp>
    </p:spTree>
    <p:extLst>
      <p:ext uri="{BB962C8B-B14F-4D97-AF65-F5344CB8AC3E}">
        <p14:creationId xmlns:p14="http://schemas.microsoft.com/office/powerpoint/2010/main" val="404554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17711</TotalTime>
  <Words>874</Words>
  <Application>Microsoft Office PowerPoint</Application>
  <PresentationFormat>On-screen Show (4:3)</PresentationFormat>
  <Paragraphs>64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Douglass, Marie</cp:lastModifiedBy>
  <cp:revision>173</cp:revision>
  <cp:lastPrinted>2017-01-13T10:09:48Z</cp:lastPrinted>
  <dcterms:created xsi:type="dcterms:W3CDTF">2016-09-28T14:39:23Z</dcterms:created>
  <dcterms:modified xsi:type="dcterms:W3CDTF">2019-05-07T11:01:42Z</dcterms:modified>
</cp:coreProperties>
</file>