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handoutMasterIdLst>
    <p:handoutMasterId r:id="rId37"/>
  </p:handoutMasterIdLst>
  <p:sldIdLst>
    <p:sldId id="256" r:id="rId2"/>
    <p:sldId id="257" r:id="rId3"/>
    <p:sldId id="258" r:id="rId4"/>
    <p:sldId id="261" r:id="rId5"/>
    <p:sldId id="300" r:id="rId6"/>
    <p:sldId id="263" r:id="rId7"/>
    <p:sldId id="259" r:id="rId8"/>
    <p:sldId id="262" r:id="rId9"/>
    <p:sldId id="295" r:id="rId10"/>
    <p:sldId id="294" r:id="rId11"/>
    <p:sldId id="293" r:id="rId12"/>
    <p:sldId id="290" r:id="rId13"/>
    <p:sldId id="265" r:id="rId14"/>
    <p:sldId id="287" r:id="rId15"/>
    <p:sldId id="296" r:id="rId16"/>
    <p:sldId id="270" r:id="rId17"/>
    <p:sldId id="269" r:id="rId18"/>
    <p:sldId id="268" r:id="rId19"/>
    <p:sldId id="279" r:id="rId20"/>
    <p:sldId id="277" r:id="rId21"/>
    <p:sldId id="286" r:id="rId22"/>
    <p:sldId id="297" r:id="rId23"/>
    <p:sldId id="298" r:id="rId24"/>
    <p:sldId id="299" r:id="rId25"/>
    <p:sldId id="271" r:id="rId26"/>
    <p:sldId id="285" r:id="rId27"/>
    <p:sldId id="273" r:id="rId28"/>
    <p:sldId id="282" r:id="rId29"/>
    <p:sldId id="292" r:id="rId30"/>
    <p:sldId id="274" r:id="rId31"/>
    <p:sldId id="283" r:id="rId32"/>
    <p:sldId id="275" r:id="rId33"/>
    <p:sldId id="276" r:id="rId34"/>
    <p:sldId id="260" r:id="rId35"/>
  </p:sldIdLst>
  <p:sldSz cx="9144000" cy="6858000" type="screen4x3"/>
  <p:notesSz cx="6797675" cy="9928225"/>
  <p:embeddedFontLst>
    <p:embeddedFont>
      <p:font typeface="Museo 700" panose="02000000000000000000" charset="0"/>
      <p:bold r:id="rId38"/>
    </p:embeddedFont>
    <p:embeddedFont>
      <p:font typeface="Museo 100" panose="02000000000000000000" charset="0"/>
      <p:regular r:id="rId39"/>
    </p:embeddedFont>
    <p:embeddedFont>
      <p:font typeface="Calibri" panose="020F0502020204030204" pitchFamily="34" charset="0"/>
      <p:regular r:id="rId40"/>
      <p:bold r:id="rId41"/>
      <p:italic r:id="rId42"/>
      <p:boldItalic r:id="rId43"/>
    </p:embeddedFont>
    <p:embeddedFont>
      <p:font typeface="Museo900-Regular" panose="02000000000000000000" charset="0"/>
      <p:bold r:id="rId44"/>
    </p:embeddedFont>
    <p:embeddedFont>
      <p:font typeface="Museo 900" panose="02000000000000000000" charset="0"/>
      <p:bold r:id="rId45"/>
    </p:embeddedFont>
    <p:embeddedFont>
      <p:font typeface="Museo 500" panose="02000000000000000000"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Berry" initials="EB" lastIdx="20" clrIdx="0">
    <p:extLst>
      <p:ext uri="{19B8F6BF-5375-455C-9EA6-DF929625EA0E}">
        <p15:presenceInfo xmlns:p15="http://schemas.microsoft.com/office/powerpoint/2012/main" userId="3595e1f75f17c2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A"/>
    <a:srgbClr val="F5F5F5"/>
    <a:srgbClr val="25305D"/>
    <a:srgbClr val="777F87"/>
    <a:srgbClr val="9DAF44"/>
    <a:srgbClr val="FAD53F"/>
    <a:srgbClr val="EBB301"/>
    <a:srgbClr val="FFFBE3"/>
    <a:srgbClr val="F8F9FB"/>
    <a:srgbClr val="AAC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p:normalViewPr>
  <p:slideViewPr>
    <p:cSldViewPr snapToGrid="0">
      <p:cViewPr varScale="1">
        <p:scale>
          <a:sx n="115" d="100"/>
          <a:sy n="115" d="100"/>
        </p:scale>
        <p:origin x="1338" y="108"/>
      </p:cViewPr>
      <p:guideLst/>
    </p:cSldViewPr>
  </p:slideViewPr>
  <p:notesTextViewPr>
    <p:cViewPr>
      <p:scale>
        <a:sx n="1" d="1"/>
        <a:sy n="1" d="1"/>
      </p:scale>
      <p:origin x="0" y="0"/>
    </p:cViewPr>
  </p:notesTextViewPr>
  <p:sorterViewPr>
    <p:cViewPr>
      <p:scale>
        <a:sx n="80" d="100"/>
        <a:sy n="80" d="100"/>
      </p:scale>
      <p:origin x="0" y="-4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84186C9-6B40-4D9D-9843-EC704457EBD5}" type="datetimeFigureOut">
              <a:rPr lang="en-GB" smtClean="0"/>
              <a:t>19/03/2020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E716090-CEBA-48FC-ADCF-7EFE5F9C6715}" type="slidenum">
              <a:rPr lang="en-GB" smtClean="0"/>
              <a:t>‹#›</a:t>
            </a:fld>
            <a:endParaRPr lang="en-GB"/>
          </a:p>
        </p:txBody>
      </p:sp>
    </p:spTree>
    <p:extLst>
      <p:ext uri="{BB962C8B-B14F-4D97-AF65-F5344CB8AC3E}">
        <p14:creationId xmlns:p14="http://schemas.microsoft.com/office/powerpoint/2010/main" val="520448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D3B5EE9-38CE-4AD2-8E63-42E037BB3101}" type="datetimeFigureOut">
              <a:rPr lang="en-GB" smtClean="0"/>
              <a:t>19/03/2020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2DE60E0-16F1-4787-ACC5-BE1B4854A062}" type="slidenum">
              <a:rPr lang="en-GB" smtClean="0"/>
              <a:t>‹#›</a:t>
            </a:fld>
            <a:endParaRPr lang="en-GB"/>
          </a:p>
        </p:txBody>
      </p:sp>
    </p:spTree>
    <p:extLst>
      <p:ext uri="{BB962C8B-B14F-4D97-AF65-F5344CB8AC3E}">
        <p14:creationId xmlns:p14="http://schemas.microsoft.com/office/powerpoint/2010/main" val="303959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AC866"/>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AAC866"/>
            </a:solidFill>
            <a:miter lim="800000"/>
          </a:ln>
        </p:spPr>
        <p:txBody>
          <a:bodyPr vert="horz" lIns="0" tIns="0" rIns="0" bIns="0" anchor="ctr" anchorCtr="0"/>
          <a:lstStyle>
            <a:lvl1pPr marL="0" indent="0" algn="ctr">
              <a:buNone/>
              <a:defRPr lang="en-US" sz="4500" b="1" kern="1200" dirty="0" smtClean="0">
                <a:solidFill>
                  <a:srgbClr val="AAC866"/>
                </a:solidFill>
                <a:latin typeface="Arial"/>
                <a:ea typeface="+mn-ea"/>
                <a:cs typeface="Arial"/>
              </a:defRPr>
            </a:lvl1pPr>
          </a:lstStyle>
          <a:p>
            <a:pPr lvl="0"/>
            <a:r>
              <a:rPr lang="en-US" dirty="0"/>
              <a:t>1</a:t>
            </a:r>
          </a:p>
        </p:txBody>
      </p:sp>
    </p:spTree>
    <p:extLst>
      <p:ext uri="{BB962C8B-B14F-4D97-AF65-F5344CB8AC3E}">
        <p14:creationId xmlns:p14="http://schemas.microsoft.com/office/powerpoint/2010/main" val="362562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DAF4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7526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tx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2621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5305D"/>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174873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029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textile based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0493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textile based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9158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textile based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146127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textile based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25507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6" name="TextBox 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Working with textile based materials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26183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31510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wmf"/><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wmf"/><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2</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768600" cy="2201863"/>
          </a:xfrm>
        </p:spPr>
        <p:txBody>
          <a:bodyPr/>
          <a:lstStyle/>
          <a:p>
            <a:r>
              <a:rPr lang="en-US" dirty="0">
                <a:latin typeface="Museo 900" panose="02000000000000000000" pitchFamily="2" charset="0"/>
              </a:rPr>
              <a:t>Working with textile based materials</a:t>
            </a: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5E</a:t>
            </a:r>
          </a:p>
          <a:p>
            <a:pPr lvl="1">
              <a:spcBef>
                <a:spcPts val="0"/>
              </a:spcBef>
            </a:pPr>
            <a:r>
              <a:rPr lang="en-US" sz="2000" dirty="0">
                <a:latin typeface="Museo 100" panose="02000000000000000000" pitchFamily="50" charset="0"/>
              </a:rPr>
              <a:t>Textiles</a:t>
            </a:r>
          </a:p>
        </p:txBody>
      </p:sp>
    </p:spTree>
    <p:extLst>
      <p:ext uri="{BB962C8B-B14F-4D97-AF65-F5344CB8AC3E}">
        <p14:creationId xmlns:p14="http://schemas.microsoft.com/office/powerpoint/2010/main" val="392744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1136D-9510-4A63-9240-9AE239447947}"/>
              </a:ext>
            </a:extLst>
          </p:cNvPr>
          <p:cNvGrpSpPr/>
          <p:nvPr/>
        </p:nvGrpSpPr>
        <p:grpSpPr>
          <a:xfrm>
            <a:off x="755706" y="2815493"/>
            <a:ext cx="7942621" cy="4042509"/>
            <a:chOff x="755706" y="2815493"/>
            <a:chExt cx="7942621" cy="4042509"/>
          </a:xfrm>
        </p:grpSpPr>
        <p:pic>
          <p:nvPicPr>
            <p:cNvPr id="25" name="Picture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5635487" y="3947749"/>
              <a:ext cx="3880337" cy="1940169"/>
            </a:xfrm>
            <a:prstGeom prst="rect">
              <a:avLst/>
            </a:prstGeom>
          </p:spPr>
        </p:pic>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221817" y="4101479"/>
              <a:ext cx="3059132" cy="1014722"/>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14848" y="2815493"/>
              <a:ext cx="1039957" cy="3586694"/>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91169" y="4220039"/>
              <a:ext cx="3984838" cy="1291088"/>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40710" y="3182244"/>
              <a:ext cx="994664" cy="2853192"/>
            </a:xfrm>
            <a:prstGeom prst="rect">
              <a:avLst/>
            </a:prstGeom>
          </p:spPr>
        </p:pic>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8744" y="3430982"/>
              <a:ext cx="1962912" cy="2499360"/>
            </a:xfrm>
            <a:prstGeom prst="rect">
              <a:avLst/>
            </a:prstGeom>
          </p:spPr>
        </p:pic>
        <p:pic>
          <p:nvPicPr>
            <p:cNvPr id="10" name="Picture 9">
              <a:extLst>
                <a:ext uri="{FF2B5EF4-FFF2-40B4-BE49-F238E27FC236}">
                  <a16:creationId xmlns:a16="http://schemas.microsoft.com/office/drawing/2014/main" id="{A7207ACC-E068-4C75-A64D-8BF4C1E9EF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grpSp>
      <p:sp>
        <p:nvSpPr>
          <p:cNvPr id="2" name="Text Placeholder 1"/>
          <p:cNvSpPr>
            <a:spLocks noGrp="1"/>
          </p:cNvSpPr>
          <p:nvPr>
            <p:ph type="body" sz="quarter" idx="13"/>
          </p:nvPr>
        </p:nvSpPr>
        <p:spPr/>
        <p:txBody>
          <a:bodyPr/>
          <a:lstStyle/>
          <a:p>
            <a:r>
              <a:rPr lang="en-GB" dirty="0"/>
              <a:t>Components</a:t>
            </a:r>
          </a:p>
        </p:txBody>
      </p:sp>
      <p:sp>
        <p:nvSpPr>
          <p:cNvPr id="3" name="Text Placeholder 2"/>
          <p:cNvSpPr>
            <a:spLocks noGrp="1"/>
          </p:cNvSpPr>
          <p:nvPr>
            <p:ph type="body" sz="quarter" idx="14"/>
          </p:nvPr>
        </p:nvSpPr>
        <p:spPr/>
        <p:txBody>
          <a:bodyPr/>
          <a:lstStyle/>
          <a:p>
            <a:r>
              <a:rPr lang="en-GB" dirty="0"/>
              <a:t>Many common types of fastener are available to work with a range of common types of fabric</a:t>
            </a:r>
            <a:endParaRPr lang="en-GB" b="1" dirty="0"/>
          </a:p>
          <a:p>
            <a:pPr lvl="1"/>
            <a:r>
              <a:rPr lang="en-GB" dirty="0"/>
              <a:t>What fasteners are you wearing today?</a:t>
            </a:r>
          </a:p>
        </p:txBody>
      </p:sp>
    </p:spTree>
    <p:extLst>
      <p:ext uri="{BB962C8B-B14F-4D97-AF65-F5344CB8AC3E}">
        <p14:creationId xmlns:p14="http://schemas.microsoft.com/office/powerpoint/2010/main" val="2673518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79" y="906233"/>
            <a:ext cx="8086345" cy="670772"/>
          </a:xfrm>
        </p:spPr>
        <p:txBody>
          <a:bodyPr/>
          <a:lstStyle/>
          <a:p>
            <a:r>
              <a:rPr lang="en-GB" dirty="0">
                <a:solidFill>
                  <a:schemeClr val="bg1"/>
                </a:solidFill>
              </a:rPr>
              <a:t>Worksheet 2 Task 1</a:t>
            </a:r>
          </a:p>
        </p:txBody>
      </p:sp>
      <p:grpSp>
        <p:nvGrpSpPr>
          <p:cNvPr id="9" name="Group 8"/>
          <p:cNvGrpSpPr/>
          <p:nvPr/>
        </p:nvGrpSpPr>
        <p:grpSpPr>
          <a:xfrm>
            <a:off x="1388998" y="1660160"/>
            <a:ext cx="6346461" cy="4526232"/>
            <a:chOff x="1418308" y="1660160"/>
            <a:chExt cx="6346461" cy="4526232"/>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4155" y="1762771"/>
              <a:ext cx="6270614" cy="402573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8308" y="1660160"/>
              <a:ext cx="6346461" cy="4526232"/>
            </a:xfrm>
            <a:prstGeom prst="rect">
              <a:avLst/>
            </a:prstGeom>
          </p:spPr>
        </p:pic>
      </p:grpSp>
    </p:spTree>
    <p:extLst>
      <p:ext uri="{BB962C8B-B14F-4D97-AF65-F5344CB8AC3E}">
        <p14:creationId xmlns:p14="http://schemas.microsoft.com/office/powerpoint/2010/main" val="2730709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3" name="Group 22"/>
          <p:cNvGrpSpPr/>
          <p:nvPr/>
        </p:nvGrpSpPr>
        <p:grpSpPr>
          <a:xfrm>
            <a:off x="1388998" y="1660160"/>
            <a:ext cx="6346461" cy="4526232"/>
            <a:chOff x="1418308" y="1660160"/>
            <a:chExt cx="6346461" cy="4526232"/>
          </a:xfrm>
        </p:grpSpPr>
        <p:pic>
          <p:nvPicPr>
            <p:cNvPr id="25" name="Picture 2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94155" y="1762771"/>
              <a:ext cx="6270614" cy="4025734"/>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8308" y="1660160"/>
              <a:ext cx="6346461" cy="4526232"/>
            </a:xfrm>
            <a:prstGeom prst="rect">
              <a:avLst/>
            </a:prstGeom>
          </p:spPr>
        </p:pic>
      </p:grpSp>
      <p:sp>
        <p:nvSpPr>
          <p:cNvPr id="2" name="Text Placeholder 1"/>
          <p:cNvSpPr>
            <a:spLocks noGrp="1"/>
          </p:cNvSpPr>
          <p:nvPr>
            <p:ph type="body" sz="quarter" idx="13"/>
          </p:nvPr>
        </p:nvSpPr>
        <p:spPr/>
        <p:txBody>
          <a:bodyPr/>
          <a:lstStyle/>
          <a:p>
            <a:r>
              <a:rPr lang="en-GB" dirty="0">
                <a:solidFill>
                  <a:schemeClr val="bg1"/>
                </a:solidFill>
              </a:rPr>
              <a:t>Components</a:t>
            </a:r>
          </a:p>
        </p:txBody>
      </p:sp>
      <p:sp>
        <p:nvSpPr>
          <p:cNvPr id="5" name="TextBox 4"/>
          <p:cNvSpPr txBox="1"/>
          <p:nvPr/>
        </p:nvSpPr>
        <p:spPr>
          <a:xfrm>
            <a:off x="291139" y="3472227"/>
            <a:ext cx="1222849" cy="2062103"/>
          </a:xfrm>
          <a:prstGeom prst="rect">
            <a:avLst/>
          </a:prstGeom>
          <a:no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Trousers:</a:t>
            </a:r>
          </a:p>
          <a:p>
            <a:pPr algn="ctr"/>
            <a:r>
              <a:rPr lang="en-GB" sz="1600" dirty="0">
                <a:solidFill>
                  <a:schemeClr val="bg1"/>
                </a:solidFill>
                <a:latin typeface="Arial" panose="020B0604020202020204" pitchFamily="34" charset="0"/>
                <a:cs typeface="Arial" panose="020B0604020202020204" pitchFamily="34" charset="0"/>
              </a:rPr>
              <a:t>Zip,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button/ popper/ pop stud/ hook and bar, elastic</a:t>
            </a:r>
          </a:p>
          <a:p>
            <a:pPr algn="ctr"/>
            <a:endParaRPr lang="en-GB" sz="16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707399" y="1104462"/>
            <a:ext cx="3080518" cy="1018227"/>
          </a:xfrm>
          <a:prstGeom prst="rect">
            <a:avLst/>
          </a:prstGeom>
        </p:spPr>
        <p:txBody>
          <a:bodyPr wrap="square">
            <a:spAutoFit/>
          </a:bodyPr>
          <a:lstStyle/>
          <a:p>
            <a:pPr algn="ctr">
              <a:lnSpc>
                <a:spcPct val="107000"/>
              </a:lnSpc>
              <a:spcAft>
                <a:spcPts val="800"/>
              </a:spcAft>
            </a:pPr>
            <a:r>
              <a:rPr lang="en-GB" sz="1600" b="1" dirty="0">
                <a:solidFill>
                  <a:schemeClr val="bg1"/>
                </a:solidFill>
                <a:latin typeface="Arial" panose="020B0604020202020204" pitchFamily="34" charset="0"/>
                <a:cs typeface="Arial" panose="020B0604020202020204" pitchFamily="34" charset="0"/>
              </a:rPr>
              <a:t>Headgear: </a:t>
            </a:r>
            <a:br>
              <a:rPr lang="en-GB" sz="1600" b="1"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Ladder lock buckle, clip, elastic</a:t>
            </a:r>
          </a:p>
          <a:p>
            <a:pPr algn="ctr">
              <a:lnSpc>
                <a:spcPct val="107000"/>
              </a:lnSpc>
              <a:spcAft>
                <a:spcPts val="800"/>
              </a:spcAft>
            </a:pPr>
            <a:endParaRPr lang="en-GB"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5" name="Rectangle 14"/>
          <p:cNvSpPr/>
          <p:nvPr/>
        </p:nvSpPr>
        <p:spPr>
          <a:xfrm>
            <a:off x="7900643" y="4331640"/>
            <a:ext cx="895755" cy="1146211"/>
          </a:xfrm>
          <a:prstGeom prst="rect">
            <a:avLst/>
          </a:prstGeom>
        </p:spPr>
        <p:txBody>
          <a:bodyPr wrap="square">
            <a:spAutoFit/>
          </a:bodyPr>
          <a:lstStyle/>
          <a:p>
            <a:pPr algn="ctr">
              <a:lnSpc>
                <a:spcPct val="107000"/>
              </a:lnSpc>
              <a:spcAft>
                <a:spcPts val="800"/>
              </a:spcAft>
            </a:pPr>
            <a:r>
              <a:rPr lang="en-GB" sz="1600" b="1" dirty="0">
                <a:solidFill>
                  <a:schemeClr val="bg1"/>
                </a:solidFill>
                <a:latin typeface="Arial" panose="020B0604020202020204" pitchFamily="34" charset="0"/>
                <a:cs typeface="Arial" panose="020B0604020202020204" pitchFamily="34" charset="0"/>
              </a:rPr>
              <a:t>Bridle: </a:t>
            </a:r>
            <a:r>
              <a:rPr lang="en-GB" sz="1600" dirty="0">
                <a:solidFill>
                  <a:schemeClr val="bg1"/>
                </a:solidFill>
                <a:latin typeface="Arial" panose="020B0604020202020204" pitchFamily="34" charset="0"/>
                <a:cs typeface="Arial" panose="020B0604020202020204" pitchFamily="34" charset="0"/>
              </a:rPr>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Buckle, eyelet, ring</a:t>
            </a:r>
          </a:p>
        </p:txBody>
      </p:sp>
      <p:sp>
        <p:nvSpPr>
          <p:cNvPr id="16" name="Rectangle 15"/>
          <p:cNvSpPr/>
          <p:nvPr/>
        </p:nvSpPr>
        <p:spPr>
          <a:xfrm>
            <a:off x="291139" y="2265055"/>
            <a:ext cx="1267880" cy="863570"/>
          </a:xfrm>
          <a:prstGeom prst="rect">
            <a:avLst/>
          </a:prstGeom>
        </p:spPr>
        <p:txBody>
          <a:bodyPr wrap="square">
            <a:spAutoFit/>
          </a:bodyPr>
          <a:lstStyle/>
          <a:p>
            <a:pPr algn="ctr">
              <a:lnSpc>
                <a:spcPct val="107000"/>
              </a:lnSpc>
              <a:spcAft>
                <a:spcPts val="800"/>
              </a:spcAft>
            </a:pPr>
            <a:r>
              <a:rPr lang="en-GB" sz="1600" b="1" dirty="0">
                <a:solidFill>
                  <a:schemeClr val="bg1"/>
                </a:solidFill>
                <a:latin typeface="Arial" panose="020B0604020202020204" pitchFamily="34" charset="0"/>
                <a:cs typeface="Arial" panose="020B0604020202020204" pitchFamily="34" charset="0"/>
              </a:rPr>
              <a:t>Top:</a:t>
            </a:r>
            <a:br>
              <a:rPr lang="en-GB" sz="1600" b="1"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Safety pin, button</a:t>
            </a:r>
          </a:p>
        </p:txBody>
      </p:sp>
      <p:cxnSp>
        <p:nvCxnSpPr>
          <p:cNvPr id="18" name="Straight Arrow Connector 17"/>
          <p:cNvCxnSpPr>
            <a:cxnSpLocks/>
          </p:cNvCxnSpPr>
          <p:nvPr/>
        </p:nvCxnSpPr>
        <p:spPr>
          <a:xfrm>
            <a:off x="1459284" y="2696840"/>
            <a:ext cx="205544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459284" y="3658865"/>
            <a:ext cx="134106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6378913" y="4523593"/>
            <a:ext cx="156556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a:cxnSpLocks/>
          </p:cNvCxnSpPr>
          <p:nvPr/>
        </p:nvCxnSpPr>
        <p:spPr>
          <a:xfrm rot="10800000" flipV="1">
            <a:off x="5017478" y="1744817"/>
            <a:ext cx="1230180" cy="230226"/>
          </a:xfrm>
          <a:prstGeom prst="bentConnector3">
            <a:avLst>
              <a:gd name="adj1" fmla="val -265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370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0750" y="1910862"/>
            <a:ext cx="6133250" cy="4947138"/>
          </a:xfrm>
          <a:prstGeom prst="rect">
            <a:avLst/>
          </a:prstGeom>
        </p:spPr>
      </p:pic>
      <p:sp>
        <p:nvSpPr>
          <p:cNvPr id="2" name="Text Placeholder 1"/>
          <p:cNvSpPr>
            <a:spLocks noGrp="1"/>
          </p:cNvSpPr>
          <p:nvPr>
            <p:ph type="body" sz="quarter" idx="13"/>
          </p:nvPr>
        </p:nvSpPr>
        <p:spPr/>
        <p:txBody>
          <a:bodyPr/>
          <a:lstStyle/>
          <a:p>
            <a:r>
              <a:rPr lang="en-GB" dirty="0"/>
              <a:t>Shaping, processing </a:t>
            </a:r>
            <a:br>
              <a:rPr lang="en-GB" dirty="0"/>
            </a:br>
            <a:r>
              <a:rPr lang="en-GB" dirty="0"/>
              <a:t>and machining</a:t>
            </a:r>
          </a:p>
        </p:txBody>
      </p:sp>
      <p:sp>
        <p:nvSpPr>
          <p:cNvPr id="3" name="Text Placeholder 2"/>
          <p:cNvSpPr>
            <a:spLocks noGrp="1"/>
          </p:cNvSpPr>
          <p:nvPr>
            <p:ph type="body" sz="quarter" idx="14"/>
          </p:nvPr>
        </p:nvSpPr>
        <p:spPr>
          <a:xfrm>
            <a:off x="724280" y="1704179"/>
            <a:ext cx="3942970" cy="3453607"/>
          </a:xfrm>
        </p:spPr>
        <p:txBody>
          <a:bodyPr/>
          <a:lstStyle/>
          <a:p>
            <a:endParaRPr lang="en-GB" dirty="0"/>
          </a:p>
          <a:p>
            <a:r>
              <a:rPr lang="en-GB" dirty="0"/>
              <a:t>How can you change the shape, colour, texture, pattern or structure of a fabric or product?</a:t>
            </a:r>
          </a:p>
          <a:p>
            <a:pPr lvl="1"/>
            <a:r>
              <a:rPr lang="en-GB" dirty="0"/>
              <a:t>Suggest ways in which fabric may be processed within school</a:t>
            </a:r>
          </a:p>
          <a:p>
            <a:pPr marL="0" indent="0">
              <a:buNone/>
            </a:pPr>
            <a:endParaRPr lang="en-GB"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275555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646181"/>
            <a:ext cx="9143999" cy="621713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Sewing</a:t>
            </a:r>
          </a:p>
        </p:txBody>
      </p:sp>
      <p:sp>
        <p:nvSpPr>
          <p:cNvPr id="3" name="Text Placeholder 2"/>
          <p:cNvSpPr>
            <a:spLocks noGrp="1"/>
          </p:cNvSpPr>
          <p:nvPr>
            <p:ph type="body" sz="quarter" idx="14"/>
          </p:nvPr>
        </p:nvSpPr>
        <p:spPr>
          <a:xfrm>
            <a:off x="724280" y="1704179"/>
            <a:ext cx="5076445" cy="3453607"/>
          </a:xfrm>
        </p:spPr>
        <p:txBody>
          <a:bodyPr/>
          <a:lstStyle/>
          <a:p>
            <a:r>
              <a:rPr lang="en-GB" dirty="0">
                <a:solidFill>
                  <a:schemeClr val="bg1"/>
                </a:solidFill>
              </a:rPr>
              <a:t>Whether sewing by hand or machine there are a myriad of different styles to choose from</a:t>
            </a:r>
          </a:p>
          <a:p>
            <a:pPr lvl="1"/>
            <a:r>
              <a:rPr lang="en-GB" dirty="0"/>
              <a:t>Modern sewing machines have many different settings and the length and width of these stitches can be changed for further variety</a:t>
            </a:r>
          </a:p>
        </p:txBody>
      </p:sp>
    </p:spTree>
    <p:extLst>
      <p:ext uri="{BB962C8B-B14F-4D97-AF65-F5344CB8AC3E}">
        <p14:creationId xmlns:p14="http://schemas.microsoft.com/office/powerpoint/2010/main" val="1787915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Types of stiches</a:t>
            </a:r>
          </a:p>
        </p:txBody>
      </p:sp>
      <p:sp>
        <p:nvSpPr>
          <p:cNvPr id="3" name="Text Placeholder 2"/>
          <p:cNvSpPr>
            <a:spLocks noGrp="1"/>
          </p:cNvSpPr>
          <p:nvPr>
            <p:ph type="body" sz="quarter" idx="14"/>
          </p:nvPr>
        </p:nvSpPr>
        <p:spPr/>
        <p:txBody>
          <a:bodyPr/>
          <a:lstStyle/>
          <a:p>
            <a:r>
              <a:rPr lang="en-GB" dirty="0"/>
              <a:t>Identify the following six types of stitch:</a:t>
            </a:r>
          </a:p>
          <a:p>
            <a:pPr lvl="1"/>
            <a:r>
              <a:rPr lang="en-GB" dirty="0"/>
              <a:t>What factors might you consider when choosing a </a:t>
            </a:r>
            <a:br>
              <a:rPr lang="en-GB" dirty="0"/>
            </a:br>
            <a:r>
              <a:rPr lang="en-GB" dirty="0"/>
              <a:t>stitch style?</a:t>
            </a:r>
          </a:p>
        </p:txBody>
      </p:sp>
      <p:pic>
        <p:nvPicPr>
          <p:cNvPr id="4" name="Picture 2" descr="C:\Users\Rob\AppData\Roaming\PixelMetrics\CaptureWiz\Temp\2.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40502" y="3091362"/>
            <a:ext cx="2214562" cy="32586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ob\AppData\Roaming\PixelMetrics\CaptureWiz\Temp\5.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1286" y="2785274"/>
            <a:ext cx="3001114" cy="314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21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632"/>
            <a:ext cx="9144000" cy="620736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Cutting</a:t>
            </a:r>
          </a:p>
        </p:txBody>
      </p:sp>
      <p:sp>
        <p:nvSpPr>
          <p:cNvPr id="3" name="Text Placeholder 2"/>
          <p:cNvSpPr>
            <a:spLocks noGrp="1"/>
          </p:cNvSpPr>
          <p:nvPr>
            <p:ph type="body" sz="quarter" idx="14"/>
          </p:nvPr>
        </p:nvSpPr>
        <p:spPr/>
        <p:txBody>
          <a:bodyPr/>
          <a:lstStyle/>
          <a:p>
            <a:r>
              <a:rPr lang="en-GB" dirty="0">
                <a:solidFill>
                  <a:schemeClr val="bg1"/>
                </a:solidFill>
              </a:rPr>
              <a:t>Bespoke tailoring requires a range of common tools</a:t>
            </a:r>
          </a:p>
          <a:p>
            <a:r>
              <a:rPr lang="en-GB" dirty="0">
                <a:solidFill>
                  <a:schemeClr val="bg1"/>
                </a:solidFill>
              </a:rPr>
              <a:t>Mass and batch production of garments requires efficient and accurate commercial cutting tools</a:t>
            </a:r>
          </a:p>
          <a:p>
            <a:r>
              <a:rPr lang="en-GB" dirty="0">
                <a:solidFill>
                  <a:schemeClr val="bg1"/>
                </a:solidFill>
              </a:rPr>
              <a:t>These include: </a:t>
            </a:r>
          </a:p>
          <a:p>
            <a:pPr lvl="1"/>
            <a:r>
              <a:rPr lang="en-GB" dirty="0">
                <a:solidFill>
                  <a:srgbClr val="FFFBE3"/>
                </a:solidFill>
              </a:rPr>
              <a:t>Textile band saws</a:t>
            </a:r>
          </a:p>
          <a:p>
            <a:pPr lvl="1"/>
            <a:r>
              <a:rPr lang="en-GB" dirty="0">
                <a:solidFill>
                  <a:srgbClr val="FFFBE3"/>
                </a:solidFill>
              </a:rPr>
              <a:t>Electric rotary cutters</a:t>
            </a:r>
          </a:p>
        </p:txBody>
      </p:sp>
      <p:pic>
        <p:nvPicPr>
          <p:cNvPr id="6" name="Picture 5">
            <a:extLst>
              <a:ext uri="{FF2B5EF4-FFF2-40B4-BE49-F238E27FC236}">
                <a16:creationId xmlns:a16="http://schemas.microsoft.com/office/drawing/2014/main" id="{C6988664-0AE3-4FB9-ADB6-18F9DAA21A68}"/>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680291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146"/>
            <a:ext cx="9144000" cy="620522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Worksheet 2 Task 2</a:t>
            </a:r>
          </a:p>
        </p:txBody>
      </p:sp>
      <p:sp>
        <p:nvSpPr>
          <p:cNvPr id="3" name="Text Placeholder 2"/>
          <p:cNvSpPr>
            <a:spLocks noGrp="1"/>
          </p:cNvSpPr>
          <p:nvPr>
            <p:ph type="body" sz="quarter" idx="14"/>
          </p:nvPr>
        </p:nvSpPr>
        <p:spPr>
          <a:xfrm>
            <a:off x="724280" y="1704179"/>
            <a:ext cx="2885695" cy="3453607"/>
          </a:xfrm>
        </p:spPr>
        <p:txBody>
          <a:bodyPr/>
          <a:lstStyle/>
          <a:p>
            <a:r>
              <a:rPr lang="en-GB" dirty="0">
                <a:solidFill>
                  <a:schemeClr val="bg1"/>
                </a:solidFill>
              </a:rPr>
              <a:t>Correctly match the tools to their descriptions</a:t>
            </a:r>
          </a:p>
        </p:txBody>
      </p:sp>
      <p:pic>
        <p:nvPicPr>
          <p:cNvPr id="7" name="Picture 6"/>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189074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8FA"/>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Draping fabric</a:t>
            </a:r>
          </a:p>
        </p:txBody>
      </p:sp>
      <p:sp>
        <p:nvSpPr>
          <p:cNvPr id="3" name="Text Placeholder 2"/>
          <p:cNvSpPr>
            <a:spLocks noGrp="1"/>
          </p:cNvSpPr>
          <p:nvPr>
            <p:ph type="body" sz="quarter" idx="14"/>
          </p:nvPr>
        </p:nvSpPr>
        <p:spPr>
          <a:xfrm>
            <a:off x="724280" y="1704179"/>
            <a:ext cx="4123491" cy="3453607"/>
          </a:xfrm>
        </p:spPr>
        <p:txBody>
          <a:bodyPr/>
          <a:lstStyle/>
          <a:p>
            <a:r>
              <a:rPr lang="en-GB" dirty="0"/>
              <a:t>For this method of fabric manipulation a</a:t>
            </a:r>
            <a:r>
              <a:rPr lang="en-GB" b="1" dirty="0"/>
              <a:t> draper</a:t>
            </a:r>
            <a:r>
              <a:rPr lang="en-GB" dirty="0"/>
              <a:t> will use the natural </a:t>
            </a:r>
            <a:r>
              <a:rPr lang="en-GB" b="1" dirty="0"/>
              <a:t>drape </a:t>
            </a:r>
            <a:r>
              <a:rPr lang="en-GB" dirty="0"/>
              <a:t>and weight of the fabric to form a </a:t>
            </a:r>
            <a:r>
              <a:rPr lang="en-GB" b="1" dirty="0"/>
              <a:t>toile </a:t>
            </a:r>
            <a:r>
              <a:rPr lang="en-GB" dirty="0"/>
              <a:t>(prototype)</a:t>
            </a:r>
          </a:p>
          <a:p>
            <a:pPr lvl="1"/>
            <a:r>
              <a:rPr lang="en-GB" dirty="0"/>
              <a:t>The toile will later be used to make the final garment</a:t>
            </a:r>
          </a:p>
        </p:txBody>
      </p:sp>
      <p:sp>
        <p:nvSpPr>
          <p:cNvPr id="6" name="Rectangle 5"/>
          <p:cNvSpPr/>
          <p:nvPr/>
        </p:nvSpPr>
        <p:spPr>
          <a:xfrm>
            <a:off x="7951996" y="6072554"/>
            <a:ext cx="1066800" cy="679938"/>
          </a:xfrm>
          <a:prstGeom prst="rect">
            <a:avLst/>
          </a:prstGeom>
          <a:solidFill>
            <a:srgbClr val="F7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38092" y="1105553"/>
            <a:ext cx="2501045" cy="5752447"/>
          </a:xfrm>
          <a:prstGeom prst="rect">
            <a:avLst/>
          </a:prstGeom>
        </p:spPr>
      </p:pic>
      <p:pic>
        <p:nvPicPr>
          <p:cNvPr id="7" name="Picture 6">
            <a:extLst>
              <a:ext uri="{FF2B5EF4-FFF2-40B4-BE49-F238E27FC236}">
                <a16:creationId xmlns:a16="http://schemas.microsoft.com/office/drawing/2014/main" id="{7BFD7366-1117-4473-8132-C857A73DE4E9}"/>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173315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045199" y="1533253"/>
            <a:ext cx="3005015" cy="4726870"/>
          </a:xfrm>
          <a:prstGeom prst="rect">
            <a:avLst/>
          </a:prstGeom>
        </p:spPr>
      </p:pic>
      <p:sp>
        <p:nvSpPr>
          <p:cNvPr id="2" name="Text Placeholder 1"/>
          <p:cNvSpPr>
            <a:spLocks noGrp="1"/>
          </p:cNvSpPr>
          <p:nvPr>
            <p:ph type="body" sz="quarter" idx="13"/>
          </p:nvPr>
        </p:nvSpPr>
        <p:spPr/>
        <p:txBody>
          <a:bodyPr/>
          <a:lstStyle/>
          <a:p>
            <a:r>
              <a:rPr lang="en-GB" dirty="0"/>
              <a:t>Forming a toile (prototype)</a:t>
            </a:r>
          </a:p>
        </p:txBody>
      </p:sp>
      <p:sp>
        <p:nvSpPr>
          <p:cNvPr id="3" name="Text Placeholder 2"/>
          <p:cNvSpPr>
            <a:spLocks noGrp="1"/>
          </p:cNvSpPr>
          <p:nvPr>
            <p:ph type="body" sz="quarter" idx="14"/>
          </p:nvPr>
        </p:nvSpPr>
        <p:spPr>
          <a:xfrm>
            <a:off x="724280" y="1704179"/>
            <a:ext cx="5876545" cy="3453607"/>
          </a:xfrm>
        </p:spPr>
        <p:txBody>
          <a:bodyPr/>
          <a:lstStyle/>
          <a:p>
            <a:r>
              <a:rPr lang="en-GB" dirty="0"/>
              <a:t>Skilled drapers pin lengths of cloth to a dummy or stand, usually at the shoulder or waist line</a:t>
            </a:r>
          </a:p>
          <a:p>
            <a:r>
              <a:rPr lang="en-GB" dirty="0"/>
              <a:t>They then pin, fold, pleat, gather and tuck the fabric into the correct shape for any given garment </a:t>
            </a:r>
          </a:p>
          <a:p>
            <a:r>
              <a:rPr lang="en-GB" dirty="0"/>
              <a:t>Fabric is often pinned to the stand on the bias </a:t>
            </a:r>
          </a:p>
          <a:p>
            <a:pPr lvl="1"/>
            <a:r>
              <a:rPr lang="en-GB" dirty="0"/>
              <a:t>What does bias mean?</a:t>
            </a:r>
          </a:p>
          <a:p>
            <a:pPr lvl="1"/>
            <a:r>
              <a:rPr lang="en-GB" dirty="0"/>
              <a:t>What are the benefits of draping?</a:t>
            </a:r>
          </a:p>
        </p:txBody>
      </p:sp>
    </p:spTree>
    <p:extLst>
      <p:ext uri="{BB962C8B-B14F-4D97-AF65-F5344CB8AC3E}">
        <p14:creationId xmlns:p14="http://schemas.microsoft.com/office/powerpoint/2010/main" val="78674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t>Understand how textiles and components are available in standard forms and sizes</a:t>
            </a:r>
          </a:p>
          <a:p>
            <a:r>
              <a:rPr lang="en-GB" dirty="0"/>
              <a:t>Be aware of school and commercial based cutting, forming and processing techniques</a:t>
            </a:r>
          </a:p>
        </p:txBody>
      </p:sp>
    </p:spTree>
    <p:extLst>
      <p:ext uri="{BB962C8B-B14F-4D97-AF65-F5344CB8AC3E}">
        <p14:creationId xmlns:p14="http://schemas.microsoft.com/office/powerpoint/2010/main" val="2578252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132493"/>
            <a:ext cx="9144000" cy="3725508"/>
          </a:xfrm>
          <a:prstGeom prst="rect">
            <a:avLst/>
          </a:prstGeom>
        </p:spPr>
      </p:pic>
      <p:sp>
        <p:nvSpPr>
          <p:cNvPr id="2" name="Text Placeholder 1"/>
          <p:cNvSpPr>
            <a:spLocks noGrp="1"/>
          </p:cNvSpPr>
          <p:nvPr>
            <p:ph type="body" sz="quarter" idx="13"/>
          </p:nvPr>
        </p:nvSpPr>
        <p:spPr/>
        <p:txBody>
          <a:bodyPr/>
          <a:lstStyle/>
          <a:p>
            <a:r>
              <a:rPr lang="en-GB"/>
              <a:t>Draping felt</a:t>
            </a:r>
            <a:endParaRPr lang="en-GB" dirty="0"/>
          </a:p>
        </p:txBody>
      </p:sp>
      <p:sp>
        <p:nvSpPr>
          <p:cNvPr id="3" name="Text Placeholder 2"/>
          <p:cNvSpPr>
            <a:spLocks noGrp="1"/>
          </p:cNvSpPr>
          <p:nvPr>
            <p:ph type="body" sz="quarter" idx="14"/>
          </p:nvPr>
        </p:nvSpPr>
        <p:spPr/>
        <p:txBody>
          <a:bodyPr/>
          <a:lstStyle/>
          <a:p>
            <a:r>
              <a:rPr lang="en-GB" dirty="0"/>
              <a:t>Millinery is the art of hat making. A common technique used in hat making is called draping</a:t>
            </a:r>
          </a:p>
          <a:p>
            <a:pPr lvl="1"/>
            <a:r>
              <a:rPr lang="en-GB" dirty="0"/>
              <a:t>Felt fibres are repeatedly soaked in hot water then stretched and formed over a hat block and left to dry</a:t>
            </a:r>
          </a:p>
          <a:p>
            <a:pPr lvl="1"/>
            <a:r>
              <a:rPr lang="en-GB" dirty="0"/>
              <a:t>Pins and ties are used to hold the felt in place as it dries</a:t>
            </a:r>
          </a:p>
        </p:txBody>
      </p:sp>
      <p:pic>
        <p:nvPicPr>
          <p:cNvPr id="6" name="Picture 5">
            <a:extLst>
              <a:ext uri="{FF2B5EF4-FFF2-40B4-BE49-F238E27FC236}">
                <a16:creationId xmlns:a16="http://schemas.microsoft.com/office/drawing/2014/main" id="{9247BA5D-B251-431F-AF1F-A3E3EF3B617D}"/>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815027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 y="647264"/>
            <a:ext cx="9144001" cy="6210736"/>
          </a:xfrm>
          <a:prstGeom prst="rect">
            <a:avLst/>
          </a:prstGeom>
        </p:spPr>
      </p:pic>
      <p:sp>
        <p:nvSpPr>
          <p:cNvPr id="11" name="Rectangle 10"/>
          <p:cNvSpPr/>
          <p:nvPr/>
        </p:nvSpPr>
        <p:spPr>
          <a:xfrm>
            <a:off x="0" y="647264"/>
            <a:ext cx="4917832" cy="6210736"/>
          </a:xfrm>
          <a:prstGeom prst="rect">
            <a:avLst/>
          </a:prstGeom>
          <a:gradFill flip="none" rotWithShape="1">
            <a:gsLst>
              <a:gs pos="61000">
                <a:schemeClr val="tx1">
                  <a:alpha val="30000"/>
                </a:schemeClr>
              </a:gs>
              <a:gs pos="87000">
                <a:srgbClr val="B6B1AE">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p:txBody>
          <a:bodyPr/>
          <a:lstStyle/>
          <a:p>
            <a:r>
              <a:rPr lang="en-GB" dirty="0">
                <a:solidFill>
                  <a:schemeClr val="bg1"/>
                </a:solidFill>
              </a:rPr>
              <a:t>Layered and laminated fabrics</a:t>
            </a:r>
          </a:p>
        </p:txBody>
      </p:sp>
      <p:sp>
        <p:nvSpPr>
          <p:cNvPr id="3" name="Text Placeholder 2"/>
          <p:cNvSpPr>
            <a:spLocks noGrp="1"/>
          </p:cNvSpPr>
          <p:nvPr>
            <p:ph type="body" sz="quarter" idx="14"/>
          </p:nvPr>
        </p:nvSpPr>
        <p:spPr>
          <a:xfrm>
            <a:off x="724280" y="1704179"/>
            <a:ext cx="7573962" cy="3453607"/>
          </a:xfrm>
        </p:spPr>
        <p:txBody>
          <a:bodyPr/>
          <a:lstStyle/>
          <a:p>
            <a:r>
              <a:rPr lang="en-GB" dirty="0">
                <a:solidFill>
                  <a:schemeClr val="bg1"/>
                </a:solidFill>
              </a:rPr>
              <a:t>Fabrics can be layered together in multiple ply form to enhance their properties</a:t>
            </a:r>
          </a:p>
          <a:p>
            <a:pPr lvl="1"/>
            <a:r>
              <a:rPr lang="en-GB" dirty="0">
                <a:solidFill>
                  <a:srgbClr val="FAD53F"/>
                </a:solidFill>
              </a:rPr>
              <a:t>Suggest </a:t>
            </a:r>
            <a:r>
              <a:rPr lang="en-GB" b="1" dirty="0">
                <a:solidFill>
                  <a:srgbClr val="FAD53F"/>
                </a:solidFill>
              </a:rPr>
              <a:t>two</a:t>
            </a:r>
            <a:r>
              <a:rPr lang="en-GB" dirty="0">
                <a:solidFill>
                  <a:srgbClr val="FAD53F"/>
                </a:solidFill>
              </a:rPr>
              <a:t> examples</a:t>
            </a:r>
            <a:br>
              <a:rPr lang="en-GB" dirty="0">
                <a:solidFill>
                  <a:srgbClr val="FAD53F"/>
                </a:solidFill>
              </a:rPr>
            </a:br>
            <a:r>
              <a:rPr lang="en-GB" dirty="0">
                <a:solidFill>
                  <a:srgbClr val="FAD53F"/>
                </a:solidFill>
              </a:rPr>
              <a:t>of laminated fabrics </a:t>
            </a:r>
            <a:br>
              <a:rPr lang="en-GB" dirty="0">
                <a:solidFill>
                  <a:srgbClr val="FAD53F"/>
                </a:solidFill>
              </a:rPr>
            </a:br>
            <a:r>
              <a:rPr lang="en-GB" dirty="0">
                <a:solidFill>
                  <a:srgbClr val="FAD53F"/>
                </a:solidFill>
              </a:rPr>
              <a:t>used in sportswear</a:t>
            </a:r>
          </a:p>
          <a:p>
            <a:pPr lvl="1"/>
            <a:r>
              <a:rPr lang="en-GB" dirty="0">
                <a:solidFill>
                  <a:srgbClr val="FAD53F"/>
                </a:solidFill>
              </a:rPr>
              <a:t>How could the ply </a:t>
            </a:r>
            <a:br>
              <a:rPr lang="en-GB" dirty="0">
                <a:solidFill>
                  <a:srgbClr val="FAD53F"/>
                </a:solidFill>
              </a:rPr>
            </a:br>
            <a:r>
              <a:rPr lang="en-GB" dirty="0">
                <a:solidFill>
                  <a:srgbClr val="FAD53F"/>
                </a:solidFill>
              </a:rPr>
              <a:t>layers be bonded </a:t>
            </a:r>
            <a:br>
              <a:rPr lang="en-GB" dirty="0">
                <a:solidFill>
                  <a:srgbClr val="FAD53F"/>
                </a:solidFill>
              </a:rPr>
            </a:br>
            <a:r>
              <a:rPr lang="en-GB" dirty="0">
                <a:solidFill>
                  <a:srgbClr val="FAD53F"/>
                </a:solidFill>
              </a:rPr>
              <a:t>or held together?</a:t>
            </a:r>
          </a:p>
          <a:p>
            <a:pPr lvl="1"/>
            <a:r>
              <a:rPr lang="en-GB" dirty="0">
                <a:solidFill>
                  <a:srgbClr val="FAD53F"/>
                </a:solidFill>
              </a:rPr>
              <a:t>What advantages are </a:t>
            </a:r>
            <a:br>
              <a:rPr lang="en-GB" dirty="0">
                <a:solidFill>
                  <a:srgbClr val="FAD53F"/>
                </a:solidFill>
              </a:rPr>
            </a:br>
            <a:r>
              <a:rPr lang="en-GB" dirty="0">
                <a:solidFill>
                  <a:srgbClr val="FAD53F"/>
                </a:solidFill>
              </a:rPr>
              <a:t>there of laminating </a:t>
            </a:r>
            <a:br>
              <a:rPr lang="en-GB" dirty="0">
                <a:solidFill>
                  <a:srgbClr val="FAD53F"/>
                </a:solidFill>
              </a:rPr>
            </a:br>
            <a:r>
              <a:rPr lang="en-GB" dirty="0">
                <a:solidFill>
                  <a:srgbClr val="FAD53F"/>
                </a:solidFill>
              </a:rPr>
              <a:t>different fabrics?</a:t>
            </a:r>
          </a:p>
          <a:p>
            <a:pPr lvl="1"/>
            <a:endParaRPr lang="en-GB" dirty="0"/>
          </a:p>
        </p:txBody>
      </p:sp>
      <p:pic>
        <p:nvPicPr>
          <p:cNvPr id="6" name="Picture 5">
            <a:extLst>
              <a:ext uri="{FF2B5EF4-FFF2-40B4-BE49-F238E27FC236}">
                <a16:creationId xmlns:a16="http://schemas.microsoft.com/office/drawing/2014/main" id="{CC258945-B03D-4440-AB9B-B8E295BC06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4" name="TextBox 3"/>
          <p:cNvSpPr txBox="1"/>
          <p:nvPr/>
        </p:nvSpPr>
        <p:spPr>
          <a:xfrm>
            <a:off x="3941408" y="4387436"/>
            <a:ext cx="4922339" cy="2031325"/>
          </a:xfrm>
          <a:prstGeom prst="rect">
            <a:avLst/>
          </a:prstGeom>
          <a:noFill/>
        </p:spPr>
        <p:txBody>
          <a:bodyPr wrap="square" rtlCol="0">
            <a:spAutoFit/>
          </a:bodyPr>
          <a:lstStyle/>
          <a:p>
            <a:r>
              <a:rPr lang="en-GB" dirty="0"/>
              <a:t>. In the case of a laminated fabric, a film, foam, or another fabric, as a preformed material, is bonded to the first fabric by an adhesive. Coated fabrics generally cost less than laminated ones because coating combines film formation and bonding into one process.</a:t>
            </a:r>
          </a:p>
          <a:p>
            <a:endParaRPr lang="en-GB" dirty="0"/>
          </a:p>
        </p:txBody>
      </p:sp>
    </p:spTree>
    <p:extLst>
      <p:ext uri="{BB962C8B-B14F-4D97-AF65-F5344CB8AC3E}">
        <p14:creationId xmlns:p14="http://schemas.microsoft.com/office/powerpoint/2010/main" val="344524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 Placeholder 2"/>
          <p:cNvSpPr>
            <a:spLocks noGrp="1"/>
          </p:cNvSpPr>
          <p:nvPr>
            <p:ph type="body" sz="quarter" idx="14"/>
          </p:nvPr>
        </p:nvSpPr>
        <p:spPr/>
        <p:txBody>
          <a:bodyPr/>
          <a:lstStyle/>
          <a:p>
            <a:r>
              <a:rPr lang="en-GB" sz="1800" dirty="0"/>
              <a:t>Coated fabrics are engineered flexible composite materials consisting of a textile and a polymer coating attached to the fabric surface. Polymer is coated on as a thickened liquid solution or dispersion and under the action of heat, a continuous layer is formed as the liquid matrix is removed. Most coated fabrics have only one side coated but there is no reason why both sides cannot be coated. In the case of a laminated fabric, a film, foam, or another fabric, as a preformed material, is bonded to the first fabric by an adhesive. Coated fabrics generally cost less than laminated ones because coating combines film formation and bonding into one process.</a:t>
            </a:r>
          </a:p>
        </p:txBody>
      </p:sp>
    </p:spTree>
    <p:extLst>
      <p:ext uri="{BB962C8B-B14F-4D97-AF65-F5344CB8AC3E}">
        <p14:creationId xmlns:p14="http://schemas.microsoft.com/office/powerpoint/2010/main" val="90701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 Placeholder 2"/>
          <p:cNvSpPr>
            <a:spLocks noGrp="1"/>
          </p:cNvSpPr>
          <p:nvPr>
            <p:ph type="body" sz="quarter" idx="14"/>
          </p:nvPr>
        </p:nvSpPr>
        <p:spPr/>
        <p:txBody>
          <a:bodyPr/>
          <a:lstStyle/>
          <a:p>
            <a:r>
              <a:rPr lang="en-GB" sz="1400" dirty="0"/>
              <a:t>In sports, previously a traditional apparel textile was used. For that the player has to face so many problems [1] such as: </a:t>
            </a:r>
            <a:r>
              <a:rPr lang="en-GB" sz="1400" dirty="0" err="1"/>
              <a:t>i</a:t>
            </a:r>
            <a:r>
              <a:rPr lang="en-GB" sz="1400" dirty="0"/>
              <a:t>. Sweating – which stick the fabric with body ii. Feeling hot during run iii. Improper stretch ability iv. Extra weight of the fabric v. Give protection to body skin during fall on the ground vi. Inadequate fabric for fluid resistance for swimmer vii. Windproof, waterproof fabric for sailor viii. Light weight shoe with proper strength &amp; air circulation ix. High tenacity &amp; resistance to abrasion for the skiwear uniform x. Improper gripping of the shoes during run etc.</a:t>
            </a:r>
          </a:p>
        </p:txBody>
      </p:sp>
    </p:spTree>
    <p:extLst>
      <p:ext uri="{BB962C8B-B14F-4D97-AF65-F5344CB8AC3E}">
        <p14:creationId xmlns:p14="http://schemas.microsoft.com/office/powerpoint/2010/main" val="355296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a:p>
        </p:txBody>
      </p:sp>
      <p:sp>
        <p:nvSpPr>
          <p:cNvPr id="3" name="Text Placeholder 2"/>
          <p:cNvSpPr>
            <a:spLocks noGrp="1"/>
          </p:cNvSpPr>
          <p:nvPr>
            <p:ph type="body" sz="quarter" idx="14"/>
          </p:nvPr>
        </p:nvSpPr>
        <p:spPr/>
        <p:txBody>
          <a:bodyPr/>
          <a:lstStyle/>
          <a:p>
            <a:r>
              <a:rPr lang="en-GB" sz="1100" dirty="0"/>
              <a:t>3.2 Textile fibrous material Synthetic </a:t>
            </a:r>
            <a:r>
              <a:rPr lang="en-GB" sz="1100" dirty="0" smtClean="0"/>
              <a:t>fibres </a:t>
            </a:r>
            <a:r>
              <a:rPr lang="en-GB" sz="1100" dirty="0"/>
              <a:t>can have either hydrophilic (wetting) surfaces or hydrophobic (non wetting) surfaces. Synthetic fabrics are generally considered to be the best choice for sportswear as they are able to provide a good combination of moisture management, softness, lightweight, insulation and quick drying. It is generally agreed that fabrics with moisture wicking properties can regulate body temperature, improve muscle performance and delay exhaustion [11]. Polyester has outstanding dimensional stability and offer excellent resistance to dirt, alkalis, decay, </a:t>
            </a:r>
            <a:r>
              <a:rPr lang="en-GB" sz="1100" dirty="0" err="1"/>
              <a:t>mold</a:t>
            </a:r>
            <a:r>
              <a:rPr lang="en-GB" sz="1100" dirty="0"/>
              <a:t> and most common organic solvents. Being durable, yet lightweight, elasticity and a comfortable smooth feel, these are all important qualities to consumers for wide variety sportswear applications. Excellent heat resistance, good moisture transport properties, low moisture absorption, easy care properties and low cost make it very useful for sportswear [12]. Otherwise, cotton provides a good combination of softness and comfort. However, cotton is not recommended for use in active sportswear because of its tendency to absorb and retain moisture [13</a:t>
            </a:r>
            <a:r>
              <a:rPr lang="en-GB" sz="1100" dirty="0" smtClean="0"/>
              <a:t>]</a:t>
            </a:r>
          </a:p>
          <a:p>
            <a:endParaRPr lang="en-GB" sz="1100" dirty="0"/>
          </a:p>
          <a:p>
            <a:r>
              <a:rPr lang="en-GB" sz="1100" dirty="0"/>
              <a:t>].The use of carbon </a:t>
            </a:r>
            <a:r>
              <a:rPr lang="en-GB" sz="1100" dirty="0" smtClean="0"/>
              <a:t>fibre </a:t>
            </a:r>
            <a:r>
              <a:rPr lang="en-GB" sz="1100" dirty="0"/>
              <a:t>as the main structural material in the sport such as various varieties of motor sport, in the construction of road cars, high performance sports equipment, thermal comfort of garments, diving suits, ski wear and active sportswear. </a:t>
            </a:r>
          </a:p>
        </p:txBody>
      </p:sp>
    </p:spTree>
    <p:extLst>
      <p:ext uri="{BB962C8B-B14F-4D97-AF65-F5344CB8AC3E}">
        <p14:creationId xmlns:p14="http://schemas.microsoft.com/office/powerpoint/2010/main" val="339341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04492" y="650631"/>
            <a:ext cx="5439508" cy="6207369"/>
          </a:xfrm>
          <a:prstGeom prst="rect">
            <a:avLst/>
          </a:prstGeom>
        </p:spPr>
      </p:pic>
      <p:sp>
        <p:nvSpPr>
          <p:cNvPr id="2" name="Text Placeholder 1"/>
          <p:cNvSpPr>
            <a:spLocks noGrp="1"/>
          </p:cNvSpPr>
          <p:nvPr>
            <p:ph type="body" sz="quarter" idx="13"/>
          </p:nvPr>
        </p:nvSpPr>
        <p:spPr/>
        <p:txBody>
          <a:bodyPr/>
          <a:lstStyle/>
          <a:p>
            <a:r>
              <a:rPr lang="en-GB" dirty="0"/>
              <a:t>School-based dyeing</a:t>
            </a:r>
          </a:p>
        </p:txBody>
      </p:sp>
      <p:sp>
        <p:nvSpPr>
          <p:cNvPr id="3" name="Text Placeholder 2"/>
          <p:cNvSpPr>
            <a:spLocks noGrp="1"/>
          </p:cNvSpPr>
          <p:nvPr>
            <p:ph type="body" sz="quarter" idx="14"/>
          </p:nvPr>
        </p:nvSpPr>
        <p:spPr>
          <a:xfrm>
            <a:off x="724280" y="1704179"/>
            <a:ext cx="4847845" cy="3453607"/>
          </a:xfrm>
        </p:spPr>
        <p:txBody>
          <a:bodyPr/>
          <a:lstStyle/>
          <a:p>
            <a:r>
              <a:rPr lang="en-GB" dirty="0"/>
              <a:t>Dyeing fabric will permanently change its colour</a:t>
            </a:r>
          </a:p>
          <a:p>
            <a:r>
              <a:rPr lang="en-GB" dirty="0"/>
              <a:t>Various techniques </a:t>
            </a:r>
            <a:br>
              <a:rPr lang="en-GB" dirty="0"/>
            </a:br>
            <a:r>
              <a:rPr lang="en-GB" dirty="0"/>
              <a:t>are used, either by </a:t>
            </a:r>
            <a:br>
              <a:rPr lang="en-GB" dirty="0"/>
            </a:br>
            <a:r>
              <a:rPr lang="en-GB" dirty="0"/>
              <a:t>hand or by machine</a:t>
            </a:r>
          </a:p>
          <a:p>
            <a:r>
              <a:rPr lang="en-GB" dirty="0"/>
              <a:t>These include:</a:t>
            </a:r>
          </a:p>
          <a:p>
            <a:pPr lvl="1"/>
            <a:r>
              <a:rPr lang="en-GB" dirty="0"/>
              <a:t>Dip dyeing</a:t>
            </a:r>
          </a:p>
          <a:p>
            <a:pPr lvl="1"/>
            <a:r>
              <a:rPr lang="en-GB" dirty="0"/>
              <a:t>Tie dyeing</a:t>
            </a:r>
          </a:p>
          <a:p>
            <a:pPr lvl="1"/>
            <a:r>
              <a:rPr lang="en-GB" dirty="0"/>
              <a:t>Machine dyeing</a:t>
            </a:r>
          </a:p>
        </p:txBody>
      </p:sp>
      <p:pic>
        <p:nvPicPr>
          <p:cNvPr id="6" name="Picture 5">
            <a:extLst>
              <a:ext uri="{FF2B5EF4-FFF2-40B4-BE49-F238E27FC236}">
                <a16:creationId xmlns:a16="http://schemas.microsoft.com/office/drawing/2014/main" id="{A9AF54EF-0784-4986-80A2-F8D18A877B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553744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830" b="-141"/>
          <a:stretch/>
        </p:blipFill>
        <p:spPr>
          <a:xfrm>
            <a:off x="3452646" y="2192215"/>
            <a:ext cx="5691354" cy="4665785"/>
          </a:xfrm>
          <a:prstGeom prst="rect">
            <a:avLst/>
          </a:prstGeom>
        </p:spPr>
      </p:pic>
      <p:sp>
        <p:nvSpPr>
          <p:cNvPr id="2" name="Text Placeholder 1"/>
          <p:cNvSpPr>
            <a:spLocks noGrp="1"/>
          </p:cNvSpPr>
          <p:nvPr>
            <p:ph type="body" sz="quarter" idx="13"/>
          </p:nvPr>
        </p:nvSpPr>
        <p:spPr/>
        <p:txBody>
          <a:bodyPr/>
          <a:lstStyle/>
          <a:p>
            <a:r>
              <a:rPr lang="en-GB"/>
              <a:t>Batik</a:t>
            </a:r>
            <a:endParaRPr lang="en-GB" dirty="0"/>
          </a:p>
        </p:txBody>
      </p:sp>
      <p:sp>
        <p:nvSpPr>
          <p:cNvPr id="3" name="Text Placeholder 2"/>
          <p:cNvSpPr>
            <a:spLocks noGrp="1"/>
          </p:cNvSpPr>
          <p:nvPr>
            <p:ph type="body" sz="quarter" idx="14"/>
          </p:nvPr>
        </p:nvSpPr>
        <p:spPr>
          <a:xfrm>
            <a:off x="724280" y="1704179"/>
            <a:ext cx="7797230" cy="4420396"/>
          </a:xfrm>
        </p:spPr>
        <p:txBody>
          <a:bodyPr/>
          <a:lstStyle/>
          <a:p>
            <a:r>
              <a:rPr lang="en-GB" dirty="0"/>
              <a:t>Melted wax is applied by hand with a tjanting tool or printing blocks</a:t>
            </a:r>
          </a:p>
          <a:p>
            <a:pPr lvl="1"/>
            <a:r>
              <a:rPr lang="en-GB" dirty="0"/>
              <a:t>Dye is added by hand to individual </a:t>
            </a:r>
            <a:br>
              <a:rPr lang="en-GB" dirty="0"/>
            </a:br>
            <a:r>
              <a:rPr lang="en-GB" dirty="0"/>
              <a:t>sections or to the whole fabric </a:t>
            </a:r>
            <a:br>
              <a:rPr lang="en-GB" dirty="0"/>
            </a:br>
            <a:r>
              <a:rPr lang="en-GB" dirty="0"/>
              <a:t>(commonly silk) in a vat</a:t>
            </a:r>
          </a:p>
          <a:p>
            <a:pPr lvl="1"/>
            <a:r>
              <a:rPr lang="en-GB" dirty="0"/>
              <a:t>The wax forms an impermeable</a:t>
            </a:r>
            <a:br>
              <a:rPr lang="en-GB" dirty="0"/>
            </a:br>
            <a:r>
              <a:rPr lang="en-GB" dirty="0"/>
              <a:t>barrier to resist the dye and is </a:t>
            </a:r>
            <a:br>
              <a:rPr lang="en-GB" dirty="0"/>
            </a:br>
            <a:r>
              <a:rPr lang="en-GB" dirty="0"/>
              <a:t>later removed with heat</a:t>
            </a:r>
          </a:p>
          <a:p>
            <a:pPr lvl="1"/>
            <a:r>
              <a:rPr lang="en-GB" dirty="0"/>
              <a:t>The process is then repeated</a:t>
            </a:r>
            <a:br>
              <a:rPr lang="en-GB" dirty="0"/>
            </a:br>
            <a:r>
              <a:rPr lang="en-GB" dirty="0"/>
              <a:t>to add additional colour</a:t>
            </a:r>
          </a:p>
          <a:p>
            <a:pPr lvl="1"/>
            <a:endParaRPr lang="en-GB" dirty="0"/>
          </a:p>
        </p:txBody>
      </p:sp>
    </p:spTree>
    <p:extLst>
      <p:ext uri="{BB962C8B-B14F-4D97-AF65-F5344CB8AC3E}">
        <p14:creationId xmlns:p14="http://schemas.microsoft.com/office/powerpoint/2010/main" val="1276532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Pleating and gathering</a:t>
            </a:r>
          </a:p>
        </p:txBody>
      </p:sp>
      <p:sp>
        <p:nvSpPr>
          <p:cNvPr id="3" name="Text Placeholder 2"/>
          <p:cNvSpPr>
            <a:spLocks noGrp="1"/>
          </p:cNvSpPr>
          <p:nvPr>
            <p:ph type="body" sz="quarter" idx="14"/>
          </p:nvPr>
        </p:nvSpPr>
        <p:spPr/>
        <p:txBody>
          <a:bodyPr/>
          <a:lstStyle/>
          <a:p>
            <a:r>
              <a:rPr lang="en-GB" dirty="0"/>
              <a:t>Pleating and gathering are similar techniques which are used to add volume, elasticity, weight and/or freedom of movement to the user</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
        <p:nvSpPr>
          <p:cNvPr id="6" name="Rectangle 5"/>
          <p:cNvSpPr/>
          <p:nvPr/>
        </p:nvSpPr>
        <p:spPr>
          <a:xfrm>
            <a:off x="1426922" y="5219353"/>
            <a:ext cx="2804257" cy="923330"/>
          </a:xfrm>
          <a:prstGeom prst="rect">
            <a:avLst/>
          </a:prstGeom>
        </p:spPr>
        <p:txBody>
          <a:bodyPr wrap="square">
            <a:spAutoFit/>
          </a:bodyPr>
          <a:lstStyle/>
          <a:p>
            <a:pPr algn="ctr"/>
            <a:r>
              <a:rPr lang="en-GB" b="1" dirty="0">
                <a:solidFill>
                  <a:srgbClr val="25305D"/>
                </a:solidFill>
                <a:latin typeface="Arial" panose="020B0604020202020204" pitchFamily="34" charset="0"/>
                <a:cs typeface="Arial" panose="020B0604020202020204" pitchFamily="34" charset="0"/>
              </a:rPr>
              <a:t>Gathers</a:t>
            </a:r>
            <a:r>
              <a:rPr lang="en-GB" dirty="0">
                <a:solidFill>
                  <a:srgbClr val="25305D"/>
                </a:solidFill>
                <a:latin typeface="Arial" panose="020B0604020202020204" pitchFamily="34" charset="0"/>
                <a:cs typeface="Arial" panose="020B0604020202020204" pitchFamily="34" charset="0"/>
              </a:rPr>
              <a:t> can be elasticated to introduce stretch into a garment</a:t>
            </a:r>
          </a:p>
        </p:txBody>
      </p:sp>
      <p:sp>
        <p:nvSpPr>
          <p:cNvPr id="7" name="Rectangle 6"/>
          <p:cNvSpPr/>
          <p:nvPr/>
        </p:nvSpPr>
        <p:spPr>
          <a:xfrm>
            <a:off x="4716841" y="5219353"/>
            <a:ext cx="3342986" cy="923330"/>
          </a:xfrm>
          <a:prstGeom prst="rect">
            <a:avLst/>
          </a:prstGeom>
        </p:spPr>
        <p:txBody>
          <a:bodyPr wrap="square">
            <a:spAutoFit/>
          </a:bodyPr>
          <a:lstStyle/>
          <a:p>
            <a:pPr algn="ctr"/>
            <a:r>
              <a:rPr lang="en-GB" b="1" dirty="0">
                <a:solidFill>
                  <a:srgbClr val="25305D"/>
                </a:solidFill>
                <a:latin typeface="Arial" panose="020B0604020202020204" pitchFamily="34" charset="0"/>
                <a:cs typeface="Arial" panose="020B0604020202020204" pitchFamily="34" charset="0"/>
              </a:rPr>
              <a:t>Pleats</a:t>
            </a:r>
            <a:r>
              <a:rPr lang="en-GB" dirty="0">
                <a:solidFill>
                  <a:srgbClr val="25305D"/>
                </a:solidFill>
                <a:latin typeface="Arial" panose="020B0604020202020204" pitchFamily="34" charset="0"/>
                <a:cs typeface="Arial" panose="020B0604020202020204" pitchFamily="34" charset="0"/>
              </a:rPr>
              <a:t> come in many different folded forms and are usually ironed and stitched in place</a:t>
            </a:r>
          </a:p>
        </p:txBody>
      </p:sp>
      <p:pic>
        <p:nvPicPr>
          <p:cNvPr id="3076" name="Picture 4" descr="C:\Users\desig\AppData\Roaming\PixelMetrics\CaptureWiz\Temp\30.pn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85962" y="3080476"/>
            <a:ext cx="6873865" cy="205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2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Pleats or gathers?</a:t>
            </a:r>
          </a:p>
        </p:txBody>
      </p:sp>
      <p:sp>
        <p:nvSpPr>
          <p:cNvPr id="3" name="Text Placeholder 2"/>
          <p:cNvSpPr>
            <a:spLocks noGrp="1"/>
          </p:cNvSpPr>
          <p:nvPr>
            <p:ph type="body" sz="quarter" idx="14"/>
          </p:nvPr>
        </p:nvSpPr>
        <p:spPr/>
        <p:txBody>
          <a:bodyPr/>
          <a:lstStyle/>
          <a:p>
            <a:r>
              <a:rPr lang="en-GB" dirty="0"/>
              <a:t>Identify where pleats or gathers have been used</a:t>
            </a:r>
          </a:p>
          <a:p>
            <a:pPr lvl="1"/>
            <a:r>
              <a:rPr lang="en-GB" dirty="0"/>
              <a:t>What are the advantages of each?</a:t>
            </a:r>
          </a:p>
        </p:txBody>
      </p:sp>
      <p:grpSp>
        <p:nvGrpSpPr>
          <p:cNvPr id="4" name="Group 3">
            <a:extLst>
              <a:ext uri="{FF2B5EF4-FFF2-40B4-BE49-F238E27FC236}">
                <a16:creationId xmlns:a16="http://schemas.microsoft.com/office/drawing/2014/main" id="{C1A924AF-0537-455D-A99C-F773F9BE49F5}"/>
              </a:ext>
            </a:extLst>
          </p:cNvPr>
          <p:cNvGrpSpPr/>
          <p:nvPr/>
        </p:nvGrpSpPr>
        <p:grpSpPr>
          <a:xfrm>
            <a:off x="1168520" y="2803126"/>
            <a:ext cx="6425902" cy="3325506"/>
            <a:chOff x="1168520" y="2803126"/>
            <a:chExt cx="6425902" cy="3325506"/>
          </a:xfrm>
        </p:grpSpPr>
        <p:grpSp>
          <p:nvGrpSpPr>
            <p:cNvPr id="19" name="Group 18"/>
            <p:cNvGrpSpPr/>
            <p:nvPr/>
          </p:nvGrpSpPr>
          <p:grpSpPr>
            <a:xfrm>
              <a:off x="1168520" y="2803126"/>
              <a:ext cx="6425902" cy="3325506"/>
              <a:chOff x="380967" y="1521954"/>
              <a:chExt cx="8222985" cy="4255525"/>
            </a:xfrm>
          </p:grpSpPr>
          <p:pic>
            <p:nvPicPr>
              <p:cNvPr id="20" name="Picture 19"/>
              <p:cNvPicPr>
                <a:picLocks noChangeAspect="1"/>
              </p:cNvPicPr>
              <p:nvPr/>
            </p:nvPicPr>
            <p:blipFill rotWithShape="1">
              <a:blip r:embed="rId2" cstate="screen">
                <a:extLst>
                  <a:ext uri="{28A0092B-C50C-407E-A947-70E740481C1C}">
                    <a14:useLocalDpi xmlns:a14="http://schemas.microsoft.com/office/drawing/2010/main"/>
                  </a:ext>
                </a:extLst>
              </a:blip>
              <a:srcRect r="52210"/>
              <a:stretch/>
            </p:blipFill>
            <p:spPr>
              <a:xfrm>
                <a:off x="2409368" y="1779391"/>
                <a:ext cx="1799673" cy="1505525"/>
              </a:xfrm>
              <a:prstGeom prst="rect">
                <a:avLst/>
              </a:prstGeom>
            </p:spPr>
          </p:pic>
          <p:pic>
            <p:nvPicPr>
              <p:cNvPr id="21" name="Picture 4" descr="C:\Users\desig\AppData\Roaming\PixelMetrics\CaptureWiz\Temp\2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3483" y="3856199"/>
                <a:ext cx="1591441" cy="179270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C:\Users\desig\AppData\Roaming\PixelMetrics\CaptureWiz\Temp\29.pn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3004" y="1711190"/>
                <a:ext cx="1630948" cy="165353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rotWithShape="1">
              <a:blip r:embed="rId5" cstate="screen">
                <a:extLst>
                  <a:ext uri="{28A0092B-C50C-407E-A947-70E740481C1C}">
                    <a14:useLocalDpi xmlns:a14="http://schemas.microsoft.com/office/drawing/2010/main"/>
                  </a:ext>
                </a:extLst>
              </a:blip>
              <a:srcRect b="-688"/>
              <a:stretch/>
            </p:blipFill>
            <p:spPr>
              <a:xfrm flipH="1">
                <a:off x="380967" y="1711190"/>
                <a:ext cx="1815620" cy="4066289"/>
              </a:xfrm>
              <a:prstGeom prst="rect">
                <a:avLst/>
              </a:prstGeom>
            </p:spPr>
          </p:pic>
          <p:pic>
            <p:nvPicPr>
              <p:cNvPr id="25" name="Picture 24"/>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91426" y="1521954"/>
                <a:ext cx="1655400" cy="4255525"/>
              </a:xfrm>
              <a:prstGeom prst="rect">
                <a:avLst/>
              </a:prstGeom>
            </p:spPr>
          </p:pic>
        </p:grpSp>
        <p:pic>
          <p:nvPicPr>
            <p:cNvPr id="11" name="Picture 2" descr="C:\Users\Rob\AppData\Roaming\PixelMetrics\CaptureWiz\Temp\2.png">
              <a:extLst>
                <a:ext uri="{FF2B5EF4-FFF2-40B4-BE49-F238E27FC236}">
                  <a16:creationId xmlns:a16="http://schemas.microsoft.com/office/drawing/2014/main" id="{5B86C668-D6A3-48AE-A0BC-EB715934ABE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27054" y="4523353"/>
              <a:ext cx="1060222" cy="15024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5083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Pleats or gathers?</a:t>
            </a:r>
            <a:endParaRPr lang="en-GB" dirty="0"/>
          </a:p>
        </p:txBody>
      </p:sp>
      <p:sp>
        <p:nvSpPr>
          <p:cNvPr id="3" name="Text Placeholder 2"/>
          <p:cNvSpPr>
            <a:spLocks noGrp="1"/>
          </p:cNvSpPr>
          <p:nvPr>
            <p:ph type="body" sz="quarter" idx="14"/>
          </p:nvPr>
        </p:nvSpPr>
        <p:spPr/>
        <p:txBody>
          <a:bodyPr/>
          <a:lstStyle/>
          <a:p>
            <a:r>
              <a:rPr lang="en-GB" dirty="0"/>
              <a:t>Use some scraps of fabric, pins, a needle, thread and elastic to make models of gathers and pleats</a:t>
            </a:r>
          </a:p>
        </p:txBody>
      </p:sp>
      <p:sp>
        <p:nvSpPr>
          <p:cNvPr id="19" name="Text Placeholder 2"/>
          <p:cNvSpPr txBox="1">
            <a:spLocks/>
          </p:cNvSpPr>
          <p:nvPr/>
        </p:nvSpPr>
        <p:spPr>
          <a:xfrm>
            <a:off x="1168520" y="6046527"/>
            <a:ext cx="1679443" cy="42479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GB" sz="2000" b="1" dirty="0">
                <a:solidFill>
                  <a:srgbClr val="FF0000"/>
                </a:solidFill>
              </a:rPr>
              <a:t>Gathers</a:t>
            </a:r>
            <a:endParaRPr lang="en-GB" sz="2400" dirty="0">
              <a:solidFill>
                <a:srgbClr val="FF0000"/>
              </a:solidFill>
            </a:endParaRPr>
          </a:p>
        </p:txBody>
      </p:sp>
      <p:sp>
        <p:nvSpPr>
          <p:cNvPr id="24" name="Text Placeholder 2"/>
          <p:cNvSpPr txBox="1">
            <a:spLocks/>
          </p:cNvSpPr>
          <p:nvPr/>
        </p:nvSpPr>
        <p:spPr>
          <a:xfrm>
            <a:off x="6165878" y="6046527"/>
            <a:ext cx="1679443" cy="42479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GB" sz="2000" b="1" dirty="0">
                <a:solidFill>
                  <a:srgbClr val="FF0000"/>
                </a:solidFill>
              </a:rPr>
              <a:t>Pleats</a:t>
            </a:r>
            <a:endParaRPr lang="en-GB" sz="2400" dirty="0">
              <a:solidFill>
                <a:srgbClr val="FF0000"/>
              </a:solidFill>
            </a:endParaRPr>
          </a:p>
        </p:txBody>
      </p:sp>
      <p:sp>
        <p:nvSpPr>
          <p:cNvPr id="25" name="Text Placeholder 2"/>
          <p:cNvSpPr txBox="1">
            <a:spLocks/>
          </p:cNvSpPr>
          <p:nvPr/>
        </p:nvSpPr>
        <p:spPr>
          <a:xfrm>
            <a:off x="2680977" y="6046527"/>
            <a:ext cx="1679443" cy="42479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GB" sz="2000" b="1" dirty="0">
                <a:solidFill>
                  <a:srgbClr val="FF0000"/>
                </a:solidFill>
              </a:rPr>
              <a:t>Gathers</a:t>
            </a:r>
            <a:endParaRPr lang="en-GB" sz="2400" dirty="0">
              <a:solidFill>
                <a:srgbClr val="FF0000"/>
              </a:solidFill>
            </a:endParaRPr>
          </a:p>
        </p:txBody>
      </p:sp>
      <p:sp>
        <p:nvSpPr>
          <p:cNvPr id="26" name="Text Placeholder 2"/>
          <p:cNvSpPr txBox="1">
            <a:spLocks/>
          </p:cNvSpPr>
          <p:nvPr/>
        </p:nvSpPr>
        <p:spPr>
          <a:xfrm>
            <a:off x="6185165" y="4213637"/>
            <a:ext cx="1679443" cy="42479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GB" sz="2000" b="1" dirty="0">
                <a:solidFill>
                  <a:srgbClr val="FF0000"/>
                </a:solidFill>
              </a:rPr>
              <a:t>Gathers</a:t>
            </a:r>
            <a:endParaRPr lang="en-GB" sz="2400" dirty="0">
              <a:solidFill>
                <a:srgbClr val="FF0000"/>
              </a:solidFill>
            </a:endParaRPr>
          </a:p>
        </p:txBody>
      </p:sp>
      <p:sp>
        <p:nvSpPr>
          <p:cNvPr id="27" name="Text Placeholder 2"/>
          <p:cNvSpPr txBox="1">
            <a:spLocks/>
          </p:cNvSpPr>
          <p:nvPr/>
        </p:nvSpPr>
        <p:spPr>
          <a:xfrm>
            <a:off x="4454050" y="6046527"/>
            <a:ext cx="1679443" cy="42479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GB" sz="2000" b="1" dirty="0">
                <a:solidFill>
                  <a:srgbClr val="FF0000"/>
                </a:solidFill>
              </a:rPr>
              <a:t>Pleats</a:t>
            </a:r>
            <a:endParaRPr lang="en-GB" sz="2400" dirty="0">
              <a:solidFill>
                <a:srgbClr val="FF0000"/>
              </a:solidFill>
            </a:endParaRPr>
          </a:p>
        </p:txBody>
      </p:sp>
      <p:sp>
        <p:nvSpPr>
          <p:cNvPr id="28" name="Text Placeholder 2"/>
          <p:cNvSpPr txBox="1">
            <a:spLocks/>
          </p:cNvSpPr>
          <p:nvPr/>
        </p:nvSpPr>
        <p:spPr>
          <a:xfrm>
            <a:off x="2612846" y="4210801"/>
            <a:ext cx="1679443" cy="42479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a:buNone/>
            </a:pPr>
            <a:r>
              <a:rPr lang="en-GB" sz="2000" b="1" dirty="0">
                <a:solidFill>
                  <a:srgbClr val="FF0000"/>
                </a:solidFill>
              </a:rPr>
              <a:t>Pleats</a:t>
            </a:r>
            <a:endParaRPr lang="en-GB" sz="2400" dirty="0">
              <a:solidFill>
                <a:srgbClr val="FF0000"/>
              </a:solidFill>
            </a:endParaRPr>
          </a:p>
        </p:txBody>
      </p:sp>
      <p:grpSp>
        <p:nvGrpSpPr>
          <p:cNvPr id="4" name="Group 3">
            <a:extLst>
              <a:ext uri="{FF2B5EF4-FFF2-40B4-BE49-F238E27FC236}">
                <a16:creationId xmlns:a16="http://schemas.microsoft.com/office/drawing/2014/main" id="{411B7500-54DA-4498-8801-A64E0A947BCC}"/>
              </a:ext>
            </a:extLst>
          </p:cNvPr>
          <p:cNvGrpSpPr/>
          <p:nvPr/>
        </p:nvGrpSpPr>
        <p:grpSpPr>
          <a:xfrm>
            <a:off x="1168520" y="2803126"/>
            <a:ext cx="6425902" cy="3325506"/>
            <a:chOff x="1168520" y="2803126"/>
            <a:chExt cx="6425902" cy="3325506"/>
          </a:xfrm>
        </p:grpSpPr>
        <p:grpSp>
          <p:nvGrpSpPr>
            <p:cNvPr id="7" name="Group 6"/>
            <p:cNvGrpSpPr/>
            <p:nvPr/>
          </p:nvGrpSpPr>
          <p:grpSpPr>
            <a:xfrm>
              <a:off x="1168520" y="2803126"/>
              <a:ext cx="6425902" cy="3325506"/>
              <a:chOff x="380967" y="1521954"/>
              <a:chExt cx="8222985" cy="4255525"/>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r="52210"/>
              <a:stretch/>
            </p:blipFill>
            <p:spPr>
              <a:xfrm>
                <a:off x="2409368" y="1779391"/>
                <a:ext cx="1799673" cy="1505525"/>
              </a:xfrm>
              <a:prstGeom prst="rect">
                <a:avLst/>
              </a:prstGeom>
            </p:spPr>
          </p:pic>
          <p:pic>
            <p:nvPicPr>
              <p:cNvPr id="5124" name="Picture 4" descr="C:\Users\desig\AppData\Roaming\PixelMetrics\CaptureWiz\Temp\26.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3483" y="3856199"/>
                <a:ext cx="1591441" cy="179270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desig\AppData\Roaming\PixelMetrics\CaptureWiz\Temp\29.pn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73004" y="1711190"/>
                <a:ext cx="1630948" cy="16535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b="-688"/>
              <a:stretch/>
            </p:blipFill>
            <p:spPr>
              <a:xfrm flipH="1">
                <a:off x="380967" y="1711190"/>
                <a:ext cx="1815620" cy="4066289"/>
              </a:xfrm>
              <a:prstGeom prst="rect">
                <a:avLst/>
              </a:prstGeom>
            </p:spPr>
          </p:pic>
          <p:pic>
            <p:nvPicPr>
              <p:cNvPr id="14" name="Picture 13"/>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91426" y="1521954"/>
                <a:ext cx="1655400" cy="4255525"/>
              </a:xfrm>
              <a:prstGeom prst="rect">
                <a:avLst/>
              </a:prstGeom>
            </p:spPr>
          </p:pic>
        </p:grpSp>
        <p:pic>
          <p:nvPicPr>
            <p:cNvPr id="17" name="Picture 2" descr="C:\Users\Rob\AppData\Roaming\PixelMetrics\CaptureWiz\Temp\2.png">
              <a:extLst>
                <a:ext uri="{FF2B5EF4-FFF2-40B4-BE49-F238E27FC236}">
                  <a16:creationId xmlns:a16="http://schemas.microsoft.com/office/drawing/2014/main" id="{F2B6A96C-F694-42B4-AB83-78B2B6BFFE9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27054" y="4523353"/>
              <a:ext cx="1060222" cy="15024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448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625103"/>
            <a:ext cx="9144000" cy="4232897"/>
          </a:xfrm>
          <a:prstGeom prst="rect">
            <a:avLst/>
          </a:prstGeom>
        </p:spPr>
      </p:pic>
      <p:sp>
        <p:nvSpPr>
          <p:cNvPr id="2" name="Text Placeholder 1"/>
          <p:cNvSpPr>
            <a:spLocks noGrp="1"/>
          </p:cNvSpPr>
          <p:nvPr>
            <p:ph type="body" sz="quarter" idx="13"/>
          </p:nvPr>
        </p:nvSpPr>
        <p:spPr/>
        <p:txBody>
          <a:bodyPr/>
          <a:lstStyle/>
          <a:p>
            <a:r>
              <a:rPr lang="en-GB" dirty="0"/>
              <a:t>Starter</a:t>
            </a:r>
          </a:p>
        </p:txBody>
      </p:sp>
      <p:sp>
        <p:nvSpPr>
          <p:cNvPr id="37" name="Text Placeholder 2"/>
          <p:cNvSpPr>
            <a:spLocks noGrp="1"/>
          </p:cNvSpPr>
          <p:nvPr>
            <p:ph type="body" sz="quarter" idx="14"/>
          </p:nvPr>
        </p:nvSpPr>
        <p:spPr/>
        <p:txBody>
          <a:bodyPr/>
          <a:lstStyle/>
          <a:p>
            <a:r>
              <a:rPr lang="en-GB" dirty="0"/>
              <a:t>Think of a product you want to design and make</a:t>
            </a:r>
          </a:p>
          <a:p>
            <a:pPr lvl="1"/>
            <a:r>
              <a:rPr lang="en-GB" dirty="0"/>
              <a:t>What factors would affect your choice of material </a:t>
            </a:r>
            <a:br>
              <a:rPr lang="en-GB" dirty="0"/>
            </a:br>
            <a:r>
              <a:rPr lang="en-GB" dirty="0"/>
              <a:t>and components?</a:t>
            </a:r>
          </a:p>
          <a:p>
            <a:endParaRPr lang="en-GB" dirty="0"/>
          </a:p>
        </p:txBody>
      </p:sp>
    </p:spTree>
    <p:extLst>
      <p:ext uri="{BB962C8B-B14F-4D97-AF65-F5344CB8AC3E}">
        <p14:creationId xmlns:p14="http://schemas.microsoft.com/office/powerpoint/2010/main" val="1831965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Quilting</a:t>
            </a:r>
          </a:p>
        </p:txBody>
      </p:sp>
      <p:sp>
        <p:nvSpPr>
          <p:cNvPr id="3" name="Text Placeholder 2"/>
          <p:cNvSpPr>
            <a:spLocks noGrp="1"/>
          </p:cNvSpPr>
          <p:nvPr>
            <p:ph type="body" sz="quarter" idx="14"/>
          </p:nvPr>
        </p:nvSpPr>
        <p:spPr/>
        <p:txBody>
          <a:bodyPr/>
          <a:lstStyle/>
          <a:p>
            <a:r>
              <a:rPr lang="en-GB" dirty="0"/>
              <a:t>Quilting is a traditional decorative technique used in many different cultures</a:t>
            </a:r>
          </a:p>
          <a:p>
            <a:pPr marL="0" indent="0">
              <a:buNone/>
            </a:pPr>
            <a:endParaRPr lang="en-GB" dirty="0"/>
          </a:p>
          <a:p>
            <a:endParaRPr lang="en-GB" dirty="0"/>
          </a:p>
          <a:p>
            <a:endParaRPr lang="en-GB" dirty="0"/>
          </a:p>
          <a:p>
            <a:endParaRPr lang="en-GB" dirty="0"/>
          </a:p>
          <a:p>
            <a:endParaRPr lang="en-GB" dirty="0"/>
          </a:p>
          <a:p>
            <a:pPr lvl="1"/>
            <a:r>
              <a:rPr lang="en-GB" dirty="0"/>
              <a:t>Layers are sewn together; the stitching often forms part of the decorative pattern on the top layer</a:t>
            </a:r>
          </a:p>
        </p:txBody>
      </p:sp>
      <p:pic>
        <p:nvPicPr>
          <p:cNvPr id="4098"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225151" y="2736652"/>
            <a:ext cx="4814727" cy="2418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35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1752"/>
            <a:ext cx="9144000" cy="621624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Piping</a:t>
            </a:r>
          </a:p>
        </p:txBody>
      </p:sp>
      <p:sp>
        <p:nvSpPr>
          <p:cNvPr id="3" name="Text Placeholder 2"/>
          <p:cNvSpPr>
            <a:spLocks noGrp="1"/>
          </p:cNvSpPr>
          <p:nvPr>
            <p:ph type="body" sz="quarter" idx="14"/>
          </p:nvPr>
        </p:nvSpPr>
        <p:spPr>
          <a:xfrm>
            <a:off x="724280" y="1704179"/>
            <a:ext cx="3659034" cy="4601371"/>
          </a:xfrm>
        </p:spPr>
        <p:txBody>
          <a:bodyPr/>
          <a:lstStyle/>
          <a:p>
            <a:r>
              <a:rPr lang="en-GB" dirty="0">
                <a:solidFill>
                  <a:schemeClr val="bg1"/>
                </a:solidFill>
              </a:rPr>
              <a:t>Piping is a decorative trim applied to textile products</a:t>
            </a:r>
          </a:p>
          <a:p>
            <a:pPr lvl="1"/>
            <a:r>
              <a:rPr lang="en-GB" dirty="0">
                <a:solidFill>
                  <a:schemeClr val="bg1"/>
                </a:solidFill>
              </a:rPr>
              <a:t>Suggest </a:t>
            </a:r>
            <a:r>
              <a:rPr lang="en-GB" b="1" dirty="0">
                <a:solidFill>
                  <a:schemeClr val="bg1"/>
                </a:solidFill>
              </a:rPr>
              <a:t>two</a:t>
            </a:r>
            <a:r>
              <a:rPr lang="en-GB" dirty="0">
                <a:solidFill>
                  <a:schemeClr val="bg1"/>
                </a:solidFill>
              </a:rPr>
              <a:t> functional and aesthetic reasons for adding piping to a sports holdall</a:t>
            </a:r>
          </a:p>
          <a:p>
            <a:pPr lvl="1"/>
            <a:r>
              <a:rPr lang="en-GB" dirty="0">
                <a:solidFill>
                  <a:schemeClr val="bg1"/>
                </a:solidFill>
              </a:rPr>
              <a:t>How might a piping cord or plastic strip be sewn into a fabric?</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66846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2 Task 3</a:t>
            </a:r>
          </a:p>
        </p:txBody>
      </p:sp>
      <p:sp>
        <p:nvSpPr>
          <p:cNvPr id="3" name="Text Placeholder 2"/>
          <p:cNvSpPr>
            <a:spLocks noGrp="1"/>
          </p:cNvSpPr>
          <p:nvPr>
            <p:ph type="body" sz="quarter" idx="14"/>
          </p:nvPr>
        </p:nvSpPr>
        <p:spPr/>
        <p:txBody>
          <a:bodyPr/>
          <a:lstStyle/>
          <a:p>
            <a:r>
              <a:rPr lang="en-GB" dirty="0"/>
              <a:t>Design a hiking jacket which incorporates a number of different </a:t>
            </a:r>
            <a:r>
              <a:rPr lang="en-GB" b="1" dirty="0"/>
              <a:t>processes</a:t>
            </a:r>
            <a:r>
              <a:rPr lang="en-GB" dirty="0"/>
              <a:t> and </a:t>
            </a:r>
            <a:r>
              <a:rPr lang="en-GB" b="1" dirty="0"/>
              <a:t>components</a:t>
            </a:r>
            <a:r>
              <a:rPr lang="en-GB" dirty="0"/>
              <a:t> as well as machining and shaping techniques</a:t>
            </a:r>
          </a:p>
        </p:txBody>
      </p:sp>
    </p:spTree>
    <p:extLst>
      <p:ext uri="{BB962C8B-B14F-4D97-AF65-F5344CB8AC3E}">
        <p14:creationId xmlns:p14="http://schemas.microsoft.com/office/powerpoint/2010/main" val="2001863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Pitch your design proposals to the rest of the class, explaining all the processes and techniques you have used</a:t>
            </a:r>
          </a:p>
        </p:txBody>
      </p:sp>
    </p:spTree>
    <p:extLst>
      <p:ext uri="{BB962C8B-B14F-4D97-AF65-F5344CB8AC3E}">
        <p14:creationId xmlns:p14="http://schemas.microsoft.com/office/powerpoint/2010/main" val="573702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694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Textile properties</a:t>
            </a:r>
          </a:p>
        </p:txBody>
      </p:sp>
      <p:sp>
        <p:nvSpPr>
          <p:cNvPr id="5" name="Text Placeholder 4"/>
          <p:cNvSpPr>
            <a:spLocks noGrp="1"/>
          </p:cNvSpPr>
          <p:nvPr>
            <p:ph type="body" sz="quarter" idx="14"/>
          </p:nvPr>
        </p:nvSpPr>
        <p:spPr>
          <a:xfrm>
            <a:off x="724280" y="1704179"/>
            <a:ext cx="5821663" cy="3453607"/>
          </a:xfrm>
        </p:spPr>
        <p:txBody>
          <a:bodyPr/>
          <a:lstStyle/>
          <a:p>
            <a:r>
              <a:rPr lang="en-GB" sz="2800" dirty="0"/>
              <a:t>How are the </a:t>
            </a:r>
            <a:r>
              <a:rPr lang="en-GB" sz="2800" b="1" dirty="0"/>
              <a:t>physical</a:t>
            </a:r>
            <a:r>
              <a:rPr lang="en-GB" sz="2800" dirty="0"/>
              <a:t> and </a:t>
            </a:r>
            <a:r>
              <a:rPr lang="en-GB" sz="2800" b="1" dirty="0"/>
              <a:t>working</a:t>
            </a:r>
            <a:r>
              <a:rPr lang="en-GB" sz="2800" dirty="0"/>
              <a:t> properties of polyester suitable for sport shirts?</a:t>
            </a:r>
          </a:p>
          <a:p>
            <a:pPr lvl="1"/>
            <a:r>
              <a:rPr lang="en-GB" sz="2300" dirty="0"/>
              <a:t>Use the headings below to help you</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34880517"/>
              </p:ext>
            </p:extLst>
          </p:nvPr>
        </p:nvGraphicFramePr>
        <p:xfrm>
          <a:off x="1011221" y="3890094"/>
          <a:ext cx="5421948" cy="2286000"/>
        </p:xfrm>
        <a:graphic>
          <a:graphicData uri="http://schemas.openxmlformats.org/drawingml/2006/table">
            <a:tbl>
              <a:tblPr firstRow="1" bandRow="1">
                <a:tableStyleId>{5C22544A-7EE6-4342-B048-85BDC9FD1C3A}</a:tableStyleId>
              </a:tblPr>
              <a:tblGrid>
                <a:gridCol w="2481580">
                  <a:extLst>
                    <a:ext uri="{9D8B030D-6E8A-4147-A177-3AD203B41FA5}">
                      <a16:colId xmlns:a16="http://schemas.microsoft.com/office/drawing/2014/main" val="3392757801"/>
                    </a:ext>
                  </a:extLst>
                </a:gridCol>
                <a:gridCol w="2940368">
                  <a:extLst>
                    <a:ext uri="{9D8B030D-6E8A-4147-A177-3AD203B41FA5}">
                      <a16:colId xmlns:a16="http://schemas.microsoft.com/office/drawing/2014/main" val="729306833"/>
                    </a:ext>
                  </a:extLst>
                </a:gridCol>
              </a:tblGrid>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Aesthetics</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Drape</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3780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Intended lifespan</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Cost</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343381"/>
                  </a:ext>
                </a:extLst>
              </a:tr>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Where it will be used</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Size of material available</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792574"/>
                  </a:ext>
                </a:extLst>
              </a:tr>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Stability</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Suitable finish</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745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Availability</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Desired properties</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57263"/>
                  </a:ext>
                </a:extLst>
              </a:tr>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Weight</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Workability</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609074"/>
                  </a:ext>
                </a:extLst>
              </a:tr>
            </a:tbl>
          </a:graphicData>
        </a:graphic>
      </p:graphicFrame>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5943" y="656492"/>
            <a:ext cx="2598057" cy="5996354"/>
          </a:xfrm>
          <a:prstGeom prst="rect">
            <a:avLst/>
          </a:prstGeom>
        </p:spPr>
      </p:pic>
    </p:spTree>
    <p:extLst>
      <p:ext uri="{BB962C8B-B14F-4D97-AF65-F5344CB8AC3E}">
        <p14:creationId xmlns:p14="http://schemas.microsoft.com/office/powerpoint/2010/main" val="371018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Textile properties</a:t>
            </a:r>
          </a:p>
        </p:txBody>
      </p:sp>
      <p:sp>
        <p:nvSpPr>
          <p:cNvPr id="5" name="Text Placeholder 4"/>
          <p:cNvSpPr>
            <a:spLocks noGrp="1"/>
          </p:cNvSpPr>
          <p:nvPr>
            <p:ph type="body" sz="quarter" idx="14"/>
          </p:nvPr>
        </p:nvSpPr>
        <p:spPr>
          <a:xfrm>
            <a:off x="724280" y="1704179"/>
            <a:ext cx="5821663" cy="3453607"/>
          </a:xfrm>
        </p:spPr>
        <p:txBody>
          <a:bodyPr/>
          <a:lstStyle/>
          <a:p>
            <a:r>
              <a:rPr lang="en-GB" sz="2800" dirty="0"/>
              <a:t>How are the </a:t>
            </a:r>
            <a:r>
              <a:rPr lang="en-GB" sz="2800" b="1" dirty="0"/>
              <a:t>physical</a:t>
            </a:r>
            <a:r>
              <a:rPr lang="en-GB" sz="2800" dirty="0"/>
              <a:t> and </a:t>
            </a:r>
            <a:r>
              <a:rPr lang="en-GB" sz="2800" b="1" dirty="0"/>
              <a:t>working</a:t>
            </a:r>
            <a:r>
              <a:rPr lang="en-GB" sz="2800" dirty="0"/>
              <a:t> properties </a:t>
            </a:r>
            <a:r>
              <a:rPr lang="en-GB" sz="2800" dirty="0" smtClean="0"/>
              <a:t>of </a:t>
            </a:r>
            <a:r>
              <a:rPr lang="en-GB" sz="2800" dirty="0" err="1" smtClean="0"/>
              <a:t>elastane</a:t>
            </a:r>
            <a:r>
              <a:rPr lang="en-GB" sz="2800" dirty="0" smtClean="0"/>
              <a:t>  for cycling shorts: </a:t>
            </a:r>
            <a:r>
              <a:rPr lang="en-GB" sz="2300" dirty="0" smtClean="0"/>
              <a:t>Use </a:t>
            </a:r>
            <a:r>
              <a:rPr lang="en-GB" sz="2300" dirty="0"/>
              <a:t>the headings below to help you</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534880517"/>
              </p:ext>
            </p:extLst>
          </p:nvPr>
        </p:nvGraphicFramePr>
        <p:xfrm>
          <a:off x="1011221" y="3890094"/>
          <a:ext cx="5421948" cy="2286000"/>
        </p:xfrm>
        <a:graphic>
          <a:graphicData uri="http://schemas.openxmlformats.org/drawingml/2006/table">
            <a:tbl>
              <a:tblPr firstRow="1" bandRow="1">
                <a:tableStyleId>{5C22544A-7EE6-4342-B048-85BDC9FD1C3A}</a:tableStyleId>
              </a:tblPr>
              <a:tblGrid>
                <a:gridCol w="2481580">
                  <a:extLst>
                    <a:ext uri="{9D8B030D-6E8A-4147-A177-3AD203B41FA5}">
                      <a16:colId xmlns:a16="http://schemas.microsoft.com/office/drawing/2014/main" val="3392757801"/>
                    </a:ext>
                  </a:extLst>
                </a:gridCol>
                <a:gridCol w="2940368">
                  <a:extLst>
                    <a:ext uri="{9D8B030D-6E8A-4147-A177-3AD203B41FA5}">
                      <a16:colId xmlns:a16="http://schemas.microsoft.com/office/drawing/2014/main" val="729306833"/>
                    </a:ext>
                  </a:extLst>
                </a:gridCol>
              </a:tblGrid>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Aesthetics</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Drape</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3780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Intended lifespan</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Cost</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7343381"/>
                  </a:ext>
                </a:extLst>
              </a:tr>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Where it will be used</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Size of material available</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792574"/>
                  </a:ext>
                </a:extLst>
              </a:tr>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Stability</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Suitable finish</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7452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Availability</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b="0" kern="1200" dirty="0">
                          <a:solidFill>
                            <a:srgbClr val="25305D"/>
                          </a:solidFill>
                          <a:latin typeface="Arial" panose="020B0604020202020204" pitchFamily="34" charset="0"/>
                          <a:ea typeface="+mn-ea"/>
                          <a:cs typeface="Arial" panose="020B0604020202020204" pitchFamily="34" charset="0"/>
                        </a:rPr>
                        <a:t>Desired properties</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57263"/>
                  </a:ext>
                </a:extLst>
              </a:tr>
              <a:tr h="370840">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Weight</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900" b="0" kern="1200" dirty="0">
                          <a:solidFill>
                            <a:srgbClr val="25305D"/>
                          </a:solidFill>
                          <a:latin typeface="Arial" panose="020B0604020202020204" pitchFamily="34" charset="0"/>
                          <a:ea typeface="+mn-ea"/>
                          <a:cs typeface="Arial" panose="020B0604020202020204" pitchFamily="34" charset="0"/>
                        </a:rPr>
                        <a:t>Workability</a:t>
                      </a:r>
                    </a:p>
                  </a:txBody>
                  <a:tcPr>
                    <a:lnL w="12700" cap="flat" cmpd="sng" algn="ctr">
                      <a:solidFill>
                        <a:srgbClr val="25305D"/>
                      </a:solidFill>
                      <a:prstDash val="solid"/>
                      <a:round/>
                      <a:headEnd type="none" w="med" len="med"/>
                      <a:tailEnd type="none" w="med" len="med"/>
                    </a:lnL>
                    <a:lnR w="12700" cap="flat" cmpd="sng" algn="ctr">
                      <a:solidFill>
                        <a:srgbClr val="25305D"/>
                      </a:solidFill>
                      <a:prstDash val="solid"/>
                      <a:round/>
                      <a:headEnd type="none" w="med" len="med"/>
                      <a:tailEnd type="none" w="med" len="med"/>
                    </a:lnR>
                    <a:lnT w="12700" cap="flat" cmpd="sng" algn="ctr">
                      <a:solidFill>
                        <a:srgbClr val="25305D"/>
                      </a:solidFill>
                      <a:prstDash val="solid"/>
                      <a:round/>
                      <a:headEnd type="none" w="med" len="med"/>
                      <a:tailEnd type="none" w="med" len="med"/>
                    </a:lnT>
                    <a:lnB w="12700" cap="flat" cmpd="sng" algn="ctr">
                      <a:solidFill>
                        <a:srgbClr val="25305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0609074"/>
                  </a:ext>
                </a:extLst>
              </a:tr>
            </a:tbl>
          </a:graphicData>
        </a:graphic>
      </p:graphicFrame>
      <p:sp>
        <p:nvSpPr>
          <p:cNvPr id="3" name="AutoShape 2" descr="Cycling Padded Shorts Women's Bike Bottoms / Shorts / Padded Shorts / Chamois Quick Dry, Windproof, 3D Pad Black Spandex, Polyester Stripes Bike We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cycling short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433169" y="1165389"/>
            <a:ext cx="2360042" cy="326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742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GB" dirty="0"/>
              <a:t>Yarns are sold in various different forms and are usually sold by </a:t>
            </a:r>
            <a:r>
              <a:rPr lang="en-GB" b="1" dirty="0"/>
              <a:t>weight </a:t>
            </a:r>
            <a:r>
              <a:rPr lang="en-GB" dirty="0"/>
              <a:t>or per </a:t>
            </a:r>
            <a:r>
              <a:rPr lang="en-GB" b="1" dirty="0"/>
              <a:t>unit</a:t>
            </a:r>
          </a:p>
          <a:p>
            <a:endParaRPr lang="en-GB" dirty="0"/>
          </a:p>
          <a:p>
            <a:endParaRPr lang="en-GB" dirty="0"/>
          </a:p>
          <a:p>
            <a:pPr marL="0" indent="0" algn="ctr">
              <a:buNone/>
            </a:pPr>
            <a:r>
              <a:rPr lang="en-GB" dirty="0"/>
              <a:t/>
            </a:r>
            <a:br>
              <a:rPr lang="en-GB" dirty="0"/>
            </a:br>
            <a:endParaRPr lang="en-GB" dirty="0"/>
          </a:p>
          <a:p>
            <a:pPr marL="0" indent="0" algn="ctr">
              <a:buNone/>
            </a:pPr>
            <a:endParaRPr lang="en-GB" dirty="0"/>
          </a:p>
          <a:p>
            <a:pPr lvl="1"/>
            <a:r>
              <a:rPr lang="en-GB" dirty="0"/>
              <a:t>High-street stores often sell these stock items per unit</a:t>
            </a:r>
          </a:p>
          <a:p>
            <a:pPr lvl="1"/>
            <a:r>
              <a:rPr lang="en-GB" dirty="0"/>
              <a:t>Industrial manufacturers buy yarns according to weight</a:t>
            </a:r>
          </a:p>
        </p:txBody>
      </p:sp>
      <p:sp>
        <p:nvSpPr>
          <p:cNvPr id="2" name="Text Placeholder 1"/>
          <p:cNvSpPr>
            <a:spLocks noGrp="1"/>
          </p:cNvSpPr>
          <p:nvPr>
            <p:ph type="body" sz="quarter" idx="13"/>
          </p:nvPr>
        </p:nvSpPr>
        <p:spPr/>
        <p:txBody>
          <a:bodyPr/>
          <a:lstStyle/>
          <a:p>
            <a:r>
              <a:rPr lang="en-GB" dirty="0"/>
              <a:t>Stock forms</a:t>
            </a:r>
          </a:p>
        </p:txBody>
      </p:sp>
      <p:sp>
        <p:nvSpPr>
          <p:cNvPr id="19" name="TextBox 18"/>
          <p:cNvSpPr txBox="1"/>
          <p:nvPr/>
        </p:nvSpPr>
        <p:spPr>
          <a:xfrm>
            <a:off x="1095841" y="4683746"/>
            <a:ext cx="955711" cy="400110"/>
          </a:xfrm>
          <a:prstGeom prst="rect">
            <a:avLst/>
          </a:prstGeom>
          <a:noFill/>
        </p:spPr>
        <p:txBody>
          <a:bodyPr wrap="none" rtlCol="0">
            <a:spAutoFit/>
          </a:bodyPr>
          <a:lstStyle/>
          <a:p>
            <a:r>
              <a:rPr lang="en-GB" sz="2000" b="1" dirty="0">
                <a:solidFill>
                  <a:srgbClr val="25305D"/>
                </a:solidFill>
                <a:latin typeface="Arial" panose="020B0604020202020204" pitchFamily="34" charset="0"/>
                <a:cs typeface="Arial" panose="020B0604020202020204" pitchFamily="34" charset="0"/>
              </a:rPr>
              <a:t>Hanks</a:t>
            </a:r>
          </a:p>
        </p:txBody>
      </p:sp>
      <p:sp>
        <p:nvSpPr>
          <p:cNvPr id="20" name="TextBox 19"/>
          <p:cNvSpPr txBox="1"/>
          <p:nvPr/>
        </p:nvSpPr>
        <p:spPr>
          <a:xfrm>
            <a:off x="2907308" y="4683746"/>
            <a:ext cx="1011815" cy="400110"/>
          </a:xfrm>
          <a:prstGeom prst="rect">
            <a:avLst/>
          </a:prstGeom>
          <a:noFill/>
        </p:spPr>
        <p:txBody>
          <a:bodyPr wrap="none" rtlCol="0">
            <a:spAutoFit/>
          </a:bodyPr>
          <a:lstStyle/>
          <a:p>
            <a:r>
              <a:rPr lang="en-GB" sz="2000" b="1" dirty="0">
                <a:solidFill>
                  <a:srgbClr val="25305D"/>
                </a:solidFill>
                <a:latin typeface="Arial" panose="020B0604020202020204" pitchFamily="34" charset="0"/>
                <a:cs typeface="Arial" panose="020B0604020202020204" pitchFamily="34" charset="0"/>
              </a:rPr>
              <a:t>Skeins</a:t>
            </a:r>
          </a:p>
        </p:txBody>
      </p:sp>
      <p:sp>
        <p:nvSpPr>
          <p:cNvPr id="21" name="TextBox 20"/>
          <p:cNvSpPr txBox="1"/>
          <p:nvPr/>
        </p:nvSpPr>
        <p:spPr>
          <a:xfrm>
            <a:off x="4779720" y="4683746"/>
            <a:ext cx="797013" cy="400110"/>
          </a:xfrm>
          <a:prstGeom prst="rect">
            <a:avLst/>
          </a:prstGeom>
          <a:noFill/>
        </p:spPr>
        <p:txBody>
          <a:bodyPr wrap="none" rtlCol="0">
            <a:spAutoFit/>
          </a:bodyPr>
          <a:lstStyle/>
          <a:p>
            <a:r>
              <a:rPr lang="en-GB" sz="2000" b="1" dirty="0">
                <a:solidFill>
                  <a:srgbClr val="25305D"/>
                </a:solidFill>
                <a:latin typeface="Arial" panose="020B0604020202020204" pitchFamily="34" charset="0"/>
                <a:cs typeface="Arial" panose="020B0604020202020204" pitchFamily="34" charset="0"/>
              </a:rPr>
              <a:t>Balls</a:t>
            </a:r>
          </a:p>
        </p:txBody>
      </p:sp>
      <p:sp>
        <p:nvSpPr>
          <p:cNvPr id="22" name="TextBox 21"/>
          <p:cNvSpPr txBox="1"/>
          <p:nvPr/>
        </p:nvSpPr>
        <p:spPr>
          <a:xfrm>
            <a:off x="6346776" y="4683746"/>
            <a:ext cx="2122697" cy="400110"/>
          </a:xfrm>
          <a:prstGeom prst="rect">
            <a:avLst/>
          </a:prstGeom>
          <a:noFill/>
        </p:spPr>
        <p:txBody>
          <a:bodyPr wrap="none" rtlCol="0">
            <a:spAutoFit/>
          </a:bodyPr>
          <a:lstStyle/>
          <a:p>
            <a:r>
              <a:rPr lang="en-GB" sz="2000" b="1" dirty="0">
                <a:solidFill>
                  <a:srgbClr val="25305D"/>
                </a:solidFill>
                <a:latin typeface="Arial" panose="020B0604020202020204" pitchFamily="34" charset="0"/>
                <a:cs typeface="Arial" panose="020B0604020202020204" pitchFamily="34" charset="0"/>
              </a:rPr>
              <a:t>Reels or Spools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544" y="2739618"/>
            <a:ext cx="1242304" cy="1862525"/>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8286" y="3086542"/>
            <a:ext cx="2394609" cy="159720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8829" y="3158813"/>
            <a:ext cx="2066266" cy="1425724"/>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1854" y="2290992"/>
            <a:ext cx="1477043" cy="2293545"/>
          </a:xfrm>
          <a:prstGeom prst="rect">
            <a:avLst/>
          </a:prstGeom>
        </p:spPr>
      </p:pic>
    </p:spTree>
    <p:extLst>
      <p:ext uri="{BB962C8B-B14F-4D97-AF65-F5344CB8AC3E}">
        <p14:creationId xmlns:p14="http://schemas.microsoft.com/office/powerpoint/2010/main" val="1570242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desig\AppData\Roaming\PixelMetrics\CaptureWiz\Temp\1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8175" y="3902893"/>
            <a:ext cx="3768680" cy="2347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Standard roll form</a:t>
            </a:r>
          </a:p>
        </p:txBody>
      </p:sp>
      <p:sp>
        <p:nvSpPr>
          <p:cNvPr id="3" name="Text Placeholder 2"/>
          <p:cNvSpPr>
            <a:spLocks noGrp="1"/>
          </p:cNvSpPr>
          <p:nvPr>
            <p:ph type="body" sz="quarter" idx="14"/>
          </p:nvPr>
        </p:nvSpPr>
        <p:spPr/>
        <p:txBody>
          <a:bodyPr/>
          <a:lstStyle/>
          <a:p>
            <a:r>
              <a:rPr lang="en-GB" dirty="0"/>
              <a:t>Fabric is sold on a roll or ‘</a:t>
            </a:r>
            <a:r>
              <a:rPr lang="en-GB" b="1" dirty="0"/>
              <a:t>bolt</a:t>
            </a:r>
            <a:r>
              <a:rPr lang="en-GB" dirty="0"/>
              <a:t>’ with standard widths</a:t>
            </a:r>
          </a:p>
          <a:p>
            <a:pPr lvl="1"/>
            <a:r>
              <a:rPr lang="en-GB" dirty="0"/>
              <a:t>Standard widths vary from one roll to another</a:t>
            </a:r>
          </a:p>
          <a:p>
            <a:pPr lvl="1"/>
            <a:r>
              <a:rPr lang="en-GB" dirty="0"/>
              <a:t>As a buyer, you will need to specify the length you need</a:t>
            </a:r>
          </a:p>
          <a:p>
            <a:pPr lvl="1"/>
            <a:r>
              <a:rPr lang="en-GB" dirty="0"/>
              <a:t>Why might some projects require a specific roll width?</a:t>
            </a:r>
          </a:p>
        </p:txBody>
      </p:sp>
    </p:spTree>
    <p:extLst>
      <p:ext uri="{BB962C8B-B14F-4D97-AF65-F5344CB8AC3E}">
        <p14:creationId xmlns:p14="http://schemas.microsoft.com/office/powerpoint/2010/main" val="4268836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Roll widths</a:t>
            </a:r>
          </a:p>
          <a:p>
            <a:endParaRPr lang="en-GB" dirty="0"/>
          </a:p>
        </p:txBody>
      </p:sp>
      <p:sp>
        <p:nvSpPr>
          <p:cNvPr id="3" name="Text Placeholder 2"/>
          <p:cNvSpPr>
            <a:spLocks noGrp="1"/>
          </p:cNvSpPr>
          <p:nvPr>
            <p:ph type="body" sz="quarter" idx="14"/>
          </p:nvPr>
        </p:nvSpPr>
        <p:spPr/>
        <p:txBody>
          <a:bodyPr/>
          <a:lstStyle/>
          <a:p>
            <a:r>
              <a:rPr lang="en-GB" dirty="0"/>
              <a:t>Different products will have different lay plans so one specific roll width will make more efficient use of the fabric area</a:t>
            </a:r>
          </a:p>
          <a:p>
            <a:pPr lvl="1"/>
            <a:r>
              <a:rPr lang="en-GB" dirty="0"/>
              <a:t>Similarly some larger parts may only fit on a wider roll of fabric</a:t>
            </a:r>
          </a:p>
        </p:txBody>
      </p:sp>
      <p:sp>
        <p:nvSpPr>
          <p:cNvPr id="4" name="TextBox 3"/>
          <p:cNvSpPr txBox="1"/>
          <p:nvPr/>
        </p:nvSpPr>
        <p:spPr>
          <a:xfrm>
            <a:off x="5624709" y="5718965"/>
            <a:ext cx="2007281" cy="400110"/>
          </a:xfrm>
          <a:prstGeom prst="rect">
            <a:avLst/>
          </a:prstGeom>
          <a:noFill/>
        </p:spPr>
        <p:txBody>
          <a:bodyPr wrap="none" rtlCol="0">
            <a:spAutoFit/>
          </a:bodyPr>
          <a:lstStyle/>
          <a:p>
            <a:r>
              <a:rPr lang="en-GB" sz="2000" b="1" dirty="0">
                <a:solidFill>
                  <a:srgbClr val="25305D"/>
                </a:solidFill>
                <a:latin typeface="Arial" panose="020B0604020202020204" pitchFamily="34" charset="0"/>
                <a:cs typeface="Arial" panose="020B0604020202020204" pitchFamily="34" charset="0"/>
              </a:rPr>
              <a:t>Jacket lay plan</a:t>
            </a:r>
          </a:p>
        </p:txBody>
      </p:sp>
      <p:pic>
        <p:nvPicPr>
          <p:cNvPr id="2054" name="Picture 6" descr="C:\Users\desig\AppData\Roaming\PixelMetrics\CaptureWiz\Temp\20.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2147" y="3830917"/>
            <a:ext cx="7669363" cy="1888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29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0631"/>
            <a:ext cx="9144000" cy="6207368"/>
          </a:xfrm>
          <a:prstGeom prst="rect">
            <a:avLst/>
          </a:prstGeom>
        </p:spPr>
      </p:pic>
      <p:sp>
        <p:nvSpPr>
          <p:cNvPr id="2" name="Text Placeholder 1"/>
          <p:cNvSpPr>
            <a:spLocks noGrp="1"/>
          </p:cNvSpPr>
          <p:nvPr>
            <p:ph type="body" sz="quarter" idx="13"/>
          </p:nvPr>
        </p:nvSpPr>
        <p:spPr/>
        <p:txBody>
          <a:bodyPr/>
          <a:lstStyle/>
          <a:p>
            <a:r>
              <a:rPr lang="en-GB" dirty="0"/>
              <a:t>Standardisation</a:t>
            </a:r>
          </a:p>
        </p:txBody>
      </p:sp>
      <p:sp>
        <p:nvSpPr>
          <p:cNvPr id="3" name="Text Placeholder 2"/>
          <p:cNvSpPr>
            <a:spLocks noGrp="1"/>
          </p:cNvSpPr>
          <p:nvPr>
            <p:ph type="body" sz="quarter" idx="14"/>
          </p:nvPr>
        </p:nvSpPr>
        <p:spPr/>
        <p:txBody>
          <a:bodyPr/>
          <a:lstStyle/>
          <a:p>
            <a:r>
              <a:rPr lang="en-GB" dirty="0"/>
              <a:t>What advantages are there to having standard types and sizes of yarn, fabrics and fasteners?</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98515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30179</TotalTime>
  <Words>1406</Words>
  <Application>Microsoft Office PowerPoint</Application>
  <PresentationFormat>On-screen Show (4:3)</PresentationFormat>
  <Paragraphs>166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Museo 700</vt:lpstr>
      <vt:lpstr>Museo 100</vt:lpstr>
      <vt:lpstr>Calibri</vt:lpstr>
      <vt:lpstr>Museo900-Regular</vt:lpstr>
      <vt:lpstr>Museo 900</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Douglass, Marie</cp:lastModifiedBy>
  <cp:revision>218</cp:revision>
  <cp:lastPrinted>2019-04-24T11:01:35Z</cp:lastPrinted>
  <dcterms:created xsi:type="dcterms:W3CDTF">2016-10-10T10:55:54Z</dcterms:created>
  <dcterms:modified xsi:type="dcterms:W3CDTF">2020-03-19T12:11:34Z</dcterms:modified>
</cp:coreProperties>
</file>