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5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381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E1719F-9C4E-4E33-9F65-A7383EF897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82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30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07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8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78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1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6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F20A3-0D3A-4603-9973-020566882B5C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6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s.gov.uk/ons/taxonomy/index.html?nscl=Population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Settlement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657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3" y="333375"/>
            <a:ext cx="3362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1) Key Term Definitions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47713" y="1274763"/>
            <a:ext cx="79200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2) Reasons for a why settlements locate where they do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47713" y="2101850"/>
            <a:ext cx="3419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3) Settlement Hierarchy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47713" y="2911475"/>
            <a:ext cx="4806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4) Reasons why settlements grow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35013" y="3825875"/>
            <a:ext cx="5219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5) Urban Land Use model and zones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35013" y="4767263"/>
            <a:ext cx="4737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6) Brownfield vs. Greenfield Sites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47713" y="5713413"/>
            <a:ext cx="5048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7) Graph drawing and interpretation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17550" y="6308725"/>
            <a:ext cx="4754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8) Mapskills – 4&amp;6 figure grid refs</a:t>
            </a:r>
          </a:p>
        </p:txBody>
      </p:sp>
    </p:spTree>
    <p:extLst>
      <p:ext uri="{BB962C8B-B14F-4D97-AF65-F5344CB8AC3E}">
        <p14:creationId xmlns:p14="http://schemas.microsoft.com/office/powerpoint/2010/main" val="402983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8313" y="1268413"/>
            <a:ext cx="8229600" cy="4525962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r>
              <a:rPr lang="en-GB" altLang="en-US" sz="2400" dirty="0" smtClean="0"/>
              <a:t>A </a:t>
            </a:r>
            <a:r>
              <a:rPr lang="en-GB" altLang="en-US" sz="2400" u="sng" dirty="0" smtClean="0"/>
              <a:t>settlement</a:t>
            </a:r>
            <a:r>
              <a:rPr lang="en-GB" altLang="en-US" sz="2400" dirty="0" smtClean="0"/>
              <a:t> - is a </a:t>
            </a:r>
            <a:r>
              <a:rPr lang="en-GB" altLang="en-US" sz="2400" dirty="0" smtClean="0"/>
              <a:t>place where people live.</a:t>
            </a: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endParaRPr lang="en-GB" altLang="en-US" sz="2400" u="sng" dirty="0" smtClean="0"/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r>
              <a:rPr lang="en-GB" altLang="en-US" sz="2400" u="sng" dirty="0" smtClean="0"/>
              <a:t>Site </a:t>
            </a:r>
            <a:r>
              <a:rPr lang="en-GB" altLang="en-US" sz="2400" dirty="0" smtClean="0"/>
              <a:t>– the land upon which a settlement is built</a:t>
            </a: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endParaRPr lang="en-GB" altLang="en-US" sz="2400" u="sng" dirty="0" smtClean="0">
              <a:solidFill>
                <a:schemeClr val="hlink"/>
              </a:solidFill>
            </a:endParaRP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r>
              <a:rPr lang="en-GB" altLang="en-US" sz="2400" u="sng" dirty="0" smtClean="0"/>
              <a:t>Situation </a:t>
            </a:r>
            <a:r>
              <a:rPr lang="en-GB" altLang="en-US" sz="2400" dirty="0" smtClean="0"/>
              <a:t>– the land that SURROUNDS the settlement</a:t>
            </a: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endParaRPr lang="en-GB" altLang="en-US" sz="2400" u="sng" dirty="0" smtClean="0">
              <a:solidFill>
                <a:srgbClr val="008000"/>
              </a:solidFill>
            </a:endParaRP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r>
              <a:rPr lang="en-GB" altLang="en-US" sz="2400" u="sng" dirty="0" smtClean="0"/>
              <a:t>Rural areas </a:t>
            </a:r>
            <a:r>
              <a:rPr lang="en-GB" altLang="en-US" sz="2400" dirty="0" smtClean="0"/>
              <a:t>- "the countryside“</a:t>
            </a:r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endParaRPr lang="en-GB" altLang="en-US" sz="2400" dirty="0" smtClean="0"/>
          </a:p>
          <a:p>
            <a:pPr marL="514350" indent="-514350" eaLnBrk="1" hangingPunct="1">
              <a:lnSpc>
                <a:spcPct val="80000"/>
              </a:lnSpc>
              <a:buFont typeface="Lucida Sans Unicode" panose="020B0602030504020204" pitchFamily="34" charset="0"/>
              <a:buNone/>
            </a:pPr>
            <a:r>
              <a:rPr lang="en-GB" altLang="en-US" sz="2400" u="sng" dirty="0" smtClean="0"/>
              <a:t>Urban areas </a:t>
            </a:r>
            <a:r>
              <a:rPr lang="en-GB" altLang="en-US" sz="2400" dirty="0" smtClean="0"/>
              <a:t>– towns and cities that are built up.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3970784" cy="850106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800" u="sng" kern="1200" dirty="0">
                <a:latin typeface="+mn-lt"/>
              </a:rPr>
              <a:t>What are Settlements?</a:t>
            </a:r>
            <a:endParaRPr lang="en-US" sz="2800" u="sng" kern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805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835150" y="549275"/>
            <a:ext cx="5832475" cy="4968875"/>
            <a:chOff x="1156" y="346"/>
            <a:chExt cx="3674" cy="3130"/>
          </a:xfrm>
        </p:grpSpPr>
        <p:sp>
          <p:nvSpPr>
            <p:cNvPr id="6161" name="AutoShape 4"/>
            <p:cNvSpPr>
              <a:spLocks noChangeArrowheads="1"/>
            </p:cNvSpPr>
            <p:nvPr/>
          </p:nvSpPr>
          <p:spPr bwMode="auto">
            <a:xfrm>
              <a:off x="1156" y="346"/>
              <a:ext cx="3674" cy="313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cxnSp>
          <p:nvCxnSpPr>
            <p:cNvPr id="6162" name="AutoShape 6"/>
            <p:cNvCxnSpPr>
              <a:cxnSpLocks noChangeShapeType="1"/>
            </p:cNvCxnSpPr>
            <p:nvPr/>
          </p:nvCxnSpPr>
          <p:spPr bwMode="auto">
            <a:xfrm>
              <a:off x="1156" y="3476"/>
              <a:ext cx="36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63" name="Line 7"/>
            <p:cNvSpPr>
              <a:spLocks noChangeShapeType="1"/>
            </p:cNvSpPr>
            <p:nvPr/>
          </p:nvSpPr>
          <p:spPr bwMode="auto">
            <a:xfrm>
              <a:off x="2018" y="2024"/>
              <a:ext cx="19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>
              <a:off x="1610" y="2704"/>
              <a:ext cx="27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5" name="Line 11"/>
            <p:cNvSpPr>
              <a:spLocks noChangeShapeType="1"/>
            </p:cNvSpPr>
            <p:nvPr/>
          </p:nvSpPr>
          <p:spPr bwMode="auto">
            <a:xfrm>
              <a:off x="2699" y="845"/>
              <a:ext cx="5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6" name="Line 12"/>
            <p:cNvSpPr>
              <a:spLocks noChangeShapeType="1"/>
            </p:cNvSpPr>
            <p:nvPr/>
          </p:nvSpPr>
          <p:spPr bwMode="auto">
            <a:xfrm>
              <a:off x="2245" y="1661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7" name="Line 14"/>
            <p:cNvSpPr>
              <a:spLocks noChangeShapeType="1"/>
            </p:cNvSpPr>
            <p:nvPr/>
          </p:nvSpPr>
          <p:spPr bwMode="auto">
            <a:xfrm>
              <a:off x="1837" y="2341"/>
              <a:ext cx="2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Line 15"/>
            <p:cNvSpPr>
              <a:spLocks noChangeShapeType="1"/>
            </p:cNvSpPr>
            <p:nvPr/>
          </p:nvSpPr>
          <p:spPr bwMode="auto">
            <a:xfrm>
              <a:off x="1383" y="3113"/>
              <a:ext cx="322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>
              <a:off x="2472" y="1253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619250" y="1484313"/>
            <a:ext cx="6192838" cy="3168650"/>
            <a:chOff x="1020" y="935"/>
            <a:chExt cx="3901" cy="1996"/>
          </a:xfrm>
        </p:grpSpPr>
        <p:sp>
          <p:nvSpPr>
            <p:cNvPr id="6159" name="Line 17"/>
            <p:cNvSpPr>
              <a:spLocks noChangeShapeType="1"/>
            </p:cNvSpPr>
            <p:nvPr/>
          </p:nvSpPr>
          <p:spPr bwMode="auto">
            <a:xfrm flipV="1">
              <a:off x="1020" y="935"/>
              <a:ext cx="1134" cy="18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0" name="Line 18"/>
            <p:cNvSpPr>
              <a:spLocks noChangeShapeType="1"/>
            </p:cNvSpPr>
            <p:nvPr/>
          </p:nvSpPr>
          <p:spPr bwMode="auto">
            <a:xfrm>
              <a:off x="3696" y="935"/>
              <a:ext cx="1225" cy="19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23850" y="260350"/>
            <a:ext cx="334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b="1" u="sng"/>
              <a:t>Settlement Hierarchy</a:t>
            </a:r>
            <a:r>
              <a:rPr lang="en-GB" altLang="en-US" sz="1800" b="1"/>
              <a:t>:</a:t>
            </a:r>
            <a:endParaRPr lang="en-US" altLang="en-US" sz="1800" b="1"/>
          </a:p>
        </p:txBody>
      </p:sp>
      <p:sp>
        <p:nvSpPr>
          <p:cNvPr id="6149" name="Text Box 22"/>
          <p:cNvSpPr txBox="1">
            <a:spLocks noChangeArrowheads="1"/>
          </p:cNvSpPr>
          <p:nvPr/>
        </p:nvSpPr>
        <p:spPr bwMode="auto">
          <a:xfrm>
            <a:off x="2895600" y="60404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3851275" y="5084763"/>
            <a:ext cx="1682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Isolated dwelling</a:t>
            </a:r>
            <a:endParaRPr lang="en-US" altLang="en-US" sz="1600"/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4211638" y="4437063"/>
            <a:ext cx="793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hamlet</a:t>
            </a:r>
            <a:endParaRPr lang="en-US" altLang="en-US" sz="1600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211638" y="3860800"/>
            <a:ext cx="7572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village</a:t>
            </a:r>
            <a:endParaRPr lang="en-US" altLang="en-US" sz="1600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4338638" y="3255963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town</a:t>
            </a:r>
            <a:endParaRPr lang="en-US" altLang="en-US" sz="1600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471988" y="2752725"/>
            <a:ext cx="488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city</a:t>
            </a:r>
            <a:endParaRPr lang="en-US" altLang="en-US" sz="1600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4140200" y="2133600"/>
            <a:ext cx="1244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conurbation</a:t>
            </a:r>
            <a:endParaRPr lang="en-US" altLang="en-US" sz="1600"/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4160838" y="1528763"/>
            <a:ext cx="1120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metropolis</a:t>
            </a:r>
            <a:endParaRPr lang="en-US" altLang="en-US" sz="1600"/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427538" y="765175"/>
            <a:ext cx="7604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mega-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lopolis</a:t>
            </a:r>
            <a:endParaRPr lang="en-US" altLang="en-US" sz="1600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930275" y="5681663"/>
            <a:ext cx="779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This is called a SETTLEMENT HIERARCHY.  Can you think of suitable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/>
              <a:t>labels for the two arrows?</a:t>
            </a:r>
            <a:endParaRPr lang="en-US" altLang="en-US" sz="1800" b="1"/>
          </a:p>
        </p:txBody>
      </p:sp>
    </p:spTree>
    <p:extLst>
      <p:ext uri="{BB962C8B-B14F-4D97-AF65-F5344CB8AC3E}">
        <p14:creationId xmlns:p14="http://schemas.microsoft.com/office/powerpoint/2010/main" val="150453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" grpId="0"/>
      <p:bldP spid="6168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C352F07-DC00-4F0C-A80D-D783B00E88CD}" type="slidenum">
              <a:rPr lang="en-GB" altLang="en-US" sz="140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anose="030F0702030302020204" pitchFamily="66" charset="0"/>
              </a:rPr>
              <a:t>So why is the population rising?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86238" cy="47085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latin typeface="Comic Sans MS" pitchFamily="66" charset="0"/>
              </a:rPr>
              <a:t>When there are more births than deaths the population rises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sz="28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latin typeface="Comic Sans MS" pitchFamily="66" charset="0"/>
              </a:rPr>
              <a:t>E.g. – in 2011, 808,000 babies were born while 552, 000 people died meaning the population grew by 256,000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sz="28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latin typeface="Comic Sans MS" pitchFamily="66" charset="0"/>
              </a:rPr>
              <a:t>Total UK population is 63.2 million (2011 Census Day estimate)</a:t>
            </a:r>
          </a:p>
        </p:txBody>
      </p:sp>
      <p:pic>
        <p:nvPicPr>
          <p:cNvPr id="15365" name="Picture 6" descr="MCj0334262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2349500"/>
            <a:ext cx="3095625" cy="2728913"/>
          </a:xfrm>
        </p:spPr>
      </p:pic>
      <p:sp>
        <p:nvSpPr>
          <p:cNvPr id="15366" name="TextBox 1"/>
          <p:cNvSpPr txBox="1">
            <a:spLocks noChangeArrowheads="1"/>
          </p:cNvSpPr>
          <p:nvPr/>
        </p:nvSpPr>
        <p:spPr bwMode="auto">
          <a:xfrm>
            <a:off x="323850" y="6372225"/>
            <a:ext cx="871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Comic Sans MS" panose="030F0702030302020204" pitchFamily="66" charset="0"/>
              </a:rPr>
              <a:t>Source: </a:t>
            </a:r>
            <a:r>
              <a:rPr lang="en-GB" altLang="en-US" sz="1800">
                <a:latin typeface="Comic Sans MS" panose="030F0702030302020204" pitchFamily="66" charset="0"/>
                <a:hlinkClick r:id="rId3"/>
              </a:rPr>
              <a:t>http://www.ons.gov.uk/ons/taxonomy/index.html?nscl=Population</a:t>
            </a:r>
            <a:r>
              <a:rPr lang="en-GB" altLang="en-US" sz="180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27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896983B-4D49-416E-A068-4EFDDD27344C}" type="slidenum">
              <a:rPr lang="en-GB" altLang="en-US" sz="1400"/>
              <a:pPr algn="r" eaLnBrk="1" hangingPunct="1"/>
              <a:t>6</a:t>
            </a:fld>
            <a:endParaRPr lang="en-GB" alt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/>
              <a:t>Where would new homes be built?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There are two different pieces of land new homes could be built on:</a:t>
            </a:r>
          </a:p>
          <a:p>
            <a:pPr lvl="1" eaLnBrk="1" hangingPunct="1"/>
            <a:r>
              <a:rPr lang="en-GB" altLang="en-US" smtClean="0"/>
              <a:t> A Greenfield site </a:t>
            </a:r>
          </a:p>
          <a:p>
            <a:pPr lvl="1" eaLnBrk="1" hangingPunct="1"/>
            <a:r>
              <a:rPr lang="en-GB" altLang="en-US" smtClean="0"/>
              <a:t> A Brownfield site</a:t>
            </a:r>
          </a:p>
          <a:p>
            <a:pPr lvl="1"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The government wants 60% of new homes to be built on Brownfield sites but some Greenfield sites will need to be used</a:t>
            </a:r>
          </a:p>
        </p:txBody>
      </p:sp>
    </p:spTree>
    <p:extLst>
      <p:ext uri="{BB962C8B-B14F-4D97-AF65-F5344CB8AC3E}">
        <p14:creationId xmlns:p14="http://schemas.microsoft.com/office/powerpoint/2010/main" val="15255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248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Lucida Sans Unicode</vt:lpstr>
      <vt:lpstr>Office Theme</vt:lpstr>
      <vt:lpstr>Settlement Review</vt:lpstr>
      <vt:lpstr>PowerPoint Presentation</vt:lpstr>
      <vt:lpstr>What are Settlements?</vt:lpstr>
      <vt:lpstr>PowerPoint Presentation</vt:lpstr>
      <vt:lpstr>So why is the population rising?</vt:lpstr>
      <vt:lpstr>Where would new homes be built?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Gamesby, Robert</dc:creator>
  <cp:lastModifiedBy>Cosgrove, Richard</cp:lastModifiedBy>
  <cp:revision>8</cp:revision>
  <dcterms:created xsi:type="dcterms:W3CDTF">2018-07-03T08:58:07Z</dcterms:created>
  <dcterms:modified xsi:type="dcterms:W3CDTF">2019-06-04T09:52:18Z</dcterms:modified>
</cp:coreProperties>
</file>